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40"/>
  </p:notesMasterIdLst>
  <p:handoutMasterIdLst>
    <p:handoutMasterId r:id="rId41"/>
  </p:handoutMasterIdLst>
  <p:sldIdLst>
    <p:sldId id="355" r:id="rId2"/>
    <p:sldId id="455" r:id="rId3"/>
    <p:sldId id="433" r:id="rId4"/>
    <p:sldId id="381" r:id="rId5"/>
    <p:sldId id="432" r:id="rId6"/>
    <p:sldId id="397" r:id="rId7"/>
    <p:sldId id="365" r:id="rId8"/>
    <p:sldId id="366" r:id="rId9"/>
    <p:sldId id="451" r:id="rId10"/>
    <p:sldId id="434" r:id="rId11"/>
    <p:sldId id="415" r:id="rId12"/>
    <p:sldId id="424" r:id="rId13"/>
    <p:sldId id="437" r:id="rId14"/>
    <p:sldId id="436" r:id="rId15"/>
    <p:sldId id="435" r:id="rId16"/>
    <p:sldId id="418" r:id="rId17"/>
    <p:sldId id="431" r:id="rId18"/>
    <p:sldId id="443" r:id="rId19"/>
    <p:sldId id="368" r:id="rId20"/>
    <p:sldId id="407" r:id="rId21"/>
    <p:sldId id="456" r:id="rId22"/>
    <p:sldId id="442" r:id="rId23"/>
    <p:sldId id="411" r:id="rId24"/>
    <p:sldId id="430" r:id="rId25"/>
    <p:sldId id="450" r:id="rId26"/>
    <p:sldId id="438" r:id="rId27"/>
    <p:sldId id="444" r:id="rId28"/>
    <p:sldId id="445" r:id="rId29"/>
    <p:sldId id="446" r:id="rId30"/>
    <p:sldId id="447" r:id="rId31"/>
    <p:sldId id="448" r:id="rId32"/>
    <p:sldId id="449" r:id="rId33"/>
    <p:sldId id="412" r:id="rId34"/>
    <p:sldId id="423" r:id="rId35"/>
    <p:sldId id="375" r:id="rId36"/>
    <p:sldId id="454" r:id="rId37"/>
    <p:sldId id="452" r:id="rId38"/>
    <p:sldId id="453" r:id="rId39"/>
  </p:sldIdLst>
  <p:sldSz cx="9144000" cy="6858000" type="screen4x3"/>
  <p:notesSz cx="6805613" cy="99441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6394" indent="-55658" algn="l" rtl="0" fontAlgn="base">
      <a:spcBef>
        <a:spcPct val="0"/>
      </a:spcBef>
      <a:spcAft>
        <a:spcPct val="0"/>
      </a:spcAft>
      <a:defRPr sz="1200" kern="1200">
        <a:solidFill>
          <a:srgbClr val="0F5494"/>
        </a:solidFill>
        <a:latin typeface="Verdana" pitchFamily="34" charset="0"/>
        <a:ea typeface="+mn-ea"/>
        <a:cs typeface="+mn-cs"/>
      </a:defRPr>
    </a:lvl2pPr>
    <a:lvl3pPr marL="914179" indent="-112707" algn="l" rtl="0" fontAlgn="base">
      <a:spcBef>
        <a:spcPct val="0"/>
      </a:spcBef>
      <a:spcAft>
        <a:spcPct val="0"/>
      </a:spcAft>
      <a:defRPr sz="1200" kern="1200">
        <a:solidFill>
          <a:srgbClr val="0F5494"/>
        </a:solidFill>
        <a:latin typeface="Verdana" pitchFamily="34" charset="0"/>
        <a:ea typeface="+mn-ea"/>
        <a:cs typeface="+mn-cs"/>
      </a:defRPr>
    </a:lvl3pPr>
    <a:lvl4pPr marL="1370573" indent="-168365" algn="l" rtl="0" fontAlgn="base">
      <a:spcBef>
        <a:spcPct val="0"/>
      </a:spcBef>
      <a:spcAft>
        <a:spcPct val="0"/>
      </a:spcAft>
      <a:defRPr sz="1200" kern="1200">
        <a:solidFill>
          <a:srgbClr val="0F5494"/>
        </a:solidFill>
        <a:latin typeface="Verdana" pitchFamily="34" charset="0"/>
        <a:ea typeface="+mn-ea"/>
        <a:cs typeface="+mn-cs"/>
      </a:defRPr>
    </a:lvl4pPr>
    <a:lvl5pPr marL="1828357" indent="-225414" algn="l" rtl="0" fontAlgn="base">
      <a:spcBef>
        <a:spcPct val="0"/>
      </a:spcBef>
      <a:spcAft>
        <a:spcPct val="0"/>
      </a:spcAft>
      <a:defRPr sz="1200" kern="1200">
        <a:solidFill>
          <a:srgbClr val="0F5494"/>
        </a:solidFill>
        <a:latin typeface="Verdana" pitchFamily="34" charset="0"/>
        <a:ea typeface="+mn-ea"/>
        <a:cs typeface="+mn-cs"/>
      </a:defRPr>
    </a:lvl5pPr>
    <a:lvl6pPr marL="2003679" algn="l" defTabSz="801472" rtl="0" eaLnBrk="1" latinLnBrk="0" hangingPunct="1">
      <a:defRPr sz="1200" kern="1200">
        <a:solidFill>
          <a:srgbClr val="0F5494"/>
        </a:solidFill>
        <a:latin typeface="Verdana" pitchFamily="34" charset="0"/>
        <a:ea typeface="+mn-ea"/>
        <a:cs typeface="+mn-cs"/>
      </a:defRPr>
    </a:lvl6pPr>
    <a:lvl7pPr marL="2404415" algn="l" defTabSz="801472" rtl="0" eaLnBrk="1" latinLnBrk="0" hangingPunct="1">
      <a:defRPr sz="1200" kern="1200">
        <a:solidFill>
          <a:srgbClr val="0F5494"/>
        </a:solidFill>
        <a:latin typeface="Verdana" pitchFamily="34" charset="0"/>
        <a:ea typeface="+mn-ea"/>
        <a:cs typeface="+mn-cs"/>
      </a:defRPr>
    </a:lvl7pPr>
    <a:lvl8pPr marL="2805151" algn="l" defTabSz="801472" rtl="0" eaLnBrk="1" latinLnBrk="0" hangingPunct="1">
      <a:defRPr sz="1200" kern="1200">
        <a:solidFill>
          <a:srgbClr val="0F5494"/>
        </a:solidFill>
        <a:latin typeface="Verdana" pitchFamily="34" charset="0"/>
        <a:ea typeface="+mn-ea"/>
        <a:cs typeface="+mn-cs"/>
      </a:defRPr>
    </a:lvl8pPr>
    <a:lvl9pPr marL="3205886" algn="l" defTabSz="801472" rtl="0" eaLnBrk="1" latinLnBrk="0" hangingPunct="1">
      <a:defRPr sz="1200" kern="1200">
        <a:solidFill>
          <a:srgbClr val="0F5494"/>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DEMAN Hilde (CAB-KATAINEN)" initials="HH" lastIdx="2" clrIdx="0"/>
  <p:cmAuthor id="1" name="Clifford" initials="UC" lastIdx="14" clrIdx="1"/>
  <p:cmAuthor id="2" name="KAYSER Sabine" initials="KS" lastIdx="8" clrIdx="2"/>
  <p:cmAuthor id="3" name="CARANO Alessandro (ECFIN)" initials="AC"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3AA"/>
    <a:srgbClr val="2232AA"/>
    <a:srgbClr val="004494"/>
    <a:srgbClr val="0033CC"/>
    <a:srgbClr val="6699FF"/>
    <a:srgbClr val="FF9933"/>
    <a:srgbClr val="E8FAFC"/>
    <a:srgbClr val="002060"/>
    <a:srgbClr val="3E6FD2"/>
    <a:srgbClr val="4597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7" autoAdjust="0"/>
    <p:restoredTop sz="91262" autoAdjust="0"/>
  </p:normalViewPr>
  <p:slideViewPr>
    <p:cSldViewPr showGuides="1">
      <p:cViewPr>
        <p:scale>
          <a:sx n="100" d="100"/>
          <a:sy n="100" d="100"/>
        </p:scale>
        <p:origin x="-2052" y="-426"/>
      </p:cViewPr>
      <p:guideLst>
        <p:guide orient="horz" pos="117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2" d="100"/>
        <a:sy n="72" d="100"/>
      </p:scale>
      <p:origin x="0" y="0"/>
    </p:cViewPr>
  </p:sorterViewPr>
  <p:notesViewPr>
    <p:cSldViewPr>
      <p:cViewPr varScale="1">
        <p:scale>
          <a:sx n="81" d="100"/>
          <a:sy n="81" d="100"/>
        </p:scale>
        <p:origin x="-4020" y="-96"/>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Sheet1!$B$1</c:f>
              <c:strCache>
                <c:ptCount val="1"/>
                <c:pt idx="0">
                  <c:v>GFCF at 2013 prices (@22%)</c:v>
                </c:pt>
              </c:strCache>
            </c:strRef>
          </c:tx>
          <c:spPr>
            <a:solidFill>
              <a:srgbClr val="CAE3FA"/>
            </a:solidFill>
            <a:ln>
              <a:noFill/>
            </a:ln>
          </c:spP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Sheet1!$B$2:$B$20</c:f>
              <c:numCache>
                <c:formatCode>General</c:formatCode>
                <c:ptCount val="19"/>
                <c:pt idx="0">
                  <c:v>2418.0979581131551</c:v>
                </c:pt>
                <c:pt idx="1">
                  <c:v>2489.8735961535581</c:v>
                </c:pt>
                <c:pt idx="2">
                  <c:v>2554.8048534846462</c:v>
                </c:pt>
                <c:pt idx="3">
                  <c:v>2608.6301266256651</c:v>
                </c:pt>
                <c:pt idx="4">
                  <c:v>2672.8810372497665</c:v>
                </c:pt>
                <c:pt idx="5">
                  <c:v>2734.2046402013307</c:v>
                </c:pt>
                <c:pt idx="6">
                  <c:v>2779.4464744984803</c:v>
                </c:pt>
                <c:pt idx="7">
                  <c:v>2850.8944664828218</c:v>
                </c:pt>
                <c:pt idx="8">
                  <c:v>2942.9308103991057</c:v>
                </c:pt>
                <c:pt idx="9">
                  <c:v>2943.0216711290514</c:v>
                </c:pt>
                <c:pt idx="10">
                  <c:v>2841.2081773244527</c:v>
                </c:pt>
                <c:pt idx="11">
                  <c:v>2912.983664751564</c:v>
                </c:pt>
                <c:pt idx="12">
                  <c:v>2959.4897484368616</c:v>
                </c:pt>
                <c:pt idx="13">
                  <c:v>2948.0953394925091</c:v>
                </c:pt>
                <c:pt idx="14">
                  <c:v>2972.5097271037403</c:v>
                </c:pt>
                <c:pt idx="15">
                  <c:v>3016.9957199999999</c:v>
                </c:pt>
                <c:pt idx="16">
                  <c:v>3058.7873460000001</c:v>
                </c:pt>
                <c:pt idx="17">
                  <c:v>3116.8445740000002</c:v>
                </c:pt>
                <c:pt idx="18">
                  <c:v>3161.3009579999998</c:v>
                </c:pt>
              </c:numCache>
            </c:numRef>
          </c:val>
        </c:ser>
        <c:ser>
          <c:idx val="1"/>
          <c:order val="1"/>
          <c:tx>
            <c:strRef>
              <c:f>Sheet1!$C$1</c:f>
              <c:strCache>
                <c:ptCount val="1"/>
                <c:pt idx="0">
                  <c:v>GFCF at 2013 prices (@21%)</c:v>
                </c:pt>
              </c:strCache>
            </c:strRef>
          </c:tx>
          <c:spPr>
            <a:solidFill>
              <a:schemeClr val="bg1"/>
            </a:solidFill>
            <a:ln w="38100">
              <a:noFill/>
            </a:ln>
          </c:spP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Sheet1!$C$2:$C$20</c:f>
              <c:numCache>
                <c:formatCode>General</c:formatCode>
                <c:ptCount val="19"/>
                <c:pt idx="0">
                  <c:v>2308.1844145625573</c:v>
                </c:pt>
                <c:pt idx="1">
                  <c:v>2376.6975236011235</c:v>
                </c:pt>
                <c:pt idx="2">
                  <c:v>2438.6773601444347</c:v>
                </c:pt>
                <c:pt idx="3">
                  <c:v>2490.0560299608619</c:v>
                </c:pt>
                <c:pt idx="4">
                  <c:v>2551.3864446475036</c:v>
                </c:pt>
                <c:pt idx="5">
                  <c:v>2609.9226111012704</c:v>
                </c:pt>
                <c:pt idx="6">
                  <c:v>2653.1079983849122</c:v>
                </c:pt>
                <c:pt idx="7">
                  <c:v>2721.3083543699659</c:v>
                </c:pt>
                <c:pt idx="8">
                  <c:v>2809.1612281082371</c:v>
                </c:pt>
                <c:pt idx="9">
                  <c:v>2809.2479588050032</c:v>
                </c:pt>
                <c:pt idx="10">
                  <c:v>2712.0623510824321</c:v>
                </c:pt>
                <c:pt idx="11">
                  <c:v>2780.5753163537656</c:v>
                </c:pt>
                <c:pt idx="12">
                  <c:v>2824.9674871442771</c:v>
                </c:pt>
                <c:pt idx="13">
                  <c:v>2814.0910058792128</c:v>
                </c:pt>
                <c:pt idx="14">
                  <c:v>2837.3956485990248</c:v>
                </c:pt>
                <c:pt idx="15">
                  <c:v>2879.859551</c:v>
                </c:pt>
                <c:pt idx="16">
                  <c:v>2919.7515579999999</c:v>
                </c:pt>
                <c:pt idx="17">
                  <c:v>2975.169821</c:v>
                </c:pt>
                <c:pt idx="18">
                  <c:v>3017.6054600000002</c:v>
                </c:pt>
              </c:numCache>
            </c:numRef>
          </c:val>
        </c:ser>
        <c:ser>
          <c:idx val="2"/>
          <c:order val="2"/>
          <c:tx>
            <c:strRef>
              <c:f>Sheet1!$D$1</c:f>
              <c:strCache>
                <c:ptCount val="1"/>
                <c:pt idx="0">
                  <c:v>Scenario (high point)</c:v>
                </c:pt>
              </c:strCache>
            </c:strRef>
          </c:tx>
          <c:spPr>
            <a:noFill/>
            <a:ln w="38100">
              <a:solidFill>
                <a:srgbClr val="7030A0"/>
              </a:solidFill>
            </a:ln>
          </c:spP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Sheet1!$D$2:$D$20</c:f>
              <c:numCache>
                <c:formatCode>General</c:formatCode>
                <c:ptCount val="19"/>
                <c:pt idx="0">
                  <c:v>2416.2562303528985</c:v>
                </c:pt>
                <c:pt idx="1">
                  <c:v>2526.5632012850128</c:v>
                </c:pt>
                <c:pt idx="2">
                  <c:v>2542.8322418717653</c:v>
                </c:pt>
                <c:pt idx="3">
                  <c:v>2527.5460466050795</c:v>
                </c:pt>
                <c:pt idx="4">
                  <c:v>2567.4915309115017</c:v>
                </c:pt>
                <c:pt idx="5">
                  <c:v>2640.3098507404784</c:v>
                </c:pt>
                <c:pt idx="6">
                  <c:v>2716.6227726464249</c:v>
                </c:pt>
                <c:pt idx="7">
                  <c:v>2869.3114218094647</c:v>
                </c:pt>
                <c:pt idx="8">
                  <c:v>3039.3983758871623</c:v>
                </c:pt>
                <c:pt idx="9">
                  <c:v>3020.9540375340498</c:v>
                </c:pt>
                <c:pt idx="10">
                  <c:v>2656.8959122097249</c:v>
                </c:pt>
                <c:pt idx="11">
                  <c:v>2658.7032003764743</c:v>
                </c:pt>
                <c:pt idx="12">
                  <c:v>2714.0609450955885</c:v>
                </c:pt>
                <c:pt idx="13">
                  <c:v>2646.9062430937929</c:v>
                </c:pt>
                <c:pt idx="14">
                  <c:v>2605.5639999999999</c:v>
                </c:pt>
                <c:pt idx="15">
                  <c:v>2678.7512200000001</c:v>
                </c:pt>
                <c:pt idx="16">
                  <c:v>2896.6063159999999</c:v>
                </c:pt>
                <c:pt idx="17">
                  <c:v>3046.8356690000001</c:v>
                </c:pt>
                <c:pt idx="18">
                  <c:v>3109.2009039999998</c:v>
                </c:pt>
              </c:numCache>
            </c:numRef>
          </c:val>
        </c:ser>
        <c:ser>
          <c:idx val="3"/>
          <c:order val="3"/>
          <c:tx>
            <c:strRef>
              <c:f>Sheet1!$E$1</c:f>
              <c:strCache>
                <c:ptCount val="1"/>
                <c:pt idx="0">
                  <c:v>Scenario (low point)</c:v>
                </c:pt>
              </c:strCache>
            </c:strRef>
          </c:tx>
          <c:spPr>
            <a:noFill/>
            <a:ln w="38100">
              <a:solidFill>
                <a:srgbClr val="7030A0"/>
              </a:solidFill>
              <a:prstDash val="solid"/>
            </a:ln>
          </c:spP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Sheet1!$E$2:$E$20</c:f>
              <c:numCache>
                <c:formatCode>General</c:formatCode>
                <c:ptCount val="19"/>
                <c:pt idx="0">
                  <c:v>2416.2562303528985</c:v>
                </c:pt>
                <c:pt idx="1">
                  <c:v>2526.5632012850128</c:v>
                </c:pt>
                <c:pt idx="2">
                  <c:v>2542.8322418717653</c:v>
                </c:pt>
                <c:pt idx="3">
                  <c:v>2527.5460466050795</c:v>
                </c:pt>
                <c:pt idx="4">
                  <c:v>2567.4915309115017</c:v>
                </c:pt>
                <c:pt idx="5">
                  <c:v>2640.3098507404784</c:v>
                </c:pt>
                <c:pt idx="6">
                  <c:v>2716.6227726464249</c:v>
                </c:pt>
                <c:pt idx="7">
                  <c:v>2869.3114218094647</c:v>
                </c:pt>
                <c:pt idx="8">
                  <c:v>3039.3983758871623</c:v>
                </c:pt>
                <c:pt idx="9">
                  <c:v>3020.9540375340498</c:v>
                </c:pt>
                <c:pt idx="10">
                  <c:v>2656.8959122097249</c:v>
                </c:pt>
                <c:pt idx="11">
                  <c:v>2658.7032003764743</c:v>
                </c:pt>
                <c:pt idx="12">
                  <c:v>2714.0609450955885</c:v>
                </c:pt>
                <c:pt idx="13">
                  <c:v>2646.9062430937929</c:v>
                </c:pt>
                <c:pt idx="14">
                  <c:v>2605.5639999999999</c:v>
                </c:pt>
                <c:pt idx="15">
                  <c:v>2678.7512200000001</c:v>
                </c:pt>
                <c:pt idx="16">
                  <c:v>2879.8038489999999</c:v>
                </c:pt>
                <c:pt idx="17">
                  <c:v>3032.2387960000001</c:v>
                </c:pt>
                <c:pt idx="18">
                  <c:v>3060.2474360000001</c:v>
                </c:pt>
              </c:numCache>
            </c:numRef>
          </c:val>
        </c:ser>
        <c:ser>
          <c:idx val="4"/>
          <c:order val="4"/>
          <c:tx>
            <c:strRef>
              <c:f>Sheet1!$F$1</c:f>
              <c:strCache>
                <c:ptCount val="1"/>
                <c:pt idx="0">
                  <c:v>GFCF at 2013 prices (real trend)</c:v>
                </c:pt>
              </c:strCache>
            </c:strRef>
          </c:tx>
          <c:spPr>
            <a:noFill/>
            <a:ln w="38100">
              <a:solidFill>
                <a:srgbClr val="0F5494"/>
              </a:solidFill>
            </a:ln>
          </c:spP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Sheet1!$F$2:$F$20</c:f>
              <c:numCache>
                <c:formatCode>General</c:formatCode>
                <c:ptCount val="19"/>
                <c:pt idx="0">
                  <c:v>2416.2562303528985</c:v>
                </c:pt>
                <c:pt idx="1">
                  <c:v>2526.5632012850128</c:v>
                </c:pt>
                <c:pt idx="2">
                  <c:v>2542.8322418717653</c:v>
                </c:pt>
                <c:pt idx="3">
                  <c:v>2527.5460466050795</c:v>
                </c:pt>
                <c:pt idx="4">
                  <c:v>2567.4915309115017</c:v>
                </c:pt>
                <c:pt idx="5">
                  <c:v>2640.3098507404784</c:v>
                </c:pt>
                <c:pt idx="6">
                  <c:v>2716.6227726464249</c:v>
                </c:pt>
                <c:pt idx="7">
                  <c:v>2869.3114218094647</c:v>
                </c:pt>
                <c:pt idx="8">
                  <c:v>3039.3983758871623</c:v>
                </c:pt>
                <c:pt idx="9">
                  <c:v>3020.9540375340498</c:v>
                </c:pt>
                <c:pt idx="10">
                  <c:v>2656.8959122097249</c:v>
                </c:pt>
                <c:pt idx="11">
                  <c:v>2658.7032003764743</c:v>
                </c:pt>
                <c:pt idx="12">
                  <c:v>2714.0609450955885</c:v>
                </c:pt>
                <c:pt idx="13">
                  <c:v>2646.9062430937929</c:v>
                </c:pt>
                <c:pt idx="14">
                  <c:v>2605.5639999999999</c:v>
                </c:pt>
                <c:pt idx="15">
                  <c:v>2678.7512200000001</c:v>
                </c:pt>
                <c:pt idx="16">
                  <c:v>2748.6744739999999</c:v>
                </c:pt>
                <c:pt idx="17">
                  <c:v>2864.7092990000001</c:v>
                </c:pt>
                <c:pt idx="18">
                  <c:v>2940.1482590000001</c:v>
                </c:pt>
              </c:numCache>
            </c:numRef>
          </c:val>
        </c:ser>
        <c:dLbls>
          <c:showLegendKey val="0"/>
          <c:showVal val="0"/>
          <c:showCatName val="0"/>
          <c:showSerName val="0"/>
          <c:showPercent val="0"/>
          <c:showBubbleSize val="0"/>
        </c:dLbls>
        <c:axId val="82463744"/>
        <c:axId val="82477824"/>
      </c:areaChart>
      <c:catAx>
        <c:axId val="82463744"/>
        <c:scaling>
          <c:orientation val="minMax"/>
        </c:scaling>
        <c:delete val="0"/>
        <c:axPos val="b"/>
        <c:numFmt formatCode="General" sourceLinked="1"/>
        <c:majorTickMark val="out"/>
        <c:minorTickMark val="none"/>
        <c:tickLblPos val="nextTo"/>
        <c:spPr>
          <a:ln>
            <a:solidFill>
              <a:schemeClr val="tx1"/>
            </a:solidFill>
          </a:ln>
        </c:spPr>
        <c:crossAx val="82477824"/>
        <c:crosses val="autoZero"/>
        <c:auto val="1"/>
        <c:lblAlgn val="ctr"/>
        <c:lblOffset val="100"/>
        <c:noMultiLvlLbl val="0"/>
      </c:catAx>
      <c:valAx>
        <c:axId val="82477824"/>
        <c:scaling>
          <c:orientation val="minMax"/>
          <c:max val="3200"/>
          <c:min val="2200"/>
        </c:scaling>
        <c:delete val="1"/>
        <c:axPos val="l"/>
        <c:numFmt formatCode="General" sourceLinked="1"/>
        <c:majorTickMark val="out"/>
        <c:minorTickMark val="none"/>
        <c:tickLblPos val="nextTo"/>
        <c:crossAx val="82463744"/>
        <c:crosses val="autoZero"/>
        <c:crossBetween val="midCat"/>
      </c:valAx>
    </c:plotArea>
    <c:plotVisOnly val="1"/>
    <c:dispBlanksAs val="zero"/>
    <c:showDLblsOverMax val="0"/>
  </c:chart>
  <c:txPr>
    <a:bodyPr/>
    <a:lstStyle/>
    <a:p>
      <a:pPr>
        <a:defRPr sz="10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2" y="0"/>
            <a:ext cx="2949732" cy="49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7" tIns="45672" rIns="91347" bIns="45672"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54299" y="0"/>
            <a:ext cx="2949732" cy="49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7" tIns="45672" rIns="91347" bIns="45672"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2" y="9444348"/>
            <a:ext cx="2949732" cy="49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7" tIns="45672" rIns="91347" bIns="45672" numCol="1" anchor="b" anchorCtr="0" compatLnSpc="1">
            <a:prstTxWarp prst="textNoShape">
              <a:avLst/>
            </a:prstTxWarp>
          </a:bodyPr>
          <a:lstStyle>
            <a:lvl1pPr>
              <a:defRPr>
                <a:solidFill>
                  <a:schemeClr val="tx1"/>
                </a:solidFill>
                <a:latin typeface="Arial" charset="0"/>
              </a:defRPr>
            </a:lvl1pPr>
          </a:lstStyle>
          <a:p>
            <a:pPr>
              <a:defRPr/>
            </a:pPr>
            <a:r>
              <a:rPr lang="en-GB" smtClean="0"/>
              <a:t>Jyrki Katainen, November 2014</a:t>
            </a:r>
            <a:endParaRPr lang="en-GB"/>
          </a:p>
        </p:txBody>
      </p:sp>
      <p:sp>
        <p:nvSpPr>
          <p:cNvPr id="37893" name="Rectangle 5"/>
          <p:cNvSpPr>
            <a:spLocks noGrp="1" noChangeArrowheads="1"/>
          </p:cNvSpPr>
          <p:nvPr>
            <p:ph type="sldNum" sz="quarter" idx="3"/>
          </p:nvPr>
        </p:nvSpPr>
        <p:spPr bwMode="auto">
          <a:xfrm>
            <a:off x="3854299" y="9444348"/>
            <a:ext cx="2949732" cy="49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7" tIns="45672" rIns="91347" bIns="45672" numCol="1" anchor="b" anchorCtr="0" compatLnSpc="1">
            <a:prstTxWarp prst="textNoShape">
              <a:avLst/>
            </a:prstTxWarp>
          </a:bodyPr>
          <a:lstStyle>
            <a:lvl1pPr algn="r">
              <a:defRPr>
                <a:solidFill>
                  <a:schemeClr val="tx1"/>
                </a:solidFill>
                <a:latin typeface="Arial" charset="0"/>
              </a:defRPr>
            </a:lvl1pPr>
          </a:lstStyle>
          <a:p>
            <a:pPr>
              <a:defRPr/>
            </a:pPr>
            <a:fld id="{82EBF741-9898-4906-80D8-F4DE1965AF4C}" type="slidenum">
              <a:rPr lang="en-GB"/>
              <a:pPr>
                <a:defRPr/>
              </a:pPr>
              <a:t>‹#›</a:t>
            </a:fld>
            <a:endParaRPr lang="en-GB"/>
          </a:p>
        </p:txBody>
      </p:sp>
    </p:spTree>
    <p:extLst>
      <p:ext uri="{BB962C8B-B14F-4D97-AF65-F5344CB8AC3E}">
        <p14:creationId xmlns:p14="http://schemas.microsoft.com/office/powerpoint/2010/main" val="38051667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2949732" cy="49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7" tIns="45672" rIns="91347" bIns="45672"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54299" y="0"/>
            <a:ext cx="2949732" cy="49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7" tIns="45672" rIns="91347" bIns="45672"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24580"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612" y="4723766"/>
            <a:ext cx="5446392" cy="4473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7" tIns="45672" rIns="91347" bIns="4567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2" y="9444348"/>
            <a:ext cx="2949732" cy="49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7" tIns="45672" rIns="91347" bIns="45672" numCol="1" anchor="b" anchorCtr="0" compatLnSpc="1">
            <a:prstTxWarp prst="textNoShape">
              <a:avLst/>
            </a:prstTxWarp>
          </a:bodyPr>
          <a:lstStyle>
            <a:lvl1pPr>
              <a:defRPr>
                <a:solidFill>
                  <a:schemeClr val="tx1"/>
                </a:solidFill>
                <a:latin typeface="Arial" charset="0"/>
              </a:defRPr>
            </a:lvl1pPr>
          </a:lstStyle>
          <a:p>
            <a:pPr>
              <a:defRPr/>
            </a:pPr>
            <a:r>
              <a:rPr lang="en-GB" smtClean="0"/>
              <a:t>Jyrki Katainen, November 2014</a:t>
            </a:r>
            <a:endParaRPr lang="en-GB"/>
          </a:p>
        </p:txBody>
      </p:sp>
      <p:sp>
        <p:nvSpPr>
          <p:cNvPr id="36871" name="Rectangle 7"/>
          <p:cNvSpPr>
            <a:spLocks noGrp="1" noChangeArrowheads="1"/>
          </p:cNvSpPr>
          <p:nvPr>
            <p:ph type="sldNum" sz="quarter" idx="5"/>
          </p:nvPr>
        </p:nvSpPr>
        <p:spPr bwMode="auto">
          <a:xfrm>
            <a:off x="3854299" y="9444348"/>
            <a:ext cx="2949732" cy="49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7" tIns="45672" rIns="91347" bIns="45672" numCol="1" anchor="b" anchorCtr="0" compatLnSpc="1">
            <a:prstTxWarp prst="textNoShape">
              <a:avLst/>
            </a:prstTxWarp>
          </a:bodyPr>
          <a:lstStyle>
            <a:lvl1pPr algn="r">
              <a:defRPr>
                <a:solidFill>
                  <a:schemeClr val="tx1"/>
                </a:solidFill>
                <a:latin typeface="Arial" charset="0"/>
              </a:defRPr>
            </a:lvl1pPr>
          </a:lstStyle>
          <a:p>
            <a:pPr>
              <a:defRPr/>
            </a:pPr>
            <a:fld id="{3E848CE2-C566-4B3A-A337-8B988FCB9D7B}" type="slidenum">
              <a:rPr lang="en-GB"/>
              <a:pPr>
                <a:defRPr/>
              </a:pPr>
              <a:t>‹#›</a:t>
            </a:fld>
            <a:endParaRPr lang="en-GB"/>
          </a:p>
        </p:txBody>
      </p:sp>
    </p:spTree>
    <p:extLst>
      <p:ext uri="{BB962C8B-B14F-4D97-AF65-F5344CB8AC3E}">
        <p14:creationId xmlns:p14="http://schemas.microsoft.com/office/powerpoint/2010/main" val="218128257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6394" algn="l" rtl="0" eaLnBrk="0" fontAlgn="base" hangingPunct="0">
      <a:spcBef>
        <a:spcPct val="30000"/>
      </a:spcBef>
      <a:spcAft>
        <a:spcPct val="0"/>
      </a:spcAft>
      <a:defRPr sz="1200" kern="1200">
        <a:solidFill>
          <a:schemeClr val="tx1"/>
        </a:solidFill>
        <a:latin typeface="Arial" charset="0"/>
        <a:ea typeface="+mn-ea"/>
        <a:cs typeface="+mn-cs"/>
      </a:defRPr>
    </a:lvl2pPr>
    <a:lvl3pPr marL="914179" algn="l" rtl="0" eaLnBrk="0" fontAlgn="base" hangingPunct="0">
      <a:spcBef>
        <a:spcPct val="30000"/>
      </a:spcBef>
      <a:spcAft>
        <a:spcPct val="0"/>
      </a:spcAft>
      <a:defRPr sz="1200" kern="1200">
        <a:solidFill>
          <a:schemeClr val="tx1"/>
        </a:solidFill>
        <a:latin typeface="Arial" charset="0"/>
        <a:ea typeface="+mn-ea"/>
        <a:cs typeface="+mn-cs"/>
      </a:defRPr>
    </a:lvl3pPr>
    <a:lvl4pPr marL="1370573" algn="l" rtl="0" eaLnBrk="0" fontAlgn="base" hangingPunct="0">
      <a:spcBef>
        <a:spcPct val="30000"/>
      </a:spcBef>
      <a:spcAft>
        <a:spcPct val="0"/>
      </a:spcAft>
      <a:defRPr sz="1200" kern="1200">
        <a:solidFill>
          <a:schemeClr val="tx1"/>
        </a:solidFill>
        <a:latin typeface="Arial" charset="0"/>
        <a:ea typeface="+mn-ea"/>
        <a:cs typeface="+mn-cs"/>
      </a:defRPr>
    </a:lvl4pPr>
    <a:lvl5pPr marL="1828357" algn="l" rtl="0" eaLnBrk="0" fontAlgn="base" hangingPunct="0">
      <a:spcBef>
        <a:spcPct val="30000"/>
      </a:spcBef>
      <a:spcAft>
        <a:spcPct val="0"/>
      </a:spcAft>
      <a:defRPr sz="1200" kern="1200">
        <a:solidFill>
          <a:schemeClr val="tx1"/>
        </a:solidFill>
        <a:latin typeface="Arial" charset="0"/>
        <a:ea typeface="+mn-ea"/>
        <a:cs typeface="+mn-cs"/>
      </a:defRPr>
    </a:lvl5pPr>
    <a:lvl6pPr marL="2285596" algn="l" defTabSz="914239" rtl="0" eaLnBrk="1" latinLnBrk="0" hangingPunct="1">
      <a:defRPr sz="1200" kern="1200">
        <a:solidFill>
          <a:schemeClr val="tx1"/>
        </a:solidFill>
        <a:latin typeface="+mn-lt"/>
        <a:ea typeface="+mn-ea"/>
        <a:cs typeface="+mn-cs"/>
      </a:defRPr>
    </a:lvl6pPr>
    <a:lvl7pPr marL="2742716" algn="l" defTabSz="914239" rtl="0" eaLnBrk="1" latinLnBrk="0" hangingPunct="1">
      <a:defRPr sz="1200" kern="1200">
        <a:solidFill>
          <a:schemeClr val="tx1"/>
        </a:solidFill>
        <a:latin typeface="+mn-lt"/>
        <a:ea typeface="+mn-ea"/>
        <a:cs typeface="+mn-cs"/>
      </a:defRPr>
    </a:lvl7pPr>
    <a:lvl8pPr marL="3199835" algn="l" defTabSz="914239" rtl="0" eaLnBrk="1" latinLnBrk="0" hangingPunct="1">
      <a:defRPr sz="1200" kern="1200">
        <a:solidFill>
          <a:schemeClr val="tx1"/>
        </a:solidFill>
        <a:latin typeface="+mn-lt"/>
        <a:ea typeface="+mn-ea"/>
        <a:cs typeface="+mn-cs"/>
      </a:defRPr>
    </a:lvl8pPr>
    <a:lvl9pPr marL="3656954" algn="l" defTabSz="91423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3E848CE2-C566-4B3A-A337-8B988FCB9D7B}" type="slidenum">
              <a:rPr lang="en-GB" smtClean="0"/>
              <a:pPr>
                <a:defRPr/>
              </a:pPr>
              <a:t>0</a:t>
            </a:fld>
            <a:endParaRPr lang="en-GB"/>
          </a:p>
        </p:txBody>
      </p:sp>
    </p:spTree>
    <p:extLst>
      <p:ext uri="{BB962C8B-B14F-4D97-AF65-F5344CB8AC3E}">
        <p14:creationId xmlns:p14="http://schemas.microsoft.com/office/powerpoint/2010/main" val="1942412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10</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11</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a:xfrm>
            <a:off x="703885" y="4754078"/>
            <a:ext cx="5446392" cy="4473890"/>
          </a:xfrm>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12</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13</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14</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15</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16</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a:xfrm>
            <a:off x="703885" y="4754078"/>
            <a:ext cx="5446392" cy="4473890"/>
          </a:xfrm>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17</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18</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19</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3E848CE2-C566-4B3A-A337-8B988FCB9D7B}" type="slidenum">
              <a:rPr lang="en-GB" smtClean="0"/>
              <a:pPr>
                <a:defRPr/>
              </a:pPr>
              <a:t>1</a:t>
            </a:fld>
            <a:endParaRPr lang="en-GB"/>
          </a:p>
        </p:txBody>
      </p:sp>
    </p:spTree>
    <p:extLst>
      <p:ext uri="{BB962C8B-B14F-4D97-AF65-F5344CB8AC3E}">
        <p14:creationId xmlns:p14="http://schemas.microsoft.com/office/powerpoint/2010/main" val="3331010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a:p>
            <a:endParaRPr lang="fr-BE" dirty="0"/>
          </a:p>
          <a:p>
            <a:endParaRPr lang="fr-BE" dirty="0"/>
          </a:p>
          <a:p>
            <a:endParaRPr lang="fr-BE" dirty="0"/>
          </a:p>
          <a:p>
            <a:endParaRPr lang="fr-BE" dirty="0"/>
          </a:p>
          <a:p>
            <a:endParaRPr lang="fr-BE" dirty="0"/>
          </a:p>
          <a:p>
            <a:endParaRPr lang="fr-BE" dirty="0"/>
          </a:p>
          <a:p>
            <a:endParaRPr lang="fr-BE" dirty="0"/>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3E848CE2-C566-4B3A-A337-8B988FCB9D7B}" type="slidenum">
              <a:rPr lang="en-GB" smtClean="0"/>
              <a:pPr>
                <a:defRPr/>
              </a:pPr>
              <a:t>20</a:t>
            </a:fld>
            <a:endParaRPr lang="en-GB"/>
          </a:p>
        </p:txBody>
      </p:sp>
    </p:spTree>
    <p:extLst>
      <p:ext uri="{BB962C8B-B14F-4D97-AF65-F5344CB8AC3E}">
        <p14:creationId xmlns:p14="http://schemas.microsoft.com/office/powerpoint/2010/main" val="880944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21</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a:p>
            <a:endParaRPr lang="fr-BE" dirty="0"/>
          </a:p>
          <a:p>
            <a:endParaRPr lang="fr-BE" dirty="0"/>
          </a:p>
          <a:p>
            <a:endParaRPr lang="fr-BE" dirty="0"/>
          </a:p>
          <a:p>
            <a:endParaRPr lang="fr-BE" dirty="0"/>
          </a:p>
          <a:p>
            <a:endParaRPr lang="fr-BE" dirty="0"/>
          </a:p>
          <a:p>
            <a:endParaRPr lang="fr-BE" dirty="0"/>
          </a:p>
          <a:p>
            <a:endParaRPr lang="fr-BE" dirty="0"/>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3E848CE2-C566-4B3A-A337-8B988FCB9D7B}" type="slidenum">
              <a:rPr lang="en-GB" smtClean="0"/>
              <a:pPr>
                <a:defRPr/>
              </a:pPr>
              <a:t>22</a:t>
            </a:fld>
            <a:endParaRPr lang="en-GB"/>
          </a:p>
        </p:txBody>
      </p:sp>
    </p:spTree>
    <p:extLst>
      <p:ext uri="{BB962C8B-B14F-4D97-AF65-F5344CB8AC3E}">
        <p14:creationId xmlns:p14="http://schemas.microsoft.com/office/powerpoint/2010/main" val="880944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a:xfrm>
            <a:off x="703885" y="4754078"/>
            <a:ext cx="5446392" cy="4473890"/>
          </a:xfrm>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23</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a:xfrm>
            <a:off x="703885" y="4754078"/>
            <a:ext cx="5446392" cy="4473890"/>
          </a:xfrm>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24</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a:xfrm>
            <a:off x="703885" y="4754078"/>
            <a:ext cx="5446392" cy="4473890"/>
          </a:xfrm>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25</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12F163-E71A-47D3-B712-24428B6B2CA3}" type="slidenum">
              <a:rPr lang="en-GB" smtClean="0"/>
              <a:t>26</a:t>
            </a:fld>
            <a:endParaRPr lang="en-GB"/>
          </a:p>
        </p:txBody>
      </p:sp>
    </p:spTree>
    <p:extLst>
      <p:ext uri="{BB962C8B-B14F-4D97-AF65-F5344CB8AC3E}">
        <p14:creationId xmlns:p14="http://schemas.microsoft.com/office/powerpoint/2010/main" val="1391064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12F163-E71A-47D3-B712-24428B6B2CA3}" type="slidenum">
              <a:rPr lang="en-GB" smtClean="0"/>
              <a:t>27</a:t>
            </a:fld>
            <a:endParaRPr lang="en-GB"/>
          </a:p>
        </p:txBody>
      </p:sp>
    </p:spTree>
    <p:extLst>
      <p:ext uri="{BB962C8B-B14F-4D97-AF65-F5344CB8AC3E}">
        <p14:creationId xmlns:p14="http://schemas.microsoft.com/office/powerpoint/2010/main" val="1391064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12F163-E71A-47D3-B712-24428B6B2CA3}" type="slidenum">
              <a:rPr lang="en-GB" smtClean="0"/>
              <a:t>28</a:t>
            </a:fld>
            <a:endParaRPr lang="en-GB"/>
          </a:p>
        </p:txBody>
      </p:sp>
    </p:spTree>
    <p:extLst>
      <p:ext uri="{BB962C8B-B14F-4D97-AF65-F5344CB8AC3E}">
        <p14:creationId xmlns:p14="http://schemas.microsoft.com/office/powerpoint/2010/main" val="1391064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12F163-E71A-47D3-B712-24428B6B2CA3}" type="slidenum">
              <a:rPr lang="en-GB" smtClean="0"/>
              <a:t>29</a:t>
            </a:fld>
            <a:endParaRPr lang="en-GB"/>
          </a:p>
        </p:txBody>
      </p:sp>
    </p:spTree>
    <p:extLst>
      <p:ext uri="{BB962C8B-B14F-4D97-AF65-F5344CB8AC3E}">
        <p14:creationId xmlns:p14="http://schemas.microsoft.com/office/powerpoint/2010/main" val="139106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11267" name="Notes Placeholder 2"/>
          <p:cNvSpPr>
            <a:spLocks noGrp="1"/>
          </p:cNvSpPr>
          <p:nvPr>
            <p:ph type="body" idx="1"/>
          </p:nvPr>
        </p:nvSpPr>
        <p:spPr>
          <a:noFill/>
        </p:spPr>
        <p:txBody>
          <a:bodyPr/>
          <a:lstStyle/>
          <a:p>
            <a:endParaRPr lang="en-US" altLang="en-US" smtClean="0"/>
          </a:p>
        </p:txBody>
      </p:sp>
      <p:sp>
        <p:nvSpPr>
          <p:cNvPr id="11268" name="Slide Number Placeholder 3"/>
          <p:cNvSpPr>
            <a:spLocks noGrp="1"/>
          </p:cNvSpPr>
          <p:nvPr>
            <p:ph type="sldNum" sz="quarter" idx="5"/>
          </p:nvPr>
        </p:nvSpPr>
        <p:spPr>
          <a:noFill/>
        </p:spPr>
        <p:txBody>
          <a:bodyPr/>
          <a:lstStyle>
            <a:lvl1pPr defTabSz="920884" eaLnBrk="0" hangingPunct="0">
              <a:spcBef>
                <a:spcPct val="30000"/>
              </a:spcBef>
              <a:defRPr sz="1200">
                <a:solidFill>
                  <a:schemeClr val="tx1"/>
                </a:solidFill>
                <a:latin typeface="Arial" charset="0"/>
                <a:ea typeface="MS PGothic" pitchFamily="34" charset="-128"/>
              </a:defRPr>
            </a:lvl1pPr>
            <a:lvl2pPr marL="750825" indent="-288779" defTabSz="920884" eaLnBrk="0" hangingPunct="0">
              <a:spcBef>
                <a:spcPct val="30000"/>
              </a:spcBef>
              <a:defRPr sz="1200">
                <a:solidFill>
                  <a:schemeClr val="tx1"/>
                </a:solidFill>
                <a:latin typeface="Arial" charset="0"/>
                <a:ea typeface="MS PGothic" pitchFamily="34" charset="-128"/>
              </a:defRPr>
            </a:lvl2pPr>
            <a:lvl3pPr marL="1155116" indent="-231023" defTabSz="920884" eaLnBrk="0" hangingPunct="0">
              <a:spcBef>
                <a:spcPct val="30000"/>
              </a:spcBef>
              <a:defRPr sz="1200">
                <a:solidFill>
                  <a:schemeClr val="tx1"/>
                </a:solidFill>
                <a:latin typeface="Arial" charset="0"/>
                <a:ea typeface="MS PGothic" pitchFamily="34" charset="-128"/>
              </a:defRPr>
            </a:lvl3pPr>
            <a:lvl4pPr marL="1617162" indent="-231023" defTabSz="920884" eaLnBrk="0" hangingPunct="0">
              <a:spcBef>
                <a:spcPct val="30000"/>
              </a:spcBef>
              <a:defRPr sz="1200">
                <a:solidFill>
                  <a:schemeClr val="tx1"/>
                </a:solidFill>
                <a:latin typeface="Arial" charset="0"/>
                <a:ea typeface="MS PGothic" pitchFamily="34" charset="-128"/>
              </a:defRPr>
            </a:lvl4pPr>
            <a:lvl5pPr marL="2079208" indent="-231023" defTabSz="920884" eaLnBrk="0" hangingPunct="0">
              <a:spcBef>
                <a:spcPct val="30000"/>
              </a:spcBef>
              <a:defRPr sz="1200">
                <a:solidFill>
                  <a:schemeClr val="tx1"/>
                </a:solidFill>
                <a:latin typeface="Arial" charset="0"/>
                <a:ea typeface="MS PGothic" pitchFamily="34" charset="-128"/>
              </a:defRPr>
            </a:lvl5pPr>
            <a:lvl6pPr marL="2541255" indent="-231023" defTabSz="920884" eaLnBrk="0" fontAlgn="base" hangingPunct="0">
              <a:spcBef>
                <a:spcPct val="30000"/>
              </a:spcBef>
              <a:spcAft>
                <a:spcPct val="0"/>
              </a:spcAft>
              <a:defRPr sz="1200">
                <a:solidFill>
                  <a:schemeClr val="tx1"/>
                </a:solidFill>
                <a:latin typeface="Arial" charset="0"/>
                <a:ea typeface="MS PGothic" pitchFamily="34" charset="-128"/>
              </a:defRPr>
            </a:lvl6pPr>
            <a:lvl7pPr marL="3003301" indent="-231023" defTabSz="920884" eaLnBrk="0" fontAlgn="base" hangingPunct="0">
              <a:spcBef>
                <a:spcPct val="30000"/>
              </a:spcBef>
              <a:spcAft>
                <a:spcPct val="0"/>
              </a:spcAft>
              <a:defRPr sz="1200">
                <a:solidFill>
                  <a:schemeClr val="tx1"/>
                </a:solidFill>
                <a:latin typeface="Arial" charset="0"/>
                <a:ea typeface="MS PGothic" pitchFamily="34" charset="-128"/>
              </a:defRPr>
            </a:lvl7pPr>
            <a:lvl8pPr marL="3465347" indent="-231023" defTabSz="920884" eaLnBrk="0" fontAlgn="base" hangingPunct="0">
              <a:spcBef>
                <a:spcPct val="30000"/>
              </a:spcBef>
              <a:spcAft>
                <a:spcPct val="0"/>
              </a:spcAft>
              <a:defRPr sz="1200">
                <a:solidFill>
                  <a:schemeClr val="tx1"/>
                </a:solidFill>
                <a:latin typeface="Arial" charset="0"/>
                <a:ea typeface="MS PGothic" pitchFamily="34" charset="-128"/>
              </a:defRPr>
            </a:lvl8pPr>
            <a:lvl9pPr marL="3927394" indent="-231023" defTabSz="920884"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D3B6E108-00AB-4064-9D31-5C1384DB3219}" type="slidenum">
              <a:rPr lang="en-GB" altLang="en-US" smtClean="0"/>
              <a:pPr eaLnBrk="1" hangingPunct="1">
                <a:spcBef>
                  <a:spcPct val="0"/>
                </a:spcBef>
              </a:pPr>
              <a:t>2</a:t>
            </a:fld>
            <a:endParaRPr lang="en-GB"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12F163-E71A-47D3-B712-24428B6B2CA3}" type="slidenum">
              <a:rPr lang="en-GB" smtClean="0"/>
              <a:t>30</a:t>
            </a:fld>
            <a:endParaRPr lang="en-GB"/>
          </a:p>
        </p:txBody>
      </p:sp>
    </p:spTree>
    <p:extLst>
      <p:ext uri="{BB962C8B-B14F-4D97-AF65-F5344CB8AC3E}">
        <p14:creationId xmlns:p14="http://schemas.microsoft.com/office/powerpoint/2010/main" val="1391064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12F163-E71A-47D3-B712-24428B6B2CA3}" type="slidenum">
              <a:rPr lang="en-GB" smtClean="0"/>
              <a:t>31</a:t>
            </a:fld>
            <a:endParaRPr lang="en-GB"/>
          </a:p>
        </p:txBody>
      </p:sp>
    </p:spTree>
    <p:extLst>
      <p:ext uri="{BB962C8B-B14F-4D97-AF65-F5344CB8AC3E}">
        <p14:creationId xmlns:p14="http://schemas.microsoft.com/office/powerpoint/2010/main" val="1391064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a:p>
            <a:endParaRPr lang="fr-BE" dirty="0"/>
          </a:p>
          <a:p>
            <a:endParaRPr lang="fr-BE" dirty="0"/>
          </a:p>
          <a:p>
            <a:endParaRPr lang="fr-BE" dirty="0"/>
          </a:p>
          <a:p>
            <a:endParaRPr lang="fr-BE" dirty="0"/>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3E848CE2-C566-4B3A-A337-8B988FCB9D7B}" type="slidenum">
              <a:rPr lang="en-GB" smtClean="0"/>
              <a:pPr>
                <a:defRPr/>
              </a:pPr>
              <a:t>32</a:t>
            </a:fld>
            <a:endParaRPr lang="en-GB"/>
          </a:p>
        </p:txBody>
      </p:sp>
    </p:spTree>
    <p:extLst>
      <p:ext uri="{BB962C8B-B14F-4D97-AF65-F5344CB8AC3E}">
        <p14:creationId xmlns:p14="http://schemas.microsoft.com/office/powerpoint/2010/main" val="8809445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a:p>
            <a:endParaRPr lang="fr-BE" dirty="0"/>
          </a:p>
          <a:p>
            <a:endParaRPr lang="fr-BE" dirty="0"/>
          </a:p>
          <a:p>
            <a:endParaRPr lang="fr-BE" dirty="0"/>
          </a:p>
          <a:p>
            <a:endParaRPr lang="fr-BE" dirty="0"/>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3E848CE2-C566-4B3A-A337-8B988FCB9D7B}" type="slidenum">
              <a:rPr lang="en-GB" smtClean="0"/>
              <a:pPr>
                <a:defRPr/>
              </a:pPr>
              <a:t>33</a:t>
            </a:fld>
            <a:endParaRPr lang="en-GB"/>
          </a:p>
        </p:txBody>
      </p:sp>
    </p:spTree>
    <p:extLst>
      <p:ext uri="{BB962C8B-B14F-4D97-AF65-F5344CB8AC3E}">
        <p14:creationId xmlns:p14="http://schemas.microsoft.com/office/powerpoint/2010/main" val="880944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3E848CE2-C566-4B3A-A337-8B988FCB9D7B}" type="slidenum">
              <a:rPr lang="en-GB" smtClean="0"/>
              <a:pPr>
                <a:defRPr/>
              </a:pPr>
              <a:t>34</a:t>
            </a:fld>
            <a:endParaRPr lang="en-GB"/>
          </a:p>
        </p:txBody>
      </p:sp>
    </p:spTree>
    <p:extLst>
      <p:ext uri="{BB962C8B-B14F-4D97-AF65-F5344CB8AC3E}">
        <p14:creationId xmlns:p14="http://schemas.microsoft.com/office/powerpoint/2010/main" val="2579174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a:xfrm>
            <a:off x="703885" y="4754078"/>
            <a:ext cx="5446392" cy="4473890"/>
          </a:xfrm>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35</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a:xfrm>
            <a:off x="703885" y="4754078"/>
            <a:ext cx="5446392" cy="4473890"/>
          </a:xfrm>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36</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a:xfrm>
            <a:off x="703885" y="4754078"/>
            <a:ext cx="5446392" cy="4473890"/>
          </a:xfrm>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37</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3</a:t>
            </a:fld>
            <a:endParaRPr lang="en-GB"/>
          </a:p>
        </p:txBody>
      </p:sp>
    </p:spTree>
    <p:extLst>
      <p:ext uri="{BB962C8B-B14F-4D97-AF65-F5344CB8AC3E}">
        <p14:creationId xmlns:p14="http://schemas.microsoft.com/office/powerpoint/2010/main" val="895496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5</a:t>
            </a:fld>
            <a:endParaRPr lang="en-GB"/>
          </a:p>
        </p:txBody>
      </p:sp>
    </p:spTree>
    <p:extLst>
      <p:ext uri="{BB962C8B-B14F-4D97-AF65-F5344CB8AC3E}">
        <p14:creationId xmlns:p14="http://schemas.microsoft.com/office/powerpoint/2010/main" val="895496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a:p>
            <a:endParaRPr lang="fr-BE" dirty="0"/>
          </a:p>
          <a:p>
            <a:endParaRPr lang="fr-BE" dirty="0"/>
          </a:p>
          <a:p>
            <a:endParaRPr lang="fr-BE" dirty="0"/>
          </a:p>
          <a:p>
            <a:endParaRPr lang="fr-BE" dirty="0"/>
          </a:p>
          <a:p>
            <a:endParaRPr lang="fr-BE" dirty="0"/>
          </a:p>
          <a:p>
            <a:endParaRPr lang="fr-BE" dirty="0"/>
          </a:p>
          <a:p>
            <a:endParaRPr lang="fr-BE" dirty="0"/>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3E848CE2-C566-4B3A-A337-8B988FCB9D7B}" type="slidenum">
              <a:rPr lang="en-GB" smtClean="0"/>
              <a:pPr>
                <a:defRPr/>
              </a:pPr>
              <a:t>6</a:t>
            </a:fld>
            <a:endParaRPr lang="en-GB"/>
          </a:p>
        </p:txBody>
      </p:sp>
    </p:spTree>
    <p:extLst>
      <p:ext uri="{BB962C8B-B14F-4D97-AF65-F5344CB8AC3E}">
        <p14:creationId xmlns:p14="http://schemas.microsoft.com/office/powerpoint/2010/main" val="880944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fr-BE" dirty="0"/>
          </a:p>
          <a:p>
            <a:endParaRPr lang="fr-BE" dirty="0"/>
          </a:p>
          <a:p>
            <a:endParaRPr lang="fr-BE" dirty="0"/>
          </a:p>
          <a:p>
            <a:endParaRPr lang="fr-BE" dirty="0"/>
          </a:p>
          <a:p>
            <a:endParaRPr lang="fr-BE" dirty="0"/>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3E848CE2-C566-4B3A-A337-8B988FCB9D7B}" type="slidenum">
              <a:rPr lang="en-GB" smtClean="0"/>
              <a:pPr>
                <a:defRPr/>
              </a:pPr>
              <a:t>7</a:t>
            </a:fld>
            <a:endParaRPr lang="en-GB"/>
          </a:p>
        </p:txBody>
      </p:sp>
    </p:spTree>
    <p:extLst>
      <p:ext uri="{BB962C8B-B14F-4D97-AF65-F5344CB8AC3E}">
        <p14:creationId xmlns:p14="http://schemas.microsoft.com/office/powerpoint/2010/main" val="880944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3E848CE2-C566-4B3A-A337-8B988FCB9D7B}" type="slidenum">
              <a:rPr lang="en-GB" smtClean="0"/>
              <a:pPr>
                <a:defRPr/>
              </a:pPr>
              <a:t>8</a:t>
            </a:fld>
            <a:endParaRPr lang="en-GB"/>
          </a:p>
        </p:txBody>
      </p:sp>
    </p:spTree>
    <p:extLst>
      <p:ext uri="{BB962C8B-B14F-4D97-AF65-F5344CB8AC3E}">
        <p14:creationId xmlns:p14="http://schemas.microsoft.com/office/powerpoint/2010/main" val="3331010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9</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43"/>
          <a:stretch/>
        </p:blipFill>
        <p:spPr bwMode="auto">
          <a:xfrm>
            <a:off x="1" y="979659"/>
            <a:ext cx="9165592" cy="591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auto">
          <a:xfrm>
            <a:off x="4266567" y="6659301"/>
            <a:ext cx="612224" cy="215977"/>
          </a:xfrm>
          <a:prstGeom prst="rect">
            <a:avLst/>
          </a:prstGeom>
          <a:solidFill>
            <a:srgbClr val="004494"/>
          </a:solidFill>
          <a:ln w="9525" algn="ctr">
            <a:solidFill>
              <a:srgbClr val="133176"/>
            </a:solidFill>
            <a:miter lim="800000"/>
            <a:headEnd/>
            <a:tailEnd/>
          </a:ln>
          <a:effectLst/>
        </p:spPr>
        <p:txBody>
          <a:bodyPr lIns="91408" tIns="45704" rIns="91408" bIns="45704" anchor="ctr"/>
          <a:lstStyle/>
          <a:p>
            <a:pPr algn="ctr" defTabSz="457785"/>
            <a:endParaRPr lang="en-US" sz="1800" b="0">
              <a:solidFill>
                <a:srgbClr val="FFFFFF"/>
              </a:solidFill>
              <a:latin typeface="Calibri" pitchFamily="34" charset="0"/>
            </a:endParaRPr>
          </a:p>
        </p:txBody>
      </p:sp>
      <p:pic>
        <p:nvPicPr>
          <p:cNvPr id="6" name="Picture 6" descr="LOGO CE-EN-quadri.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94890" y="312638"/>
            <a:ext cx="1461086" cy="95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76056" y="349190"/>
            <a:ext cx="1899033" cy="846822"/>
          </a:xfrm>
          <a:prstGeom prst="rect">
            <a:avLst/>
          </a:prstGeom>
        </p:spPr>
      </p:pic>
    </p:spTree>
    <p:extLst>
      <p:ext uri="{BB962C8B-B14F-4D97-AF65-F5344CB8AC3E}">
        <p14:creationId xmlns:p14="http://schemas.microsoft.com/office/powerpoint/2010/main" val="4651672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4"/>
          <p:cNvPicPr>
            <a:picLocks noChangeAspect="1"/>
          </p:cNvPicPr>
          <p:nvPr userDrawn="1"/>
        </p:nvPicPr>
        <p:blipFill rotWithShape="1">
          <a:blip r:embed="rId2">
            <a:extLst>
              <a:ext uri="{28A0092B-C50C-407E-A947-70E740481C1C}">
                <a14:useLocalDpi xmlns:a14="http://schemas.microsoft.com/office/drawing/2010/main" val="0"/>
              </a:ext>
            </a:extLst>
          </a:blip>
          <a:srcRect b="12273"/>
          <a:stretch/>
        </p:blipFill>
        <p:spPr bwMode="auto">
          <a:xfrm>
            <a:off x="0" y="702012"/>
            <a:ext cx="9144000" cy="91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7896474" y="6302218"/>
            <a:ext cx="862001" cy="25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r" eaLnBrk="1" hangingPunct="1">
              <a:defRPr/>
            </a:pPr>
            <a:fld id="{1D49401F-953E-4F75-ADCB-AD9F38B823FE}" type="slidenum">
              <a:rPr lang="en-GB" altLang="en-US" sz="1100" smtClean="0">
                <a:solidFill>
                  <a:srgbClr val="404040"/>
                </a:solidFill>
              </a:rPr>
              <a:pPr algn="r" eaLnBrk="1" hangingPunct="1">
                <a:defRPr/>
              </a:pPr>
              <a:t>‹#›</a:t>
            </a:fld>
            <a:endParaRPr lang="en-GB" altLang="en-US" sz="1100" dirty="0" smtClean="0">
              <a:solidFill>
                <a:srgbClr val="404040"/>
              </a:solidFill>
            </a:endParaRPr>
          </a:p>
        </p:txBody>
      </p:sp>
      <p:sp>
        <p:nvSpPr>
          <p:cNvPr id="5" name="Rectangle 10"/>
          <p:cNvSpPr>
            <a:spLocks noChangeAspect="1" noChangeArrowheads="1"/>
          </p:cNvSpPr>
          <p:nvPr userDrawn="1"/>
        </p:nvSpPr>
        <p:spPr bwMode="auto">
          <a:xfrm>
            <a:off x="4341121" y="6691420"/>
            <a:ext cx="461758" cy="264354"/>
          </a:xfrm>
          <a:prstGeom prst="rect">
            <a:avLst/>
          </a:prstGeom>
          <a:solidFill>
            <a:srgbClr val="004494"/>
          </a:solidFill>
          <a:ln w="9525" algn="ctr">
            <a:noFill/>
            <a:miter lim="800000"/>
            <a:headEnd/>
            <a:tailEnd/>
          </a:ln>
          <a:effectLst/>
        </p:spPr>
        <p:txBody>
          <a:bodyPr lIns="91408" tIns="45704" rIns="91408" bIns="45704" anchor="ctr"/>
          <a:lstStyle/>
          <a:p>
            <a:pPr algn="ctr" defTabSz="457785"/>
            <a:endParaRPr lang="en-US" sz="1800" b="0">
              <a:solidFill>
                <a:srgbClr val="FFFFFF"/>
              </a:solidFill>
              <a:latin typeface="Calibri" pitchFamily="34" charset="0"/>
            </a:endParaRPr>
          </a:p>
        </p:txBody>
      </p:sp>
      <p:pic>
        <p:nvPicPr>
          <p:cNvPr id="6" name="Picture 6" descr="LOGO CE-EN-quadri.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15816" y="144000"/>
            <a:ext cx="1214750" cy="79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32040" y="150440"/>
            <a:ext cx="1538993" cy="686272"/>
          </a:xfrm>
          <a:prstGeom prst="rect">
            <a:avLst/>
          </a:prstGeom>
        </p:spPr>
      </p:pic>
    </p:spTree>
    <p:extLst>
      <p:ext uri="{BB962C8B-B14F-4D97-AF65-F5344CB8AC3E}">
        <p14:creationId xmlns:p14="http://schemas.microsoft.com/office/powerpoint/2010/main" val="40841216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785" y="78644"/>
            <a:ext cx="8821782" cy="643380"/>
          </a:xfrm>
          <a:prstGeom prst="rect">
            <a:avLst/>
          </a:prstGeom>
        </p:spPr>
        <p:txBody>
          <a:bodyPr lIns="63108" tIns="0" rIns="63108" bIns="45712" anchor="ctr"/>
          <a:lstStyle>
            <a:lvl1pPr marL="0" indent="0">
              <a:tabLst/>
              <a:defRPr sz="1900" b="0">
                <a:solidFill>
                  <a:srgbClr val="0F549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894" y="1143129"/>
            <a:ext cx="8229600" cy="4878261"/>
          </a:xfrm>
          <a:prstGeom prst="rect">
            <a:avLst/>
          </a:prstGeom>
        </p:spPr>
        <p:txBody>
          <a:bodyPr lIns="91424" tIns="45712" rIns="91424" bIns="45712"/>
          <a:lstStyle>
            <a:lvl1pPr marL="250460" indent="-250460">
              <a:buClr>
                <a:srgbClr val="0F5494"/>
              </a:buClr>
              <a:buSzPct val="125000"/>
              <a:buFont typeface="Arial" panose="020B0604020202020204" pitchFamily="34" charset="0"/>
              <a:buChar char="•"/>
              <a:defRPr sz="1400">
                <a:latin typeface="+mn-lt"/>
              </a:defRPr>
            </a:lvl1pPr>
            <a:lvl2pPr marL="706853" indent="-250460">
              <a:buClr>
                <a:srgbClr val="0F5494"/>
              </a:buClr>
              <a:buSzPct val="125000"/>
              <a:buFont typeface="Verdana" panose="020B0604030504040204" pitchFamily="34" charset="0"/>
              <a:buChar char="­"/>
              <a:defRPr sz="1400" b="0">
                <a:solidFill>
                  <a:srgbClr val="0F5494"/>
                </a:solidFill>
                <a:latin typeface="+mn-lt"/>
              </a:defRPr>
            </a:lvl2pPr>
            <a:lvl3pPr marL="1164639" indent="-250460">
              <a:buFont typeface="Wingdings" panose="05000000000000000000" pitchFamily="2" charset="2"/>
              <a:buChar char="§"/>
              <a:defRPr sz="1400" b="0">
                <a:solidFill>
                  <a:srgbClr val="0F5494"/>
                </a:solidFill>
                <a:latin typeface="+mn-lt"/>
              </a:defRPr>
            </a:lvl3pPr>
            <a:lvl4pPr marL="1621032" indent="-250460">
              <a:buFont typeface="Verdana" panose="020B0604030504040204" pitchFamily="34" charset="0"/>
              <a:buChar char="∙"/>
              <a:defRPr sz="1400" b="0">
                <a:solidFill>
                  <a:srgbClr val="0F5494"/>
                </a:solidFill>
                <a:latin typeface="+mn-lt"/>
              </a:defRPr>
            </a:lvl4pPr>
            <a:lvl5pPr marL="2078817" indent="-250460">
              <a:buFont typeface="Arial" panose="020B0604020202020204" pitchFamily="34" charset="0"/>
              <a:buChar char="•"/>
              <a:defRPr sz="1400" b="0">
                <a:solidFill>
                  <a:srgbClr val="0070C0"/>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4"/>
          <p:cNvSpPr>
            <a:spLocks noGrp="1" noChangeArrowheads="1"/>
          </p:cNvSpPr>
          <p:nvPr>
            <p:ph type="dt" sz="half" idx="10"/>
          </p:nvPr>
        </p:nvSpPr>
        <p:spPr>
          <a:xfrm>
            <a:off x="457472" y="6244625"/>
            <a:ext cx="2133962" cy="476589"/>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3123567" y="6244625"/>
            <a:ext cx="2896867" cy="476589"/>
          </a:xfrm>
          <a:prstGeom prst="rect">
            <a:avLst/>
          </a:prstGeom>
          <a:ln/>
        </p:spPr>
        <p:txBody>
          <a:bodyPr/>
          <a:lstStyle>
            <a:lvl1pPr>
              <a:defRPr/>
            </a:lvl1pPr>
          </a:lstStyle>
          <a:p>
            <a:pPr>
              <a:defRPr/>
            </a:pPr>
            <a:endParaRPr lang="en-GB" dirty="0"/>
          </a:p>
        </p:txBody>
      </p:sp>
      <p:cxnSp>
        <p:nvCxnSpPr>
          <p:cNvPr id="9" name="Straight Connector 8"/>
          <p:cNvCxnSpPr/>
          <p:nvPr userDrawn="1"/>
        </p:nvCxnSpPr>
        <p:spPr bwMode="auto">
          <a:xfrm>
            <a:off x="0" y="722024"/>
            <a:ext cx="8950567" cy="0"/>
          </a:xfrm>
          <a:prstGeom prst="line">
            <a:avLst/>
          </a:prstGeom>
          <a:ln w="9525">
            <a:solidFill>
              <a:srgbClr val="0F5494"/>
            </a:solidFill>
          </a:ln>
          <a:extLst/>
        </p:spPr>
        <p:style>
          <a:lnRef idx="1">
            <a:schemeClr val="dk1"/>
          </a:lnRef>
          <a:fillRef idx="0">
            <a:schemeClr val="dk1"/>
          </a:fillRef>
          <a:effectRef idx="0">
            <a:schemeClr val="dk1"/>
          </a:effectRef>
          <a:fontRef idx="minor">
            <a:schemeClr val="tx1"/>
          </a:fontRef>
        </p:style>
      </p:cxnSp>
      <p:pic>
        <p:nvPicPr>
          <p:cNvPr id="13" name="Picture 17"/>
          <p:cNvPicPr>
            <a:picLocks noChangeAspect="1" noChangeArrowheads="1"/>
          </p:cNvPicPr>
          <p:nvPr userDrawn="1"/>
        </p:nvPicPr>
        <p:blipFill>
          <a:blip r:embed="rId3" cstate="print"/>
          <a:srcRect/>
          <a:stretch>
            <a:fillRect/>
          </a:stretch>
        </p:blipFill>
        <p:spPr bwMode="auto">
          <a:xfrm>
            <a:off x="7423543" y="6469373"/>
            <a:ext cx="1155040" cy="326006"/>
          </a:xfrm>
          <a:prstGeom prst="rect">
            <a:avLst/>
          </a:prstGeom>
          <a:noFill/>
          <a:ln w="9525">
            <a:noFill/>
            <a:miter lim="800000"/>
            <a:headEnd/>
            <a:tailEnd/>
          </a:ln>
        </p:spPr>
      </p:pic>
      <p:sp>
        <p:nvSpPr>
          <p:cNvPr id="10" name="McK 3. Unit of measure"/>
          <p:cNvSpPr txBox="1">
            <a:spLocks noChangeArrowheads="1"/>
          </p:cNvSpPr>
          <p:nvPr userDrawn="1">
            <p:custDataLst>
              <p:tags r:id="rId1"/>
            </p:custDataLst>
          </p:nvPr>
        </p:nvSpPr>
        <p:spPr bwMode="auto">
          <a:xfrm>
            <a:off x="8618006" y="6626939"/>
            <a:ext cx="357312" cy="13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08" tIns="0" rIns="0" bIns="0" anchor="b">
            <a:spAutoFit/>
          </a:bodyPr>
          <a:lstStyle>
            <a:lvl1pPr defTabSz="895350" eaLnBrk="0" hangingPunct="0">
              <a:defRPr sz="1400">
                <a:solidFill>
                  <a:srgbClr val="0F5494"/>
                </a:solidFill>
                <a:latin typeface="Verdana" pitchFamily="34" charset="0"/>
              </a:defRPr>
            </a:lvl1pPr>
            <a:lvl2pPr marL="742950" indent="-285750" defTabSz="895350" eaLnBrk="0" hangingPunct="0">
              <a:defRPr sz="1400">
                <a:solidFill>
                  <a:srgbClr val="0F5494"/>
                </a:solidFill>
                <a:latin typeface="Verdana" pitchFamily="34" charset="0"/>
              </a:defRPr>
            </a:lvl2pPr>
            <a:lvl3pPr marL="1143000" indent="-228600" defTabSz="895350" eaLnBrk="0" hangingPunct="0">
              <a:defRPr sz="1400">
                <a:solidFill>
                  <a:srgbClr val="0F5494"/>
                </a:solidFill>
                <a:latin typeface="Verdana" pitchFamily="34" charset="0"/>
              </a:defRPr>
            </a:lvl3pPr>
            <a:lvl4pPr marL="1600200" indent="-228600" defTabSz="895350" eaLnBrk="0" hangingPunct="0">
              <a:defRPr sz="1400">
                <a:solidFill>
                  <a:srgbClr val="0F5494"/>
                </a:solidFill>
                <a:latin typeface="Verdana" pitchFamily="34" charset="0"/>
              </a:defRPr>
            </a:lvl4pPr>
            <a:lvl5pPr marL="2057400" indent="-228600" defTabSz="895350" eaLnBrk="0" hangingPunct="0">
              <a:defRPr sz="1400">
                <a:solidFill>
                  <a:srgbClr val="0F5494"/>
                </a:solidFill>
                <a:latin typeface="Verdana" pitchFamily="34" charset="0"/>
              </a:defRPr>
            </a:lvl5pPr>
            <a:lvl6pPr marL="2514600" indent="-228600" defTabSz="895350" eaLnBrk="0" fontAlgn="base" hangingPunct="0">
              <a:spcBef>
                <a:spcPct val="0"/>
              </a:spcBef>
              <a:spcAft>
                <a:spcPct val="0"/>
              </a:spcAft>
              <a:defRPr sz="1400">
                <a:solidFill>
                  <a:srgbClr val="0F5494"/>
                </a:solidFill>
                <a:latin typeface="Verdana" pitchFamily="34" charset="0"/>
              </a:defRPr>
            </a:lvl6pPr>
            <a:lvl7pPr marL="2971800" indent="-228600" defTabSz="895350" eaLnBrk="0" fontAlgn="base" hangingPunct="0">
              <a:spcBef>
                <a:spcPct val="0"/>
              </a:spcBef>
              <a:spcAft>
                <a:spcPct val="0"/>
              </a:spcAft>
              <a:defRPr sz="1400">
                <a:solidFill>
                  <a:srgbClr val="0F5494"/>
                </a:solidFill>
                <a:latin typeface="Verdana" pitchFamily="34" charset="0"/>
              </a:defRPr>
            </a:lvl7pPr>
            <a:lvl8pPr marL="3429000" indent="-228600" defTabSz="895350" eaLnBrk="0" fontAlgn="base" hangingPunct="0">
              <a:spcBef>
                <a:spcPct val="0"/>
              </a:spcBef>
              <a:spcAft>
                <a:spcPct val="0"/>
              </a:spcAft>
              <a:defRPr sz="1400">
                <a:solidFill>
                  <a:srgbClr val="0F5494"/>
                </a:solidFill>
                <a:latin typeface="Verdana" pitchFamily="34" charset="0"/>
              </a:defRPr>
            </a:lvl8pPr>
            <a:lvl9pPr marL="3886200" indent="-228600" defTabSz="895350" eaLnBrk="0" fontAlgn="base" hangingPunct="0">
              <a:spcBef>
                <a:spcPct val="0"/>
              </a:spcBef>
              <a:spcAft>
                <a:spcPct val="0"/>
              </a:spcAft>
              <a:defRPr sz="1400">
                <a:solidFill>
                  <a:srgbClr val="0F5494"/>
                </a:solidFill>
                <a:latin typeface="Verdana" pitchFamily="34" charset="0"/>
              </a:defRPr>
            </a:lvl9pPr>
          </a:lstStyle>
          <a:p>
            <a:pPr algn="r" eaLnBrk="1" hangingPunct="1"/>
            <a:fld id="{D55332A9-F6FB-4E31-994E-C40D55F6CC5B}" type="slidenum">
              <a:rPr lang="en-GB" altLang="en-US" sz="900" smtClean="0">
                <a:solidFill>
                  <a:schemeClr val="tx1"/>
                </a:solidFill>
                <a:latin typeface="+mj-lt"/>
              </a:rPr>
              <a:t>‹#›</a:t>
            </a:fld>
            <a:endParaRPr lang="en-GB" altLang="en-US" sz="900" dirty="0">
              <a:solidFill>
                <a:schemeClr val="tx1"/>
              </a:solidFill>
              <a:latin typeface="+mj-lt"/>
            </a:endParaRPr>
          </a:p>
        </p:txBody>
      </p:sp>
    </p:spTree>
    <p:extLst>
      <p:ext uri="{BB962C8B-B14F-4D97-AF65-F5344CB8AC3E}">
        <p14:creationId xmlns:p14="http://schemas.microsoft.com/office/powerpoint/2010/main" val="14596047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 name="Picture 4"/>
          <p:cNvPicPr>
            <a:picLocks noChangeAspect="1"/>
          </p:cNvPicPr>
          <p:nvPr userDrawn="1"/>
        </p:nvPicPr>
        <p:blipFill rotWithShape="1">
          <a:blip r:embed="rId2">
            <a:extLst>
              <a:ext uri="{28A0092B-C50C-407E-A947-70E740481C1C}">
                <a14:useLocalDpi xmlns:a14="http://schemas.microsoft.com/office/drawing/2010/main" val="0"/>
              </a:ext>
            </a:extLst>
          </a:blip>
          <a:srcRect b="12273"/>
          <a:stretch/>
        </p:blipFill>
        <p:spPr bwMode="auto">
          <a:xfrm>
            <a:off x="0" y="702012"/>
            <a:ext cx="9144000" cy="91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7896474" y="6302218"/>
            <a:ext cx="862001" cy="25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r" eaLnBrk="1" hangingPunct="1">
              <a:defRPr/>
            </a:pPr>
            <a:fld id="{1D49401F-953E-4F75-ADCB-AD9F38B823FE}" type="slidenum">
              <a:rPr lang="en-GB" altLang="en-US" sz="1100" smtClean="0">
                <a:solidFill>
                  <a:srgbClr val="404040"/>
                </a:solidFill>
              </a:rPr>
              <a:pPr algn="r" eaLnBrk="1" hangingPunct="1">
                <a:defRPr/>
              </a:pPr>
              <a:t>‹#›</a:t>
            </a:fld>
            <a:endParaRPr lang="en-GB" altLang="en-US" sz="1100" dirty="0" smtClean="0">
              <a:solidFill>
                <a:srgbClr val="404040"/>
              </a:solidFill>
            </a:endParaRPr>
          </a:p>
        </p:txBody>
      </p:sp>
      <p:sp>
        <p:nvSpPr>
          <p:cNvPr id="5" name="Rectangle 10"/>
          <p:cNvSpPr>
            <a:spLocks noChangeAspect="1" noChangeArrowheads="1"/>
          </p:cNvSpPr>
          <p:nvPr userDrawn="1"/>
        </p:nvSpPr>
        <p:spPr bwMode="auto">
          <a:xfrm>
            <a:off x="4341121" y="6691420"/>
            <a:ext cx="461758" cy="264354"/>
          </a:xfrm>
          <a:prstGeom prst="rect">
            <a:avLst/>
          </a:prstGeom>
          <a:solidFill>
            <a:srgbClr val="004494"/>
          </a:solidFill>
          <a:ln w="9525" algn="ctr">
            <a:noFill/>
            <a:miter lim="800000"/>
            <a:headEnd/>
            <a:tailEnd/>
          </a:ln>
          <a:effectLst/>
        </p:spPr>
        <p:txBody>
          <a:bodyPr lIns="91408" tIns="45704" rIns="91408" bIns="45704" anchor="ctr"/>
          <a:lstStyle/>
          <a:p>
            <a:pPr algn="ctr" defTabSz="457785"/>
            <a:endParaRPr lang="en-US" sz="1800" b="0">
              <a:solidFill>
                <a:srgbClr val="FFFFFF"/>
              </a:solidFill>
              <a:latin typeface="Calibri" pitchFamily="34" charset="0"/>
            </a:endParaRPr>
          </a:p>
        </p:txBody>
      </p:sp>
      <p:pic>
        <p:nvPicPr>
          <p:cNvPr id="6" name="Picture 6" descr="LOGO CE-EN-quadri.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51920" y="144000"/>
            <a:ext cx="1214750" cy="79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9360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2" name="Title 1"/>
          <p:cNvSpPr>
            <a:spLocks noGrp="1"/>
          </p:cNvSpPr>
          <p:nvPr>
            <p:ph type="title"/>
          </p:nvPr>
        </p:nvSpPr>
        <p:spPr>
          <a:xfrm>
            <a:off x="468313" y="1556273"/>
            <a:ext cx="8229600" cy="936625"/>
          </a:xfrm>
          <a:prstGeom prst="rect">
            <a:avLst/>
          </a:prstGeo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5"/>
            <a:ext cx="8229600" cy="3633788"/>
          </a:xfrm>
          <a:prstGeom prst="rect">
            <a:avLst/>
          </a:prstGeo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a:xfrm>
            <a:off x="3124200" y="6237289"/>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E286DDBE-D2F7-4BDE-A4C2-BBCA043CC89C}" type="slidenum">
              <a:rPr lang="en-GB"/>
              <a:pPr>
                <a:defRPr/>
              </a:pPr>
              <a:t>‹#›</a:t>
            </a:fld>
            <a:endParaRPr lang="en-GB"/>
          </a:p>
        </p:txBody>
      </p:sp>
    </p:spTree>
    <p:extLst>
      <p:ext uri="{BB962C8B-B14F-4D97-AF65-F5344CB8AC3E}">
        <p14:creationId xmlns:p14="http://schemas.microsoft.com/office/powerpoint/2010/main" val="1273414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28844"/>
            <a:ext cx="1017679" cy="73586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85542" y="28843"/>
            <a:ext cx="1126218" cy="786123"/>
          </a:xfrm>
          <a:prstGeom prst="rect">
            <a:avLst/>
          </a:prstGeom>
        </p:spPr>
      </p:pic>
      <p:sp>
        <p:nvSpPr>
          <p:cNvPr id="9" name="Rectangle 8"/>
          <p:cNvSpPr/>
          <p:nvPr userDrawn="1"/>
        </p:nvSpPr>
        <p:spPr>
          <a:xfrm>
            <a:off x="611560" y="6453336"/>
            <a:ext cx="8532440" cy="216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CH" sz="1400" dirty="0" err="1" smtClean="0"/>
              <a:t>European</a:t>
            </a:r>
            <a:r>
              <a:rPr lang="fr-CH" sz="1400" dirty="0" smtClean="0"/>
              <a:t> Investment</a:t>
            </a:r>
            <a:r>
              <a:rPr lang="fr-CH" sz="1400" baseline="0" dirty="0" smtClean="0"/>
              <a:t> Advisory Hub</a:t>
            </a:r>
            <a:endParaRPr lang="en-GB" sz="1400" dirty="0"/>
          </a:p>
        </p:txBody>
      </p:sp>
      <p:sp>
        <p:nvSpPr>
          <p:cNvPr id="10" name="Slide Number Placeholder 8"/>
          <p:cNvSpPr txBox="1">
            <a:spLocks/>
          </p:cNvSpPr>
          <p:nvPr userDrawn="1"/>
        </p:nvSpPr>
        <p:spPr>
          <a:xfrm>
            <a:off x="7772400" y="6407993"/>
            <a:ext cx="990600" cy="333375"/>
          </a:xfrm>
          <a:prstGeom prst="rect">
            <a:avLst/>
          </a:prstGeom>
        </p:spPr>
        <p:txBody>
          <a:bodyPr vert="horz" lIns="91440" tIns="45720" rIns="91440" bIns="45720" rtlCol="0" anchor="ctr"/>
          <a:lstStyle>
            <a:defPPr>
              <a:defRPr lang="en-US"/>
            </a:defPPr>
            <a:lvl1pPr marL="0" algn="r" defTabSz="914400" rtl="0" eaLnBrk="1" latinLnBrk="0" hangingPunct="1">
              <a:defRPr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81776BA-5F8F-4E14-AE80-FD98906421D2}" type="slidenum">
              <a:rPr lang="en-US" smtClean="0">
                <a:solidFill>
                  <a:schemeClr val="bg1"/>
                </a:solidFill>
              </a:rPr>
              <a:pPr>
                <a:defRPr/>
              </a:pPr>
              <a:t>‹#›</a:t>
            </a:fld>
            <a:endParaRPr lang="en-US" dirty="0">
              <a:solidFill>
                <a:schemeClr val="bg1"/>
              </a:solidFill>
            </a:endParaRPr>
          </a:p>
        </p:txBody>
      </p:sp>
    </p:spTree>
    <p:extLst>
      <p:ext uri="{BB962C8B-B14F-4D97-AF65-F5344CB8AC3E}">
        <p14:creationId xmlns:p14="http://schemas.microsoft.com/office/powerpoint/2010/main" val="13561241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472" y="6244625"/>
            <a:ext cx="2133962" cy="47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a:defRPr sz="1400">
                <a:solidFill>
                  <a:schemeClr val="tx1"/>
                </a:solidFill>
                <a:latin typeface="Arial" charset="0"/>
              </a:defRPr>
            </a:lvl1pPr>
          </a:lstStyle>
          <a:p>
            <a:pPr>
              <a:defRPr/>
            </a:pPr>
            <a:endParaRPr lang="en-GB" dirty="0"/>
          </a:p>
        </p:txBody>
      </p:sp>
      <p:sp>
        <p:nvSpPr>
          <p:cNvPr id="1029" name="Rectangle 5"/>
          <p:cNvSpPr>
            <a:spLocks noGrp="1" noChangeArrowheads="1"/>
          </p:cNvSpPr>
          <p:nvPr>
            <p:ph type="ftr" sz="quarter" idx="3"/>
          </p:nvPr>
        </p:nvSpPr>
        <p:spPr bwMode="auto">
          <a:xfrm>
            <a:off x="3123567" y="6244625"/>
            <a:ext cx="2896867" cy="47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algn="ctr">
              <a:defRPr sz="1400">
                <a:solidFill>
                  <a:schemeClr val="tx1"/>
                </a:solidFill>
                <a:latin typeface="Arial" charset="0"/>
              </a:defRPr>
            </a:lvl1pPr>
          </a:lstStyle>
          <a:p>
            <a:pPr>
              <a:defRPr/>
            </a:pPr>
            <a:endParaRPr lang="en-GB" dirty="0"/>
          </a:p>
        </p:txBody>
      </p:sp>
      <p:sp>
        <p:nvSpPr>
          <p:cNvPr id="1030" name="Rectangle 6"/>
          <p:cNvSpPr>
            <a:spLocks noGrp="1" noChangeArrowheads="1"/>
          </p:cNvSpPr>
          <p:nvPr>
            <p:ph type="sldNum" sz="quarter" idx="4"/>
          </p:nvPr>
        </p:nvSpPr>
        <p:spPr bwMode="auto">
          <a:xfrm>
            <a:off x="6624513" y="6302219"/>
            <a:ext cx="2133962" cy="47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algn="r">
              <a:defRPr sz="1200">
                <a:solidFill>
                  <a:schemeClr val="tx1"/>
                </a:solidFill>
                <a:latin typeface="Arial" charset="0"/>
              </a:defRPr>
            </a:lvl1pPr>
          </a:lstStyle>
          <a:p>
            <a:pPr>
              <a:defRPr/>
            </a:pPr>
            <a:endParaRPr lang="en-GB"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4" r:id="rId4"/>
    <p:sldLayoutId id="2147483702" r:id="rId5"/>
    <p:sldLayoutId id="2147483703" r:id="rId6"/>
  </p:sldLayoutIdLst>
  <p:timing>
    <p:tnLst>
      <p:par>
        <p:cTn id="1" dur="indefinite" restart="never" nodeType="tmRoot"/>
      </p:par>
    </p:tnLst>
  </p:timing>
  <p:hf sldNum="0" hdr="0" ftr="0" dt="0"/>
  <p:txStyles>
    <p:titleStyle>
      <a:lvl1pPr marL="357601" indent="-357601" algn="l" rtl="0" eaLnBrk="0" fontAlgn="base" hangingPunct="0">
        <a:spcBef>
          <a:spcPct val="0"/>
        </a:spcBef>
        <a:spcAft>
          <a:spcPct val="0"/>
        </a:spcAft>
        <a:defRPr sz="3000" b="1">
          <a:solidFill>
            <a:srgbClr val="0F5494"/>
          </a:solidFill>
          <a:latin typeface="+mj-lt"/>
          <a:ea typeface="+mj-ea"/>
          <a:cs typeface="+mj-cs"/>
        </a:defRPr>
      </a:lvl1pPr>
      <a:lvl2pPr marL="357601" indent="-357601" algn="l" rtl="0" eaLnBrk="0" fontAlgn="base" hangingPunct="0">
        <a:spcBef>
          <a:spcPct val="0"/>
        </a:spcBef>
        <a:spcAft>
          <a:spcPct val="0"/>
        </a:spcAft>
        <a:defRPr sz="3000" b="1">
          <a:solidFill>
            <a:srgbClr val="0F5494"/>
          </a:solidFill>
          <a:latin typeface="Verdana" pitchFamily="34" charset="0"/>
        </a:defRPr>
      </a:lvl2pPr>
      <a:lvl3pPr marL="357601" indent="-357601" algn="l" rtl="0" eaLnBrk="0" fontAlgn="base" hangingPunct="0">
        <a:spcBef>
          <a:spcPct val="0"/>
        </a:spcBef>
        <a:spcAft>
          <a:spcPct val="0"/>
        </a:spcAft>
        <a:defRPr sz="3000" b="1">
          <a:solidFill>
            <a:srgbClr val="0F5494"/>
          </a:solidFill>
          <a:latin typeface="Verdana" pitchFamily="34" charset="0"/>
        </a:defRPr>
      </a:lvl3pPr>
      <a:lvl4pPr marL="357601" indent="-357601" algn="l" rtl="0" eaLnBrk="0" fontAlgn="base" hangingPunct="0">
        <a:spcBef>
          <a:spcPct val="0"/>
        </a:spcBef>
        <a:spcAft>
          <a:spcPct val="0"/>
        </a:spcAft>
        <a:defRPr sz="3000" b="1">
          <a:solidFill>
            <a:srgbClr val="0F5494"/>
          </a:solidFill>
          <a:latin typeface="Verdana" pitchFamily="34" charset="0"/>
        </a:defRPr>
      </a:lvl4pPr>
      <a:lvl5pPr marL="357601" indent="-357601" algn="l" rtl="0" eaLnBrk="0" fontAlgn="base" hangingPunct="0">
        <a:spcBef>
          <a:spcPct val="0"/>
        </a:spcBef>
        <a:spcAft>
          <a:spcPct val="0"/>
        </a:spcAft>
        <a:defRPr sz="3000" b="1">
          <a:solidFill>
            <a:srgbClr val="0F5494"/>
          </a:solidFill>
          <a:latin typeface="Verdana" pitchFamily="34" charset="0"/>
        </a:defRPr>
      </a:lvl5pPr>
      <a:lvl6pPr marL="815831" algn="l" rtl="0" eaLnBrk="1" fontAlgn="base" hangingPunct="1">
        <a:spcBef>
          <a:spcPct val="0"/>
        </a:spcBef>
        <a:spcAft>
          <a:spcPct val="0"/>
        </a:spcAft>
        <a:defRPr sz="3000" b="1">
          <a:solidFill>
            <a:srgbClr val="0F5494"/>
          </a:solidFill>
          <a:latin typeface="Verdana" pitchFamily="34" charset="0"/>
        </a:defRPr>
      </a:lvl6pPr>
      <a:lvl7pPr marL="1272951" algn="l" rtl="0" eaLnBrk="1" fontAlgn="base" hangingPunct="1">
        <a:spcBef>
          <a:spcPct val="0"/>
        </a:spcBef>
        <a:spcAft>
          <a:spcPct val="0"/>
        </a:spcAft>
        <a:defRPr sz="3000" b="1">
          <a:solidFill>
            <a:srgbClr val="0F5494"/>
          </a:solidFill>
          <a:latin typeface="Verdana" pitchFamily="34" charset="0"/>
        </a:defRPr>
      </a:lvl7pPr>
      <a:lvl8pPr marL="1730070" algn="l" rtl="0" eaLnBrk="1" fontAlgn="base" hangingPunct="1">
        <a:spcBef>
          <a:spcPct val="0"/>
        </a:spcBef>
        <a:spcAft>
          <a:spcPct val="0"/>
        </a:spcAft>
        <a:defRPr sz="3000" b="1">
          <a:solidFill>
            <a:srgbClr val="0F5494"/>
          </a:solidFill>
          <a:latin typeface="Verdana" pitchFamily="34" charset="0"/>
        </a:defRPr>
      </a:lvl8pPr>
      <a:lvl9pPr marL="2187189" algn="l" rtl="0" eaLnBrk="1" fontAlgn="base" hangingPunct="1">
        <a:spcBef>
          <a:spcPct val="0"/>
        </a:spcBef>
        <a:spcAft>
          <a:spcPct val="0"/>
        </a:spcAft>
        <a:defRPr sz="3000" b="1">
          <a:solidFill>
            <a:srgbClr val="0F5494"/>
          </a:solidFill>
          <a:latin typeface="Verdana" pitchFamily="34" charset="0"/>
        </a:defRPr>
      </a:lvl9pPr>
    </p:titleStyle>
    <p:bodyStyle>
      <a:lvl1pPr marL="342295" indent="-342295"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1640" indent="-285246" algn="l" rtl="0" eaLnBrk="0" fontAlgn="base" hangingPunct="0">
        <a:spcBef>
          <a:spcPct val="20000"/>
        </a:spcBef>
        <a:spcAft>
          <a:spcPct val="0"/>
        </a:spcAft>
        <a:buClr>
          <a:srgbClr val="009FBA"/>
        </a:buClr>
        <a:buChar char="•"/>
        <a:defRPr sz="2000" b="1">
          <a:solidFill>
            <a:srgbClr val="0F5494"/>
          </a:solidFill>
          <a:latin typeface="+mn-lt"/>
        </a:defRPr>
      </a:lvl2pPr>
      <a:lvl3pPr marL="1142376" indent="-228197" algn="l" rtl="0" eaLnBrk="0" fontAlgn="base" hangingPunct="0">
        <a:spcBef>
          <a:spcPct val="20000"/>
        </a:spcBef>
        <a:spcAft>
          <a:spcPct val="0"/>
        </a:spcAft>
        <a:defRPr sz="1400">
          <a:solidFill>
            <a:srgbClr val="0F5494"/>
          </a:solidFill>
          <a:latin typeface="+mn-lt"/>
        </a:defRPr>
      </a:lvl3pPr>
      <a:lvl4pPr marL="1598769" indent="-228197" algn="l" rtl="0" eaLnBrk="0" fontAlgn="base" hangingPunct="0">
        <a:spcBef>
          <a:spcPct val="20000"/>
        </a:spcBef>
        <a:spcAft>
          <a:spcPct val="0"/>
        </a:spcAft>
        <a:buChar char="–"/>
        <a:defRPr sz="2000">
          <a:solidFill>
            <a:schemeClr val="tx1"/>
          </a:solidFill>
          <a:latin typeface="Arial" charset="0"/>
        </a:defRPr>
      </a:lvl4pPr>
      <a:lvl5pPr marL="2056554" indent="-228197" algn="l" rtl="0" eaLnBrk="0" fontAlgn="base" hangingPunct="0">
        <a:spcBef>
          <a:spcPct val="20000"/>
        </a:spcBef>
        <a:spcAft>
          <a:spcPct val="0"/>
        </a:spcAft>
        <a:buChar char="»"/>
        <a:defRPr sz="2000">
          <a:solidFill>
            <a:schemeClr val="tx1"/>
          </a:solidFill>
          <a:latin typeface="Arial" charset="0"/>
        </a:defRPr>
      </a:lvl5pPr>
      <a:lvl6pPr marL="2514156" indent="-228560" algn="l" rtl="0" eaLnBrk="1" fontAlgn="base" hangingPunct="1">
        <a:spcBef>
          <a:spcPct val="20000"/>
        </a:spcBef>
        <a:spcAft>
          <a:spcPct val="0"/>
        </a:spcAft>
        <a:buChar char="»"/>
        <a:defRPr sz="2000">
          <a:solidFill>
            <a:schemeClr val="tx1"/>
          </a:solidFill>
          <a:latin typeface="Arial" charset="0"/>
        </a:defRPr>
      </a:lvl6pPr>
      <a:lvl7pPr marL="2971275" indent="-228560" algn="l" rtl="0" eaLnBrk="1" fontAlgn="base" hangingPunct="1">
        <a:spcBef>
          <a:spcPct val="20000"/>
        </a:spcBef>
        <a:spcAft>
          <a:spcPct val="0"/>
        </a:spcAft>
        <a:buChar char="»"/>
        <a:defRPr sz="2000">
          <a:solidFill>
            <a:schemeClr val="tx1"/>
          </a:solidFill>
          <a:latin typeface="Arial" charset="0"/>
        </a:defRPr>
      </a:lvl7pPr>
      <a:lvl8pPr marL="3428395" indent="-228560" algn="l" rtl="0" eaLnBrk="1" fontAlgn="base" hangingPunct="1">
        <a:spcBef>
          <a:spcPct val="20000"/>
        </a:spcBef>
        <a:spcAft>
          <a:spcPct val="0"/>
        </a:spcAft>
        <a:buChar char="»"/>
        <a:defRPr sz="2000">
          <a:solidFill>
            <a:schemeClr val="tx1"/>
          </a:solidFill>
          <a:latin typeface="Arial" charset="0"/>
        </a:defRPr>
      </a:lvl8pPr>
      <a:lvl9pPr marL="3885514" indent="-22856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ec.europa.eu/priorities/jobs-growth-investment/plan/index_en.htm"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hyperlink" Target="http://www.eib.org/about/invest-eu/index.htm"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chart" Target="../charts/chart1.xml"/><Relationship Id="rId4" Type="http://schemas.openxmlformats.org/officeDocument/2006/relationships/tags" Target="../tags/tag5.xml"/><Relationship Id="rId9"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Straight Connector 2"/>
          <p:cNvCxnSpPr>
            <a:cxnSpLocks noChangeShapeType="1"/>
          </p:cNvCxnSpPr>
          <p:nvPr/>
        </p:nvCxnSpPr>
        <p:spPr bwMode="auto">
          <a:xfrm>
            <a:off x="0" y="3530983"/>
            <a:ext cx="7033116" cy="0"/>
          </a:xfrm>
          <a:prstGeom prst="line">
            <a:avLst/>
          </a:prstGeom>
          <a:noFill/>
          <a:ln w="127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9" name="TextBox 5"/>
          <p:cNvSpPr txBox="1">
            <a:spLocks noChangeArrowheads="1"/>
          </p:cNvSpPr>
          <p:nvPr/>
        </p:nvSpPr>
        <p:spPr bwMode="auto">
          <a:xfrm>
            <a:off x="608153" y="2207192"/>
            <a:ext cx="6442610" cy="3323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altLang="en-US" sz="3500" b="1" dirty="0" smtClean="0">
                <a:solidFill>
                  <a:srgbClr val="FFD624"/>
                </a:solidFill>
              </a:rPr>
              <a:t>The </a:t>
            </a:r>
            <a:r>
              <a:rPr lang="fr-BE" altLang="en-US" sz="3500" b="1" dirty="0" err="1" smtClean="0">
                <a:solidFill>
                  <a:srgbClr val="FFD624"/>
                </a:solidFill>
              </a:rPr>
              <a:t>Investment</a:t>
            </a:r>
            <a:r>
              <a:rPr lang="fr-BE" altLang="en-US" sz="3500" b="1" dirty="0" smtClean="0">
                <a:solidFill>
                  <a:srgbClr val="FFD624"/>
                </a:solidFill>
              </a:rPr>
              <a:t> </a:t>
            </a:r>
            <a:r>
              <a:rPr lang="fr-BE" altLang="en-US" sz="3500" b="1" dirty="0">
                <a:solidFill>
                  <a:srgbClr val="FFD624"/>
                </a:solidFill>
              </a:rPr>
              <a:t>Plan </a:t>
            </a:r>
          </a:p>
          <a:p>
            <a:pPr eaLnBrk="1" hangingPunct="1"/>
            <a:r>
              <a:rPr lang="fr-BE" altLang="en-US" sz="3500" b="1" dirty="0">
                <a:solidFill>
                  <a:srgbClr val="FFD624"/>
                </a:solidFill>
              </a:rPr>
              <a:t>for </a:t>
            </a:r>
            <a:r>
              <a:rPr lang="fr-BE" altLang="en-US" sz="3500" b="1" dirty="0" smtClean="0">
                <a:solidFill>
                  <a:srgbClr val="FFD624"/>
                </a:solidFill>
              </a:rPr>
              <a:t>Europe</a:t>
            </a:r>
          </a:p>
          <a:p>
            <a:pPr eaLnBrk="1" hangingPunct="1"/>
            <a:endParaRPr lang="fr-BE" altLang="en-US" sz="3500" b="1" dirty="0" smtClean="0">
              <a:solidFill>
                <a:srgbClr val="FFD624"/>
              </a:solidFill>
            </a:endParaRPr>
          </a:p>
          <a:p>
            <a:pPr eaLnBrk="1" hangingPunct="1"/>
            <a:r>
              <a:rPr lang="fr-BE" altLang="en-US" sz="3500" b="1" dirty="0" err="1" smtClean="0">
                <a:solidFill>
                  <a:srgbClr val="FFD624"/>
                </a:solidFill>
              </a:rPr>
              <a:t>European</a:t>
            </a:r>
            <a:r>
              <a:rPr lang="fr-BE" altLang="en-US" sz="3500" b="1" dirty="0" smtClean="0">
                <a:solidFill>
                  <a:srgbClr val="FFD624"/>
                </a:solidFill>
              </a:rPr>
              <a:t> </a:t>
            </a:r>
            <a:r>
              <a:rPr lang="fr-BE" altLang="en-US" sz="3500" b="1" dirty="0" err="1" smtClean="0">
                <a:solidFill>
                  <a:srgbClr val="FFD624"/>
                </a:solidFill>
              </a:rPr>
              <a:t>Fund</a:t>
            </a:r>
            <a:r>
              <a:rPr lang="fr-BE" altLang="en-US" sz="3500" b="1" dirty="0" smtClean="0">
                <a:solidFill>
                  <a:srgbClr val="FFD624"/>
                </a:solidFill>
              </a:rPr>
              <a:t> for </a:t>
            </a:r>
            <a:r>
              <a:rPr lang="fr-BE" altLang="en-US" sz="3500" b="1" dirty="0" err="1" smtClean="0">
                <a:solidFill>
                  <a:srgbClr val="FFD624"/>
                </a:solidFill>
              </a:rPr>
              <a:t>Strategic</a:t>
            </a:r>
            <a:r>
              <a:rPr lang="fr-BE" altLang="en-US" sz="3500" b="1" dirty="0" smtClean="0">
                <a:solidFill>
                  <a:srgbClr val="FFD624"/>
                </a:solidFill>
              </a:rPr>
              <a:t> </a:t>
            </a:r>
            <a:r>
              <a:rPr lang="fr-BE" altLang="en-US" sz="3500" b="1" dirty="0" err="1" smtClean="0">
                <a:solidFill>
                  <a:srgbClr val="FFD624"/>
                </a:solidFill>
              </a:rPr>
              <a:t>Investments</a:t>
            </a:r>
            <a:r>
              <a:rPr lang="fr-BE" altLang="en-US" sz="3500" b="1" dirty="0" smtClean="0">
                <a:solidFill>
                  <a:srgbClr val="FFD624"/>
                </a:solidFill>
              </a:rPr>
              <a:t> (EFSI) workshop</a:t>
            </a:r>
            <a:endParaRPr lang="en-GB" altLang="en-US" sz="3500" b="1" dirty="0">
              <a:solidFill>
                <a:srgbClr val="FFD624"/>
              </a:solidFill>
            </a:endParaRPr>
          </a:p>
        </p:txBody>
      </p:sp>
      <p:sp>
        <p:nvSpPr>
          <p:cNvPr id="4101" name="TextBox 9"/>
          <p:cNvSpPr txBox="1">
            <a:spLocks noChangeArrowheads="1"/>
          </p:cNvSpPr>
          <p:nvPr/>
        </p:nvSpPr>
        <p:spPr bwMode="auto">
          <a:xfrm>
            <a:off x="2699792" y="5949280"/>
            <a:ext cx="5287176"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r" eaLnBrk="1" hangingPunct="1"/>
            <a:r>
              <a:rPr lang="fr-BE" altLang="en-US" sz="1800" dirty="0" smtClean="0">
                <a:solidFill>
                  <a:schemeClr val="bg1"/>
                </a:solidFill>
              </a:rPr>
              <a:t>Brussels, 1st </a:t>
            </a:r>
            <a:r>
              <a:rPr lang="fr-BE" altLang="en-US" sz="1800" dirty="0" err="1" smtClean="0">
                <a:solidFill>
                  <a:schemeClr val="bg1"/>
                </a:solidFill>
              </a:rPr>
              <a:t>October</a:t>
            </a:r>
            <a:r>
              <a:rPr lang="fr-BE" altLang="en-US" sz="1800" dirty="0" smtClean="0">
                <a:solidFill>
                  <a:schemeClr val="bg1"/>
                </a:solidFill>
              </a:rPr>
              <a:t> 2015</a:t>
            </a:r>
            <a:endParaRPr lang="en-GB" altLang="en-US" sz="1800"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9264" y="2207192"/>
            <a:ext cx="1907704" cy="1271182"/>
          </a:xfrm>
          <a:prstGeom prst="rect">
            <a:avLst/>
          </a:prstGeom>
        </p:spPr>
      </p:pic>
    </p:spTree>
    <p:extLst>
      <p:ext uri="{BB962C8B-B14F-4D97-AF65-F5344CB8AC3E}">
        <p14:creationId xmlns:p14="http://schemas.microsoft.com/office/powerpoint/2010/main" val="398644624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53796" y="932176"/>
            <a:ext cx="8179132" cy="52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800" b="1" kern="0" dirty="0" smtClean="0">
                <a:solidFill>
                  <a:srgbClr val="FFFF00"/>
                </a:solidFill>
                <a:cs typeface="Arial" panose="020B0604020202020204" pitchFamily="34" charset="0"/>
              </a:rPr>
              <a:t>EFSI: </a:t>
            </a:r>
            <a:r>
              <a:rPr lang="fr-BE" sz="2800" b="1" kern="0" dirty="0" err="1" smtClean="0">
                <a:solidFill>
                  <a:srgbClr val="FFFF00"/>
                </a:solidFill>
                <a:cs typeface="Arial" panose="020B0604020202020204" pitchFamily="34" charset="0"/>
              </a:rPr>
              <a:t>eligible</a:t>
            </a:r>
            <a:r>
              <a:rPr lang="fr-BE" sz="2800" b="1" kern="0" dirty="0" smtClean="0">
                <a:solidFill>
                  <a:srgbClr val="FFFF00"/>
                </a:solidFill>
                <a:cs typeface="Arial" panose="020B0604020202020204" pitchFamily="34" charset="0"/>
              </a:rPr>
              <a:t> </a:t>
            </a:r>
            <a:r>
              <a:rPr lang="fr-BE" sz="2800" b="1" kern="0" dirty="0" err="1" smtClean="0">
                <a:solidFill>
                  <a:srgbClr val="FFFF00"/>
                </a:solidFill>
                <a:cs typeface="Arial" panose="020B0604020202020204" pitchFamily="34" charset="0"/>
              </a:rPr>
              <a:t>sectors</a:t>
            </a:r>
            <a:endParaRPr lang="en-GB" altLang="en-US" sz="2800" b="1" dirty="0">
              <a:solidFill>
                <a:srgbClr val="FFFF00"/>
              </a:solidFill>
            </a:endParaRPr>
          </a:p>
        </p:txBody>
      </p:sp>
      <p:sp>
        <p:nvSpPr>
          <p:cNvPr id="24" name="Rectangle 13"/>
          <p:cNvSpPr>
            <a:spLocks noChangeArrowheads="1"/>
          </p:cNvSpPr>
          <p:nvPr/>
        </p:nvSpPr>
        <p:spPr bwMode="auto">
          <a:xfrm>
            <a:off x="148211" y="476439"/>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34" name="Rectangle 33"/>
          <p:cNvSpPr/>
          <p:nvPr/>
        </p:nvSpPr>
        <p:spPr>
          <a:xfrm>
            <a:off x="403788" y="1822083"/>
            <a:ext cx="8435712" cy="2789364"/>
          </a:xfrm>
          <a:prstGeom prst="rect">
            <a:avLst/>
          </a:prstGeom>
        </p:spPr>
        <p:txBody>
          <a:bodyPr wrap="square" lIns="80147" tIns="40074" rIns="80147" bIns="40074">
            <a:spAutoFit/>
          </a:bodyPr>
          <a:lstStyle/>
          <a:p>
            <a:pPr marL="400736" indent="-400736">
              <a:spcBef>
                <a:spcPts val="526"/>
              </a:spcBef>
              <a:spcAft>
                <a:spcPts val="526"/>
              </a:spcAft>
              <a:buFont typeface="+mj-lt"/>
              <a:buAutoNum type="arabicPeriod"/>
            </a:pPr>
            <a:r>
              <a:rPr lang="fr-BE" sz="1800" dirty="0" err="1" smtClean="0">
                <a:solidFill>
                  <a:srgbClr val="002060"/>
                </a:solidFill>
              </a:rPr>
              <a:t>Research</a:t>
            </a:r>
            <a:r>
              <a:rPr lang="fr-BE" sz="1800" dirty="0" smtClean="0">
                <a:solidFill>
                  <a:srgbClr val="002060"/>
                </a:solidFill>
              </a:rPr>
              <a:t>, </a:t>
            </a:r>
            <a:r>
              <a:rPr lang="fr-BE" sz="1800" dirty="0" err="1" smtClean="0">
                <a:solidFill>
                  <a:srgbClr val="002060"/>
                </a:solidFill>
              </a:rPr>
              <a:t>development</a:t>
            </a:r>
            <a:r>
              <a:rPr lang="fr-BE" sz="1800" dirty="0" smtClean="0">
                <a:solidFill>
                  <a:srgbClr val="002060"/>
                </a:solidFill>
              </a:rPr>
              <a:t> and innovation</a:t>
            </a:r>
          </a:p>
          <a:p>
            <a:pPr marL="400736" indent="-400736">
              <a:spcBef>
                <a:spcPts val="526"/>
              </a:spcBef>
              <a:spcAft>
                <a:spcPts val="526"/>
              </a:spcAft>
              <a:buFont typeface="+mj-lt"/>
              <a:buAutoNum type="arabicPeriod"/>
            </a:pPr>
            <a:r>
              <a:rPr lang="fr-BE" sz="1800" dirty="0" err="1" smtClean="0">
                <a:solidFill>
                  <a:srgbClr val="002060"/>
                </a:solidFill>
              </a:rPr>
              <a:t>Energy</a:t>
            </a:r>
            <a:r>
              <a:rPr lang="fr-BE" sz="1800" dirty="0" smtClean="0">
                <a:solidFill>
                  <a:srgbClr val="002060"/>
                </a:solidFill>
              </a:rPr>
              <a:t> (</a:t>
            </a:r>
            <a:r>
              <a:rPr lang="fr-BE" sz="1800" dirty="0" err="1" smtClean="0">
                <a:solidFill>
                  <a:srgbClr val="002060"/>
                </a:solidFill>
              </a:rPr>
              <a:t>ref</a:t>
            </a:r>
            <a:r>
              <a:rPr lang="fr-BE" sz="1800" dirty="0" smtClean="0">
                <a:solidFill>
                  <a:srgbClr val="002060"/>
                </a:solidFill>
              </a:rPr>
              <a:t>. </a:t>
            </a:r>
            <a:r>
              <a:rPr lang="fr-BE" sz="1800" dirty="0" err="1" smtClean="0">
                <a:solidFill>
                  <a:srgbClr val="002060"/>
                </a:solidFill>
              </a:rPr>
              <a:t>Energy</a:t>
            </a:r>
            <a:r>
              <a:rPr lang="fr-BE" sz="1800" dirty="0" smtClean="0">
                <a:solidFill>
                  <a:srgbClr val="002060"/>
                </a:solidFill>
              </a:rPr>
              <a:t> Union </a:t>
            </a:r>
            <a:r>
              <a:rPr lang="fr-BE" sz="1800" dirty="0" err="1" smtClean="0">
                <a:solidFill>
                  <a:srgbClr val="002060"/>
                </a:solidFill>
              </a:rPr>
              <a:t>priorities</a:t>
            </a:r>
            <a:r>
              <a:rPr lang="fr-BE" sz="1800" dirty="0" smtClean="0">
                <a:solidFill>
                  <a:srgbClr val="002060"/>
                </a:solidFill>
              </a:rPr>
              <a:t>)</a:t>
            </a:r>
          </a:p>
          <a:p>
            <a:pPr marL="400736" indent="-400736">
              <a:spcBef>
                <a:spcPts val="526"/>
              </a:spcBef>
              <a:spcAft>
                <a:spcPts val="526"/>
              </a:spcAft>
              <a:buFont typeface="+mj-lt"/>
              <a:buAutoNum type="arabicPeriod"/>
            </a:pPr>
            <a:r>
              <a:rPr lang="fr-BE" sz="1800" dirty="0" smtClean="0">
                <a:solidFill>
                  <a:srgbClr val="002060"/>
                </a:solidFill>
              </a:rPr>
              <a:t>Transport infrastructure</a:t>
            </a:r>
          </a:p>
          <a:p>
            <a:pPr marL="400736" indent="-400736">
              <a:spcBef>
                <a:spcPts val="526"/>
              </a:spcBef>
              <a:spcAft>
                <a:spcPts val="526"/>
              </a:spcAft>
              <a:buFont typeface="+mj-lt"/>
              <a:buAutoNum type="arabicPeriod"/>
            </a:pPr>
            <a:r>
              <a:rPr lang="fr-BE" sz="1800" dirty="0">
                <a:solidFill>
                  <a:srgbClr val="002060"/>
                </a:solidFill>
              </a:rPr>
              <a:t>Information and Communication Technologies</a:t>
            </a:r>
          </a:p>
          <a:p>
            <a:pPr marL="400736" indent="-400736">
              <a:spcBef>
                <a:spcPts val="526"/>
              </a:spcBef>
              <a:spcAft>
                <a:spcPts val="526"/>
              </a:spcAft>
              <a:buFont typeface="+mj-lt"/>
              <a:buAutoNum type="arabicPeriod"/>
            </a:pPr>
            <a:r>
              <a:rPr lang="fr-BE" sz="1800" dirty="0" err="1" smtClean="0">
                <a:solidFill>
                  <a:srgbClr val="002060"/>
                </a:solidFill>
              </a:rPr>
              <a:t>Environment</a:t>
            </a:r>
            <a:r>
              <a:rPr lang="fr-BE" sz="1800" dirty="0" smtClean="0">
                <a:solidFill>
                  <a:srgbClr val="002060"/>
                </a:solidFill>
              </a:rPr>
              <a:t> and </a:t>
            </a:r>
            <a:r>
              <a:rPr lang="fr-BE" sz="1800" dirty="0" err="1" smtClean="0">
                <a:solidFill>
                  <a:srgbClr val="002060"/>
                </a:solidFill>
              </a:rPr>
              <a:t>resource</a:t>
            </a:r>
            <a:r>
              <a:rPr lang="fr-BE" sz="1800" dirty="0" smtClean="0">
                <a:solidFill>
                  <a:srgbClr val="002060"/>
                </a:solidFill>
              </a:rPr>
              <a:t> </a:t>
            </a:r>
            <a:r>
              <a:rPr lang="fr-BE" sz="1800" dirty="0" err="1" smtClean="0">
                <a:solidFill>
                  <a:srgbClr val="002060"/>
                </a:solidFill>
              </a:rPr>
              <a:t>efficiency</a:t>
            </a:r>
            <a:endParaRPr lang="fr-BE" sz="1800" dirty="0" smtClean="0">
              <a:solidFill>
                <a:srgbClr val="002060"/>
              </a:solidFill>
            </a:endParaRPr>
          </a:p>
          <a:p>
            <a:pPr marL="400736" indent="-400736">
              <a:spcBef>
                <a:spcPts val="526"/>
              </a:spcBef>
              <a:spcAft>
                <a:spcPts val="526"/>
              </a:spcAft>
              <a:buFont typeface="+mj-lt"/>
              <a:buAutoNum type="arabicPeriod"/>
            </a:pPr>
            <a:r>
              <a:rPr lang="fr-BE" sz="1800" dirty="0" err="1" smtClean="0">
                <a:solidFill>
                  <a:srgbClr val="002060"/>
                </a:solidFill>
              </a:rPr>
              <a:t>Human</a:t>
            </a:r>
            <a:r>
              <a:rPr lang="fr-BE" sz="1800" dirty="0" smtClean="0">
                <a:solidFill>
                  <a:srgbClr val="002060"/>
                </a:solidFill>
              </a:rPr>
              <a:t> capital, culture and </a:t>
            </a:r>
            <a:r>
              <a:rPr lang="fr-BE" sz="1800" dirty="0" err="1" smtClean="0">
                <a:solidFill>
                  <a:srgbClr val="002060"/>
                </a:solidFill>
              </a:rPr>
              <a:t>health</a:t>
            </a:r>
            <a:endParaRPr lang="fr-BE" sz="1800" dirty="0" smtClean="0">
              <a:solidFill>
                <a:srgbClr val="002060"/>
              </a:solidFill>
            </a:endParaRPr>
          </a:p>
          <a:p>
            <a:pPr marL="400736" indent="-400736">
              <a:spcBef>
                <a:spcPts val="526"/>
              </a:spcBef>
              <a:spcAft>
                <a:spcPts val="526"/>
              </a:spcAft>
              <a:buFont typeface="+mj-lt"/>
              <a:buAutoNum type="arabicPeriod"/>
            </a:pPr>
            <a:r>
              <a:rPr lang="fr-BE" sz="1800" dirty="0" smtClean="0">
                <a:solidFill>
                  <a:srgbClr val="002060"/>
                </a:solidFill>
              </a:rPr>
              <a:t>Support to </a:t>
            </a:r>
            <a:r>
              <a:rPr lang="fr-BE" sz="1800" dirty="0" err="1" smtClean="0">
                <a:solidFill>
                  <a:srgbClr val="002060"/>
                </a:solidFill>
              </a:rPr>
              <a:t>SMEs</a:t>
            </a:r>
            <a:r>
              <a:rPr lang="fr-BE" sz="1800" dirty="0" smtClean="0">
                <a:solidFill>
                  <a:srgbClr val="002060"/>
                </a:solidFill>
              </a:rPr>
              <a:t> and </a:t>
            </a:r>
            <a:r>
              <a:rPr lang="fr-BE" sz="1800" dirty="0" err="1" smtClean="0">
                <a:solidFill>
                  <a:srgbClr val="002060"/>
                </a:solidFill>
              </a:rPr>
              <a:t>mid</a:t>
            </a:r>
            <a:r>
              <a:rPr lang="fr-BE" sz="1800" dirty="0" smtClean="0">
                <a:solidFill>
                  <a:srgbClr val="002060"/>
                </a:solidFill>
              </a:rPr>
              <a:t>-cap </a:t>
            </a:r>
            <a:r>
              <a:rPr lang="fr-BE" sz="1800" dirty="0" err="1" smtClean="0">
                <a:solidFill>
                  <a:srgbClr val="002060"/>
                </a:solidFill>
              </a:rPr>
              <a:t>companies</a:t>
            </a:r>
            <a:endParaRPr lang="fr-BE" sz="1800" dirty="0" smtClean="0">
              <a:solidFill>
                <a:srgbClr val="002060"/>
              </a:solidFill>
            </a:endParaRPr>
          </a:p>
        </p:txBody>
      </p:sp>
    </p:spTree>
    <p:extLst>
      <p:ext uri="{BB962C8B-B14F-4D97-AF65-F5344CB8AC3E}">
        <p14:creationId xmlns:p14="http://schemas.microsoft.com/office/powerpoint/2010/main" val="2750532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53796" y="932175"/>
            <a:ext cx="8179132"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800" b="1" kern="0" dirty="0">
                <a:solidFill>
                  <a:srgbClr val="FFFF00"/>
                </a:solidFill>
                <a:cs typeface="Arial" panose="020B0604020202020204" pitchFamily="34" charset="0"/>
              </a:rPr>
              <a:t>Key </a:t>
            </a:r>
            <a:r>
              <a:rPr lang="fr-BE" sz="2800" b="1" kern="0" dirty="0" err="1">
                <a:solidFill>
                  <a:srgbClr val="FFFF00"/>
                </a:solidFill>
                <a:cs typeface="Arial" panose="020B0604020202020204" pitchFamily="34" charset="0"/>
              </a:rPr>
              <a:t>features</a:t>
            </a:r>
            <a:r>
              <a:rPr lang="fr-BE" sz="2800" b="1" kern="0" dirty="0">
                <a:solidFill>
                  <a:srgbClr val="FFFF00"/>
                </a:solidFill>
                <a:cs typeface="Arial" panose="020B0604020202020204" pitchFamily="34" charset="0"/>
              </a:rPr>
              <a:t> of </a:t>
            </a:r>
            <a:r>
              <a:rPr lang="fr-BE" sz="2800" b="1" kern="0" dirty="0" smtClean="0">
                <a:solidFill>
                  <a:srgbClr val="FFFF00"/>
                </a:solidFill>
                <a:cs typeface="Arial" panose="020B0604020202020204" pitchFamily="34" charset="0"/>
              </a:rPr>
              <a:t>EFSI /1</a:t>
            </a:r>
            <a:endParaRPr lang="en-GB" altLang="en-US" sz="2800" b="1" dirty="0">
              <a:solidFill>
                <a:srgbClr val="FFFF00"/>
              </a:solidFill>
            </a:endParaRPr>
          </a:p>
        </p:txBody>
      </p:sp>
      <p:sp>
        <p:nvSpPr>
          <p:cNvPr id="24" name="Rectangle 13"/>
          <p:cNvSpPr>
            <a:spLocks noChangeArrowheads="1"/>
          </p:cNvSpPr>
          <p:nvPr/>
        </p:nvSpPr>
        <p:spPr bwMode="auto">
          <a:xfrm>
            <a:off x="148211" y="476437"/>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34" name="Rectangle 33"/>
          <p:cNvSpPr/>
          <p:nvPr/>
        </p:nvSpPr>
        <p:spPr>
          <a:xfrm>
            <a:off x="403788" y="1793262"/>
            <a:ext cx="8435712" cy="4830949"/>
          </a:xfrm>
          <a:prstGeom prst="rect">
            <a:avLst/>
          </a:prstGeom>
        </p:spPr>
        <p:txBody>
          <a:bodyPr wrap="square" lIns="80147" tIns="40074" rIns="80147" bIns="40074">
            <a:spAutoFit/>
          </a:bodyPr>
          <a:lstStyle/>
          <a:p>
            <a:pPr marL="400736" indent="-400736">
              <a:spcBef>
                <a:spcPts val="526"/>
              </a:spcBef>
              <a:spcAft>
                <a:spcPts val="526"/>
              </a:spcAft>
              <a:buFont typeface="Arial" panose="020B0604020202020204" pitchFamily="34" charset="0"/>
              <a:buChar char="•"/>
            </a:pPr>
            <a:r>
              <a:rPr lang="fr-BE" sz="2200" dirty="0">
                <a:solidFill>
                  <a:srgbClr val="002060"/>
                </a:solidFill>
              </a:rPr>
              <a:t>Focus on </a:t>
            </a:r>
            <a:r>
              <a:rPr lang="fr-BE" sz="2200" dirty="0" err="1">
                <a:solidFill>
                  <a:srgbClr val="002060"/>
                </a:solidFill>
              </a:rPr>
              <a:t>investments</a:t>
            </a:r>
            <a:r>
              <a:rPr lang="fr-BE" sz="2200" dirty="0">
                <a:solidFill>
                  <a:srgbClr val="002060"/>
                </a:solidFill>
              </a:rPr>
              <a:t> in </a:t>
            </a:r>
            <a:r>
              <a:rPr lang="fr-BE" sz="2200" u="sng" dirty="0">
                <a:solidFill>
                  <a:srgbClr val="002060"/>
                </a:solidFill>
              </a:rPr>
              <a:t>real </a:t>
            </a:r>
            <a:r>
              <a:rPr lang="fr-BE" sz="2200" u="sng" dirty="0" err="1" smtClean="0">
                <a:solidFill>
                  <a:srgbClr val="002060"/>
                </a:solidFill>
              </a:rPr>
              <a:t>economy</a:t>
            </a:r>
            <a:endParaRPr lang="fr-BE" sz="2200" u="sng" dirty="0" smtClean="0">
              <a:solidFill>
                <a:srgbClr val="002060"/>
              </a:solidFill>
            </a:endParaRPr>
          </a:p>
          <a:p>
            <a:pPr marL="857130" lvl="1" indent="-400736">
              <a:spcBef>
                <a:spcPts val="526"/>
              </a:spcBef>
              <a:spcAft>
                <a:spcPts val="526"/>
              </a:spcAft>
              <a:buFont typeface="Arial" panose="020B0604020202020204" pitchFamily="34" charset="0"/>
              <a:buChar char="•"/>
            </a:pPr>
            <a:r>
              <a:rPr lang="fr-BE" sz="2200" dirty="0" err="1" smtClean="0">
                <a:solidFill>
                  <a:srgbClr val="002060"/>
                </a:solidFill>
              </a:rPr>
              <a:t>Results</a:t>
            </a:r>
            <a:r>
              <a:rPr lang="fr-BE" sz="2200" dirty="0" smtClean="0">
                <a:solidFill>
                  <a:srgbClr val="002060"/>
                </a:solidFill>
              </a:rPr>
              <a:t> on </a:t>
            </a:r>
            <a:r>
              <a:rPr lang="fr-BE" sz="2200" dirty="0" err="1" smtClean="0">
                <a:solidFill>
                  <a:srgbClr val="002060"/>
                </a:solidFill>
              </a:rPr>
              <a:t>growth</a:t>
            </a:r>
            <a:r>
              <a:rPr lang="fr-BE" sz="2200" dirty="0" smtClean="0">
                <a:solidFill>
                  <a:srgbClr val="002060"/>
                </a:solidFill>
              </a:rPr>
              <a:t> and jobs</a:t>
            </a:r>
            <a:endParaRPr lang="fr-BE" sz="2200" dirty="0">
              <a:solidFill>
                <a:srgbClr val="002060"/>
              </a:solidFill>
            </a:endParaRPr>
          </a:p>
          <a:p>
            <a:pPr marL="857129" lvl="1" indent="-400736">
              <a:spcBef>
                <a:spcPts val="526"/>
              </a:spcBef>
              <a:buFont typeface="Arial" panose="020B0604020202020204" pitchFamily="34" charset="0"/>
              <a:buChar char="•"/>
            </a:pPr>
            <a:r>
              <a:rPr lang="fr-BE" sz="2200" dirty="0" err="1" smtClean="0">
                <a:solidFill>
                  <a:srgbClr val="002060"/>
                </a:solidFill>
              </a:rPr>
              <a:t>Market-driven</a:t>
            </a:r>
            <a:r>
              <a:rPr lang="fr-BE" sz="2200" dirty="0" smtClean="0">
                <a:solidFill>
                  <a:srgbClr val="002060"/>
                </a:solidFill>
              </a:rPr>
              <a:t>, no </a:t>
            </a:r>
            <a:r>
              <a:rPr lang="fr-BE" sz="2200" dirty="0" err="1">
                <a:solidFill>
                  <a:srgbClr val="002060"/>
                </a:solidFill>
              </a:rPr>
              <a:t>political</a:t>
            </a:r>
            <a:r>
              <a:rPr lang="fr-BE" sz="2200" dirty="0">
                <a:solidFill>
                  <a:srgbClr val="002060"/>
                </a:solidFill>
              </a:rPr>
              <a:t> </a:t>
            </a:r>
            <a:r>
              <a:rPr lang="fr-BE" sz="2200" dirty="0" err="1">
                <a:solidFill>
                  <a:srgbClr val="002060"/>
                </a:solidFill>
              </a:rPr>
              <a:t>interference</a:t>
            </a:r>
            <a:endParaRPr lang="fr-BE" sz="2200" dirty="0">
              <a:solidFill>
                <a:srgbClr val="002060"/>
              </a:solidFill>
            </a:endParaRPr>
          </a:p>
          <a:p>
            <a:pPr marL="857129" lvl="1" indent="-400736">
              <a:spcBef>
                <a:spcPts val="526"/>
              </a:spcBef>
              <a:buFont typeface="Arial" panose="020B0604020202020204" pitchFamily="34" charset="0"/>
              <a:buChar char="•"/>
            </a:pPr>
            <a:r>
              <a:rPr lang="fr-BE" sz="2200" dirty="0">
                <a:solidFill>
                  <a:srgbClr val="002060"/>
                </a:solidFill>
              </a:rPr>
              <a:t>No </a:t>
            </a:r>
            <a:r>
              <a:rPr lang="fr-BE" sz="2200" dirty="0" err="1">
                <a:solidFill>
                  <a:srgbClr val="002060"/>
                </a:solidFill>
              </a:rPr>
              <a:t>geographic</a:t>
            </a:r>
            <a:r>
              <a:rPr lang="fr-BE" sz="2200" dirty="0">
                <a:solidFill>
                  <a:srgbClr val="002060"/>
                </a:solidFill>
              </a:rPr>
              <a:t> or </a:t>
            </a:r>
            <a:r>
              <a:rPr lang="fr-BE" sz="2200" dirty="0" err="1">
                <a:solidFill>
                  <a:srgbClr val="002060"/>
                </a:solidFill>
              </a:rPr>
              <a:t>sector</a:t>
            </a:r>
            <a:r>
              <a:rPr lang="fr-BE" sz="2200" dirty="0">
                <a:solidFill>
                  <a:srgbClr val="002060"/>
                </a:solidFill>
              </a:rPr>
              <a:t> </a:t>
            </a:r>
            <a:r>
              <a:rPr lang="fr-BE" sz="2200" dirty="0" err="1">
                <a:solidFill>
                  <a:srgbClr val="002060"/>
                </a:solidFill>
              </a:rPr>
              <a:t>pre</a:t>
            </a:r>
            <a:r>
              <a:rPr lang="fr-BE" sz="2200" dirty="0">
                <a:solidFill>
                  <a:srgbClr val="002060"/>
                </a:solidFill>
              </a:rPr>
              <a:t>-allocation</a:t>
            </a:r>
          </a:p>
          <a:p>
            <a:pPr marL="400736" indent="-400736">
              <a:spcBef>
                <a:spcPts val="526"/>
              </a:spcBef>
              <a:spcAft>
                <a:spcPts val="526"/>
              </a:spcAft>
              <a:buFont typeface="Arial" panose="020B0604020202020204" pitchFamily="34" charset="0"/>
              <a:buChar char="•"/>
            </a:pPr>
            <a:r>
              <a:rPr lang="fr-BE" sz="2200" dirty="0" err="1" smtClean="0">
                <a:solidFill>
                  <a:srgbClr val="002060"/>
                </a:solidFill>
              </a:rPr>
              <a:t>Consistency</a:t>
            </a:r>
            <a:r>
              <a:rPr lang="fr-BE" sz="2200" dirty="0" smtClean="0">
                <a:solidFill>
                  <a:srgbClr val="002060"/>
                </a:solidFill>
              </a:rPr>
              <a:t> </a:t>
            </a:r>
            <a:r>
              <a:rPr lang="fr-BE" sz="2200" dirty="0" err="1" smtClean="0">
                <a:solidFill>
                  <a:srgbClr val="002060"/>
                </a:solidFill>
              </a:rPr>
              <a:t>with</a:t>
            </a:r>
            <a:r>
              <a:rPr lang="fr-BE" sz="2200" dirty="0" smtClean="0">
                <a:solidFill>
                  <a:srgbClr val="002060"/>
                </a:solidFill>
              </a:rPr>
              <a:t> </a:t>
            </a:r>
            <a:r>
              <a:rPr lang="fr-BE" sz="2200" u="sng" dirty="0" smtClean="0">
                <a:solidFill>
                  <a:srgbClr val="002060"/>
                </a:solidFill>
              </a:rPr>
              <a:t>EU </a:t>
            </a:r>
            <a:r>
              <a:rPr lang="fr-BE" sz="2200" u="sng" dirty="0" err="1" smtClean="0">
                <a:solidFill>
                  <a:srgbClr val="002060"/>
                </a:solidFill>
              </a:rPr>
              <a:t>policies</a:t>
            </a:r>
            <a:endParaRPr lang="fr-BE" sz="2200" u="sng" dirty="0" smtClean="0">
              <a:solidFill>
                <a:srgbClr val="002060"/>
              </a:solidFill>
            </a:endParaRPr>
          </a:p>
          <a:p>
            <a:pPr marL="400736" indent="-400736">
              <a:spcBef>
                <a:spcPts val="526"/>
              </a:spcBef>
              <a:spcAft>
                <a:spcPts val="526"/>
              </a:spcAft>
              <a:buFont typeface="Arial" panose="020B0604020202020204" pitchFamily="34" charset="0"/>
              <a:buChar char="•"/>
            </a:pPr>
            <a:r>
              <a:rPr lang="fr-BE" sz="2200" dirty="0" err="1" smtClean="0">
                <a:solidFill>
                  <a:srgbClr val="002060"/>
                </a:solidFill>
              </a:rPr>
              <a:t>Leverage</a:t>
            </a:r>
            <a:r>
              <a:rPr lang="fr-BE" sz="2200" dirty="0" smtClean="0">
                <a:solidFill>
                  <a:srgbClr val="002060"/>
                </a:solidFill>
              </a:rPr>
              <a:t> </a:t>
            </a:r>
            <a:r>
              <a:rPr lang="fr-BE" sz="2200" dirty="0">
                <a:solidFill>
                  <a:srgbClr val="002060"/>
                </a:solidFill>
              </a:rPr>
              <a:t>/ </a:t>
            </a:r>
            <a:r>
              <a:rPr lang="fr-BE" sz="2200" dirty="0" err="1">
                <a:solidFill>
                  <a:srgbClr val="002060"/>
                </a:solidFill>
              </a:rPr>
              <a:t>crowd</a:t>
            </a:r>
            <a:r>
              <a:rPr lang="fr-BE" sz="2200" dirty="0">
                <a:solidFill>
                  <a:srgbClr val="002060"/>
                </a:solidFill>
              </a:rPr>
              <a:t>-in </a:t>
            </a:r>
            <a:r>
              <a:rPr lang="fr-BE" sz="2200" u="sng" dirty="0" err="1">
                <a:solidFill>
                  <a:srgbClr val="002060"/>
                </a:solidFill>
              </a:rPr>
              <a:t>private</a:t>
            </a:r>
            <a:r>
              <a:rPr lang="fr-BE" sz="2200" u="sng" dirty="0">
                <a:solidFill>
                  <a:srgbClr val="002060"/>
                </a:solidFill>
              </a:rPr>
              <a:t> </a:t>
            </a:r>
            <a:r>
              <a:rPr lang="fr-BE" sz="2200" u="sng" dirty="0" err="1">
                <a:solidFill>
                  <a:srgbClr val="002060"/>
                </a:solidFill>
              </a:rPr>
              <a:t>sector</a:t>
            </a:r>
            <a:r>
              <a:rPr lang="fr-BE" sz="2200" u="sng" dirty="0">
                <a:solidFill>
                  <a:srgbClr val="002060"/>
                </a:solidFill>
              </a:rPr>
              <a:t> </a:t>
            </a:r>
            <a:r>
              <a:rPr lang="fr-BE" sz="2200" dirty="0">
                <a:solidFill>
                  <a:srgbClr val="002060"/>
                </a:solidFill>
              </a:rPr>
              <a:t>and </a:t>
            </a:r>
            <a:r>
              <a:rPr lang="fr-BE" sz="2200" dirty="0" err="1">
                <a:solidFill>
                  <a:srgbClr val="002060"/>
                </a:solidFill>
              </a:rPr>
              <a:t>third</a:t>
            </a:r>
            <a:r>
              <a:rPr lang="fr-BE" sz="2200" dirty="0">
                <a:solidFill>
                  <a:srgbClr val="002060"/>
                </a:solidFill>
              </a:rPr>
              <a:t> parties</a:t>
            </a:r>
          </a:p>
          <a:p>
            <a:pPr marL="400736" indent="-400736">
              <a:spcBef>
                <a:spcPts val="526"/>
              </a:spcBef>
              <a:spcAft>
                <a:spcPts val="526"/>
              </a:spcAft>
              <a:buFont typeface="Arial" panose="020B0604020202020204" pitchFamily="34" charset="0"/>
              <a:buChar char="•"/>
            </a:pPr>
            <a:r>
              <a:rPr lang="fr-BE" sz="2200" dirty="0" err="1" smtClean="0">
                <a:solidFill>
                  <a:srgbClr val="002060"/>
                </a:solidFill>
              </a:rPr>
              <a:t>Economic</a:t>
            </a:r>
            <a:r>
              <a:rPr lang="fr-BE" sz="2200" dirty="0" smtClean="0">
                <a:solidFill>
                  <a:srgbClr val="002060"/>
                </a:solidFill>
              </a:rPr>
              <a:t> and </a:t>
            </a:r>
            <a:r>
              <a:rPr lang="fr-BE" sz="2200" dirty="0" err="1" smtClean="0">
                <a:solidFill>
                  <a:srgbClr val="002060"/>
                </a:solidFill>
              </a:rPr>
              <a:t>technical</a:t>
            </a:r>
            <a:r>
              <a:rPr lang="fr-BE" sz="2200" dirty="0" smtClean="0">
                <a:solidFill>
                  <a:srgbClr val="002060"/>
                </a:solidFill>
              </a:rPr>
              <a:t> </a:t>
            </a:r>
            <a:r>
              <a:rPr lang="fr-BE" sz="2200" u="sng" dirty="0" err="1" smtClean="0">
                <a:solidFill>
                  <a:srgbClr val="002060"/>
                </a:solidFill>
              </a:rPr>
              <a:t>viability</a:t>
            </a:r>
            <a:endParaRPr lang="fr-BE" sz="2200" u="sng" dirty="0">
              <a:solidFill>
                <a:srgbClr val="002060"/>
              </a:solidFill>
            </a:endParaRPr>
          </a:p>
          <a:p>
            <a:pPr marL="400736" indent="-400736">
              <a:spcBef>
                <a:spcPts val="526"/>
              </a:spcBef>
              <a:spcAft>
                <a:spcPts val="526"/>
              </a:spcAft>
              <a:buFont typeface="Arial" panose="020B0604020202020204" pitchFamily="34" charset="0"/>
              <a:buChar char="•"/>
            </a:pPr>
            <a:r>
              <a:rPr lang="fr-BE" sz="2200" u="sng" dirty="0" err="1">
                <a:solidFill>
                  <a:srgbClr val="002060"/>
                </a:solidFill>
              </a:rPr>
              <a:t>Additionality</a:t>
            </a:r>
            <a:r>
              <a:rPr lang="fr-BE" sz="2200" dirty="0">
                <a:solidFill>
                  <a:srgbClr val="002060"/>
                </a:solidFill>
              </a:rPr>
              <a:t> vs </a:t>
            </a:r>
            <a:r>
              <a:rPr lang="fr-BE" sz="2200" dirty="0" err="1">
                <a:solidFill>
                  <a:srgbClr val="002060"/>
                </a:solidFill>
              </a:rPr>
              <a:t>existing</a:t>
            </a:r>
            <a:r>
              <a:rPr lang="fr-BE" sz="2200" dirty="0">
                <a:solidFill>
                  <a:srgbClr val="002060"/>
                </a:solidFill>
              </a:rPr>
              <a:t> instruments</a:t>
            </a:r>
          </a:p>
          <a:p>
            <a:pPr marL="857130" lvl="1" indent="-400736">
              <a:spcBef>
                <a:spcPts val="526"/>
              </a:spcBef>
              <a:spcAft>
                <a:spcPts val="526"/>
              </a:spcAft>
              <a:buFont typeface="Arial" panose="020B0604020202020204" pitchFamily="34" charset="0"/>
              <a:buChar char="•"/>
            </a:pPr>
            <a:r>
              <a:rPr lang="fr-BE" sz="2200" dirty="0" err="1" smtClean="0">
                <a:solidFill>
                  <a:srgbClr val="002060"/>
                </a:solidFill>
              </a:rPr>
              <a:t>Market</a:t>
            </a:r>
            <a:r>
              <a:rPr lang="fr-BE" sz="2200" dirty="0" smtClean="0">
                <a:solidFill>
                  <a:srgbClr val="002060"/>
                </a:solidFill>
              </a:rPr>
              <a:t> </a:t>
            </a:r>
            <a:r>
              <a:rPr lang="fr-BE" sz="2200" dirty="0" err="1" smtClean="0">
                <a:solidFill>
                  <a:srgbClr val="002060"/>
                </a:solidFill>
              </a:rPr>
              <a:t>failures</a:t>
            </a:r>
            <a:r>
              <a:rPr lang="fr-BE" sz="2200" dirty="0" smtClean="0">
                <a:solidFill>
                  <a:srgbClr val="002060"/>
                </a:solidFill>
              </a:rPr>
              <a:t> and </a:t>
            </a:r>
            <a:r>
              <a:rPr lang="fr-BE" sz="2200" dirty="0" err="1" smtClean="0">
                <a:solidFill>
                  <a:srgbClr val="002060"/>
                </a:solidFill>
              </a:rPr>
              <a:t>sub</a:t>
            </a:r>
            <a:r>
              <a:rPr lang="fr-BE" sz="2200" dirty="0" smtClean="0">
                <a:solidFill>
                  <a:srgbClr val="002060"/>
                </a:solidFill>
              </a:rPr>
              <a:t>-optimal </a:t>
            </a:r>
            <a:r>
              <a:rPr lang="fr-BE" sz="2200" dirty="0" err="1" smtClean="0">
                <a:solidFill>
                  <a:srgbClr val="002060"/>
                </a:solidFill>
              </a:rPr>
              <a:t>investment</a:t>
            </a:r>
            <a:endParaRPr lang="fr-BE" sz="2200" dirty="0" smtClean="0">
              <a:solidFill>
                <a:srgbClr val="002060"/>
              </a:solidFill>
            </a:endParaRPr>
          </a:p>
          <a:p>
            <a:pPr marL="857130" lvl="1" indent="-400736">
              <a:spcBef>
                <a:spcPts val="526"/>
              </a:spcBef>
              <a:spcAft>
                <a:spcPts val="526"/>
              </a:spcAft>
              <a:buFont typeface="Arial" panose="020B0604020202020204" pitchFamily="34" charset="0"/>
              <a:buChar char="•"/>
            </a:pPr>
            <a:r>
              <a:rPr lang="fr-BE" sz="2200" dirty="0" err="1" smtClean="0">
                <a:solidFill>
                  <a:srgbClr val="002060"/>
                </a:solidFill>
              </a:rPr>
              <a:t>Higher</a:t>
            </a:r>
            <a:r>
              <a:rPr lang="fr-BE" sz="2200" dirty="0" smtClean="0">
                <a:solidFill>
                  <a:srgbClr val="002060"/>
                </a:solidFill>
              </a:rPr>
              <a:t> </a:t>
            </a:r>
            <a:r>
              <a:rPr lang="fr-BE" sz="2200" dirty="0" err="1">
                <a:solidFill>
                  <a:srgbClr val="002060"/>
                </a:solidFill>
              </a:rPr>
              <a:t>risk-taking</a:t>
            </a:r>
            <a:r>
              <a:rPr lang="fr-BE" sz="2200" dirty="0">
                <a:solidFill>
                  <a:srgbClr val="002060"/>
                </a:solidFill>
              </a:rPr>
              <a:t> </a:t>
            </a:r>
            <a:r>
              <a:rPr lang="fr-BE" sz="2200" dirty="0" err="1">
                <a:solidFill>
                  <a:srgbClr val="002060"/>
                </a:solidFill>
              </a:rPr>
              <a:t>than</a:t>
            </a:r>
            <a:r>
              <a:rPr lang="fr-BE" sz="2200" dirty="0">
                <a:solidFill>
                  <a:srgbClr val="002060"/>
                </a:solidFill>
              </a:rPr>
              <a:t> EIB normal </a:t>
            </a:r>
            <a:r>
              <a:rPr lang="fr-BE" sz="2200" dirty="0" err="1" smtClean="0">
                <a:solidFill>
                  <a:srgbClr val="002060"/>
                </a:solidFill>
              </a:rPr>
              <a:t>activity</a:t>
            </a:r>
            <a:r>
              <a:rPr lang="fr-BE" sz="2200" dirty="0" smtClean="0">
                <a:solidFill>
                  <a:srgbClr val="002060"/>
                </a:solidFill>
              </a:rPr>
              <a:t> in EFSI </a:t>
            </a:r>
            <a:r>
              <a:rPr lang="fr-BE" sz="2200" dirty="0" err="1" smtClean="0">
                <a:solidFill>
                  <a:srgbClr val="002060"/>
                </a:solidFill>
              </a:rPr>
              <a:t>timeframe</a:t>
            </a:r>
            <a:endParaRPr lang="fr-BE" sz="2200" dirty="0">
              <a:solidFill>
                <a:srgbClr val="002060"/>
              </a:solidFill>
            </a:endParaRPr>
          </a:p>
        </p:txBody>
      </p:sp>
    </p:spTree>
    <p:extLst>
      <p:ext uri="{BB962C8B-B14F-4D97-AF65-F5344CB8AC3E}">
        <p14:creationId xmlns:p14="http://schemas.microsoft.com/office/powerpoint/2010/main" val="364559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53796" y="932175"/>
            <a:ext cx="8179132"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800" b="1" kern="0" dirty="0">
                <a:solidFill>
                  <a:srgbClr val="FFFF00"/>
                </a:solidFill>
                <a:cs typeface="Arial" panose="020B0604020202020204" pitchFamily="34" charset="0"/>
              </a:rPr>
              <a:t>Key </a:t>
            </a:r>
            <a:r>
              <a:rPr lang="fr-BE" sz="2800" b="1" kern="0" dirty="0" err="1">
                <a:solidFill>
                  <a:srgbClr val="FFFF00"/>
                </a:solidFill>
                <a:cs typeface="Arial" panose="020B0604020202020204" pitchFamily="34" charset="0"/>
              </a:rPr>
              <a:t>features</a:t>
            </a:r>
            <a:r>
              <a:rPr lang="fr-BE" sz="2800" b="1" kern="0" dirty="0">
                <a:solidFill>
                  <a:srgbClr val="FFFF00"/>
                </a:solidFill>
                <a:cs typeface="Arial" panose="020B0604020202020204" pitchFamily="34" charset="0"/>
              </a:rPr>
              <a:t> of </a:t>
            </a:r>
            <a:r>
              <a:rPr lang="fr-BE" sz="2800" b="1" kern="0" dirty="0" smtClean="0">
                <a:solidFill>
                  <a:srgbClr val="FFFF00"/>
                </a:solidFill>
                <a:cs typeface="Arial" panose="020B0604020202020204" pitchFamily="34" charset="0"/>
              </a:rPr>
              <a:t>EFSI /2</a:t>
            </a:r>
            <a:endParaRPr lang="en-GB" altLang="en-US" sz="2800" b="1" dirty="0">
              <a:solidFill>
                <a:srgbClr val="FFFF00"/>
              </a:solidFill>
            </a:endParaRPr>
          </a:p>
        </p:txBody>
      </p:sp>
      <p:sp>
        <p:nvSpPr>
          <p:cNvPr id="24" name="Rectangle 13"/>
          <p:cNvSpPr>
            <a:spLocks noChangeArrowheads="1"/>
          </p:cNvSpPr>
          <p:nvPr/>
        </p:nvSpPr>
        <p:spPr bwMode="auto">
          <a:xfrm>
            <a:off x="148211" y="476437"/>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34" name="Rectangle 33"/>
          <p:cNvSpPr/>
          <p:nvPr/>
        </p:nvSpPr>
        <p:spPr>
          <a:xfrm>
            <a:off x="107504" y="1793262"/>
            <a:ext cx="8928992" cy="4235914"/>
          </a:xfrm>
          <a:prstGeom prst="rect">
            <a:avLst/>
          </a:prstGeom>
        </p:spPr>
        <p:txBody>
          <a:bodyPr wrap="square" lIns="80147" tIns="40074" rIns="80147" bIns="40074">
            <a:spAutoFit/>
          </a:bodyPr>
          <a:lstStyle/>
          <a:p>
            <a:pPr marL="400736" indent="-400736">
              <a:spcBef>
                <a:spcPts val="526"/>
              </a:spcBef>
              <a:spcAft>
                <a:spcPts val="526"/>
              </a:spcAft>
              <a:buFont typeface="Arial" panose="020B0604020202020204" pitchFamily="34" charset="0"/>
              <a:buChar char="•"/>
            </a:pPr>
            <a:r>
              <a:rPr lang="fr-BE" sz="2200" u="sng" dirty="0" smtClean="0">
                <a:solidFill>
                  <a:srgbClr val="002060"/>
                </a:solidFill>
              </a:rPr>
              <a:t>Size of </a:t>
            </a:r>
            <a:r>
              <a:rPr lang="fr-BE" sz="2200" u="sng" dirty="0" err="1" smtClean="0">
                <a:solidFill>
                  <a:srgbClr val="002060"/>
                </a:solidFill>
              </a:rPr>
              <a:t>investments</a:t>
            </a:r>
            <a:endParaRPr lang="fr-BE" sz="2200" u="sng" dirty="0" smtClean="0">
              <a:solidFill>
                <a:srgbClr val="002060"/>
              </a:solidFill>
            </a:endParaRPr>
          </a:p>
          <a:p>
            <a:pPr marL="857130" lvl="1" indent="-400736">
              <a:spcBef>
                <a:spcPts val="526"/>
              </a:spcBef>
              <a:spcAft>
                <a:spcPts val="526"/>
              </a:spcAft>
              <a:buFont typeface="Arial" panose="020B0604020202020204" pitchFamily="34" charset="0"/>
              <a:buChar char="•"/>
            </a:pPr>
            <a:r>
              <a:rPr lang="fr-BE" sz="2200" dirty="0" smtClean="0">
                <a:solidFill>
                  <a:srgbClr val="002060"/>
                </a:solidFill>
              </a:rPr>
              <a:t>EIB uses </a:t>
            </a:r>
            <a:r>
              <a:rPr lang="fr-BE" sz="2200" dirty="0">
                <a:solidFill>
                  <a:srgbClr val="002060"/>
                </a:solidFill>
              </a:rPr>
              <a:t>m</a:t>
            </a:r>
            <a:r>
              <a:rPr lang="fr-BE" sz="2200" dirty="0" smtClean="0">
                <a:solidFill>
                  <a:srgbClr val="002060"/>
                </a:solidFill>
              </a:rPr>
              <a:t>in €25m for </a:t>
            </a:r>
            <a:r>
              <a:rPr lang="fr-BE" sz="2200" dirty="0" err="1" smtClean="0">
                <a:solidFill>
                  <a:srgbClr val="002060"/>
                </a:solidFill>
              </a:rPr>
              <a:t>individual</a:t>
            </a:r>
            <a:r>
              <a:rPr lang="fr-BE" sz="2200" dirty="0" smtClean="0">
                <a:solidFill>
                  <a:srgbClr val="002060"/>
                </a:solidFill>
              </a:rPr>
              <a:t> </a:t>
            </a:r>
            <a:r>
              <a:rPr lang="fr-BE" sz="2200" dirty="0" err="1" smtClean="0">
                <a:solidFill>
                  <a:srgbClr val="002060"/>
                </a:solidFill>
              </a:rPr>
              <a:t>loans</a:t>
            </a:r>
            <a:endParaRPr lang="fr-BE" sz="2200" dirty="0" smtClean="0">
              <a:solidFill>
                <a:srgbClr val="002060"/>
              </a:solidFill>
            </a:endParaRPr>
          </a:p>
          <a:p>
            <a:pPr marL="857130" lvl="1" indent="-400736">
              <a:spcBef>
                <a:spcPts val="526"/>
              </a:spcBef>
              <a:spcAft>
                <a:spcPts val="526"/>
              </a:spcAft>
              <a:buFont typeface="Arial" panose="020B0604020202020204" pitchFamily="34" charset="0"/>
              <a:buChar char="•"/>
            </a:pPr>
            <a:r>
              <a:rPr lang="fr-BE" sz="2200" dirty="0" err="1" smtClean="0">
                <a:solidFill>
                  <a:srgbClr val="002060"/>
                </a:solidFill>
              </a:rPr>
              <a:t>Smaller</a:t>
            </a:r>
            <a:r>
              <a:rPr lang="fr-BE" sz="2200" dirty="0" smtClean="0">
                <a:solidFill>
                  <a:srgbClr val="002060"/>
                </a:solidFill>
              </a:rPr>
              <a:t> </a:t>
            </a:r>
            <a:r>
              <a:rPr lang="fr-BE" sz="2200" dirty="0" err="1" smtClean="0">
                <a:solidFill>
                  <a:srgbClr val="002060"/>
                </a:solidFill>
              </a:rPr>
              <a:t>schemes</a:t>
            </a:r>
            <a:r>
              <a:rPr lang="fr-BE" sz="2200" dirty="0" smtClean="0">
                <a:solidFill>
                  <a:srgbClr val="002060"/>
                </a:solidFill>
              </a:rPr>
              <a:t> </a:t>
            </a:r>
            <a:r>
              <a:rPr lang="fr-BE" sz="2200" dirty="0" err="1" smtClean="0">
                <a:solidFill>
                  <a:srgbClr val="002060"/>
                </a:solidFill>
              </a:rPr>
              <a:t>can</a:t>
            </a:r>
            <a:r>
              <a:rPr lang="fr-BE" sz="2200" dirty="0" smtClean="0">
                <a:solidFill>
                  <a:srgbClr val="002060"/>
                </a:solidFill>
              </a:rPr>
              <a:t> </a:t>
            </a:r>
            <a:r>
              <a:rPr lang="fr-BE" sz="2200" dirty="0" err="1" smtClean="0">
                <a:solidFill>
                  <a:srgbClr val="002060"/>
                </a:solidFill>
              </a:rPr>
              <a:t>be</a:t>
            </a:r>
            <a:r>
              <a:rPr lang="fr-BE" sz="2200" dirty="0" smtClean="0">
                <a:solidFill>
                  <a:srgbClr val="002060"/>
                </a:solidFill>
              </a:rPr>
              <a:t> </a:t>
            </a:r>
            <a:r>
              <a:rPr lang="fr-BE" sz="2200" dirty="0" err="1" smtClean="0">
                <a:solidFill>
                  <a:srgbClr val="002060"/>
                </a:solidFill>
              </a:rPr>
              <a:t>grouped</a:t>
            </a:r>
            <a:r>
              <a:rPr lang="fr-BE" sz="2200" dirty="0" smtClean="0">
                <a:solidFill>
                  <a:srgbClr val="002060"/>
                </a:solidFill>
              </a:rPr>
              <a:t> </a:t>
            </a:r>
            <a:r>
              <a:rPr lang="fr-BE" sz="2200" dirty="0" err="1" smtClean="0">
                <a:solidFill>
                  <a:srgbClr val="002060"/>
                </a:solidFill>
              </a:rPr>
              <a:t>into</a:t>
            </a:r>
            <a:r>
              <a:rPr lang="fr-BE" sz="2200" dirty="0" smtClean="0">
                <a:solidFill>
                  <a:srgbClr val="002060"/>
                </a:solidFill>
              </a:rPr>
              <a:t> </a:t>
            </a:r>
            <a:r>
              <a:rPr lang="fr-BE" sz="2200" dirty="0" err="1" smtClean="0">
                <a:solidFill>
                  <a:srgbClr val="002060"/>
                </a:solidFill>
              </a:rPr>
              <a:t>framework</a:t>
            </a:r>
            <a:r>
              <a:rPr lang="fr-BE" sz="2200" dirty="0" smtClean="0">
                <a:solidFill>
                  <a:srgbClr val="002060"/>
                </a:solidFill>
              </a:rPr>
              <a:t> </a:t>
            </a:r>
            <a:r>
              <a:rPr lang="fr-BE" sz="2200" dirty="0" err="1" smtClean="0">
                <a:solidFill>
                  <a:srgbClr val="002060"/>
                </a:solidFill>
              </a:rPr>
              <a:t>loans</a:t>
            </a:r>
            <a:endParaRPr lang="fr-BE" sz="2200" dirty="0" smtClean="0">
              <a:solidFill>
                <a:srgbClr val="002060"/>
              </a:solidFill>
            </a:endParaRPr>
          </a:p>
          <a:p>
            <a:pPr marL="857130" lvl="1" indent="-400736">
              <a:spcBef>
                <a:spcPts val="526"/>
              </a:spcBef>
              <a:spcAft>
                <a:spcPts val="526"/>
              </a:spcAft>
              <a:buFont typeface="Arial" panose="020B0604020202020204" pitchFamily="34" charset="0"/>
              <a:buChar char="•"/>
            </a:pPr>
            <a:r>
              <a:rPr lang="fr-BE" sz="2200" dirty="0" smtClean="0">
                <a:solidFill>
                  <a:srgbClr val="002060"/>
                </a:solidFill>
              </a:rPr>
              <a:t>No size restriction for </a:t>
            </a:r>
            <a:r>
              <a:rPr lang="fr-BE" sz="2200" dirty="0" err="1" smtClean="0">
                <a:solidFill>
                  <a:srgbClr val="002060"/>
                </a:solidFill>
              </a:rPr>
              <a:t>operations</a:t>
            </a:r>
            <a:r>
              <a:rPr lang="fr-BE" sz="2200" dirty="0" smtClean="0">
                <a:solidFill>
                  <a:srgbClr val="002060"/>
                </a:solidFill>
              </a:rPr>
              <a:t> via Fin. </a:t>
            </a:r>
            <a:r>
              <a:rPr lang="fr-BE" sz="2200" dirty="0" err="1" smtClean="0">
                <a:solidFill>
                  <a:srgbClr val="002060"/>
                </a:solidFill>
              </a:rPr>
              <a:t>Intermediaries</a:t>
            </a:r>
            <a:r>
              <a:rPr lang="fr-BE" sz="2200" dirty="0" smtClean="0">
                <a:solidFill>
                  <a:srgbClr val="002060"/>
                </a:solidFill>
              </a:rPr>
              <a:t> (</a:t>
            </a:r>
            <a:r>
              <a:rPr lang="fr-BE" sz="2200" dirty="0" err="1" smtClean="0">
                <a:solidFill>
                  <a:srgbClr val="002060"/>
                </a:solidFill>
              </a:rPr>
              <a:t>eg</a:t>
            </a:r>
            <a:r>
              <a:rPr lang="fr-BE" sz="2200" dirty="0" smtClean="0">
                <a:solidFill>
                  <a:srgbClr val="002060"/>
                </a:solidFill>
              </a:rPr>
              <a:t> for </a:t>
            </a:r>
            <a:r>
              <a:rPr lang="fr-BE" sz="2200" dirty="0" err="1" smtClean="0">
                <a:solidFill>
                  <a:srgbClr val="002060"/>
                </a:solidFill>
              </a:rPr>
              <a:t>SMEs</a:t>
            </a:r>
            <a:r>
              <a:rPr lang="fr-BE" sz="2200" dirty="0" smtClean="0">
                <a:solidFill>
                  <a:srgbClr val="002060"/>
                </a:solidFill>
              </a:rPr>
              <a:t>)</a:t>
            </a:r>
          </a:p>
          <a:p>
            <a:pPr marL="400736" indent="-400736">
              <a:spcBef>
                <a:spcPts val="526"/>
              </a:spcBef>
              <a:spcAft>
                <a:spcPts val="526"/>
              </a:spcAft>
              <a:buFont typeface="Arial" panose="020B0604020202020204" pitchFamily="34" charset="0"/>
              <a:buChar char="•"/>
            </a:pPr>
            <a:r>
              <a:rPr lang="fr-BE" sz="2200" u="sng" dirty="0" err="1" smtClean="0">
                <a:solidFill>
                  <a:srgbClr val="002060"/>
                </a:solidFill>
              </a:rPr>
              <a:t>Geographic</a:t>
            </a:r>
            <a:r>
              <a:rPr lang="fr-BE" sz="2200" u="sng" dirty="0" smtClean="0">
                <a:solidFill>
                  <a:srgbClr val="002060"/>
                </a:solidFill>
              </a:rPr>
              <a:t> scope</a:t>
            </a:r>
          </a:p>
          <a:p>
            <a:pPr marL="857130" lvl="1" indent="-400736">
              <a:spcBef>
                <a:spcPts val="526"/>
              </a:spcBef>
              <a:spcAft>
                <a:spcPts val="526"/>
              </a:spcAft>
              <a:buFont typeface="Arial" panose="020B0604020202020204" pitchFamily="34" charset="0"/>
              <a:buChar char="•"/>
            </a:pPr>
            <a:r>
              <a:rPr lang="fr-BE" sz="2200" dirty="0" smtClean="0">
                <a:solidFill>
                  <a:srgbClr val="002060"/>
                </a:solidFill>
              </a:rPr>
              <a:t>EU28</a:t>
            </a:r>
          </a:p>
          <a:p>
            <a:pPr marL="857130" lvl="1" indent="-400736">
              <a:spcBef>
                <a:spcPts val="526"/>
              </a:spcBef>
              <a:spcAft>
                <a:spcPts val="526"/>
              </a:spcAft>
              <a:buFont typeface="Arial" panose="020B0604020202020204" pitchFamily="34" charset="0"/>
              <a:buChar char="•"/>
            </a:pPr>
            <a:r>
              <a:rPr lang="fr-BE" sz="2200" dirty="0" err="1" smtClean="0">
                <a:solidFill>
                  <a:srgbClr val="002060"/>
                </a:solidFill>
              </a:rPr>
              <a:t>Projects</a:t>
            </a:r>
            <a:r>
              <a:rPr lang="fr-BE" sz="2200" dirty="0" smtClean="0">
                <a:solidFill>
                  <a:srgbClr val="002060"/>
                </a:solidFill>
              </a:rPr>
              <a:t> </a:t>
            </a:r>
            <a:r>
              <a:rPr lang="fr-BE" sz="2200" dirty="0" err="1" smtClean="0">
                <a:solidFill>
                  <a:srgbClr val="002060"/>
                </a:solidFill>
              </a:rPr>
              <a:t>involving</a:t>
            </a:r>
            <a:r>
              <a:rPr lang="fr-BE" sz="2200" dirty="0" smtClean="0">
                <a:solidFill>
                  <a:srgbClr val="002060"/>
                </a:solidFill>
              </a:rPr>
              <a:t> an </a:t>
            </a:r>
            <a:r>
              <a:rPr lang="fr-BE" sz="2200" dirty="0" err="1" smtClean="0">
                <a:solidFill>
                  <a:srgbClr val="002060"/>
                </a:solidFill>
              </a:rPr>
              <a:t>entity</a:t>
            </a:r>
            <a:r>
              <a:rPr lang="fr-BE" sz="2200" dirty="0" smtClean="0">
                <a:solidFill>
                  <a:srgbClr val="002060"/>
                </a:solidFill>
              </a:rPr>
              <a:t> in a MS and </a:t>
            </a:r>
            <a:r>
              <a:rPr lang="fr-BE" sz="2200" dirty="0" err="1" smtClean="0">
                <a:solidFill>
                  <a:srgbClr val="002060"/>
                </a:solidFill>
              </a:rPr>
              <a:t>extending</a:t>
            </a:r>
            <a:r>
              <a:rPr lang="fr-BE" sz="2200" dirty="0" smtClean="0">
                <a:solidFill>
                  <a:srgbClr val="002060"/>
                </a:solidFill>
              </a:rPr>
              <a:t> to </a:t>
            </a:r>
            <a:r>
              <a:rPr lang="fr-BE" sz="2200" dirty="0" err="1" smtClean="0">
                <a:solidFill>
                  <a:srgbClr val="002060"/>
                </a:solidFill>
              </a:rPr>
              <a:t>Enlargement</a:t>
            </a:r>
            <a:r>
              <a:rPr lang="fr-BE" sz="2200" dirty="0" smtClean="0">
                <a:solidFill>
                  <a:srgbClr val="002060"/>
                </a:solidFill>
              </a:rPr>
              <a:t>, EU </a:t>
            </a:r>
            <a:r>
              <a:rPr lang="fr-BE" sz="2200" dirty="0" err="1" smtClean="0">
                <a:solidFill>
                  <a:srgbClr val="002060"/>
                </a:solidFill>
              </a:rPr>
              <a:t>Neighbourhood</a:t>
            </a:r>
            <a:r>
              <a:rPr lang="fr-BE" sz="2200" dirty="0" smtClean="0">
                <a:solidFill>
                  <a:srgbClr val="002060"/>
                </a:solidFill>
              </a:rPr>
              <a:t>, EEA, EFTA, </a:t>
            </a:r>
            <a:r>
              <a:rPr lang="fr-BE" sz="2200" dirty="0" err="1" smtClean="0">
                <a:solidFill>
                  <a:srgbClr val="002060"/>
                </a:solidFill>
              </a:rPr>
              <a:t>OCTs</a:t>
            </a:r>
            <a:r>
              <a:rPr lang="fr-BE" sz="2200" dirty="0" smtClean="0">
                <a:solidFill>
                  <a:srgbClr val="002060"/>
                </a:solidFill>
              </a:rPr>
              <a:t> countries.</a:t>
            </a:r>
            <a:endParaRPr lang="fr-BE" sz="2200" dirty="0">
              <a:solidFill>
                <a:srgbClr val="002060"/>
              </a:solidFill>
            </a:endParaRPr>
          </a:p>
        </p:txBody>
      </p:sp>
    </p:spTree>
    <p:extLst>
      <p:ext uri="{BB962C8B-B14F-4D97-AF65-F5344CB8AC3E}">
        <p14:creationId xmlns:p14="http://schemas.microsoft.com/office/powerpoint/2010/main" val="1843946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213" y="836259"/>
            <a:ext cx="9164325"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800" b="1" kern="0" dirty="0" smtClean="0">
                <a:solidFill>
                  <a:srgbClr val="FFFF00"/>
                </a:solidFill>
                <a:cs typeface="Arial" panose="020B0604020202020204" pitchFamily="34" charset="0"/>
              </a:rPr>
              <a:t>EFSI in </a:t>
            </a:r>
            <a:r>
              <a:rPr lang="fr-BE" sz="2800" b="1" kern="0" dirty="0" err="1" smtClean="0">
                <a:solidFill>
                  <a:srgbClr val="FFFF00"/>
                </a:solidFill>
                <a:cs typeface="Arial" panose="020B0604020202020204" pitchFamily="34" charset="0"/>
              </a:rPr>
              <a:t>combination</a:t>
            </a:r>
            <a:r>
              <a:rPr lang="fr-BE" sz="2800" b="1" kern="0" dirty="0" smtClean="0">
                <a:solidFill>
                  <a:srgbClr val="FFFF00"/>
                </a:solidFill>
                <a:cs typeface="Arial" panose="020B0604020202020204" pitchFamily="34" charset="0"/>
              </a:rPr>
              <a:t> </a:t>
            </a:r>
            <a:r>
              <a:rPr lang="fr-BE" sz="2800" b="1" kern="0" dirty="0" err="1" smtClean="0">
                <a:solidFill>
                  <a:srgbClr val="FFFF00"/>
                </a:solidFill>
                <a:cs typeface="Arial" panose="020B0604020202020204" pitchFamily="34" charset="0"/>
              </a:rPr>
              <a:t>with</a:t>
            </a:r>
            <a:r>
              <a:rPr lang="fr-BE" sz="2800" b="1" kern="0" dirty="0" smtClean="0">
                <a:solidFill>
                  <a:srgbClr val="FFFF00"/>
                </a:solidFill>
                <a:cs typeface="Arial" panose="020B0604020202020204" pitchFamily="34" charset="0"/>
              </a:rPr>
              <a:t> </a:t>
            </a:r>
            <a:r>
              <a:rPr lang="fr-BE" sz="2800" b="1" kern="0" dirty="0" err="1" smtClean="0">
                <a:solidFill>
                  <a:srgbClr val="FFFF00"/>
                </a:solidFill>
                <a:cs typeface="Arial" panose="020B0604020202020204" pitchFamily="34" charset="0"/>
              </a:rPr>
              <a:t>other</a:t>
            </a:r>
            <a:r>
              <a:rPr lang="fr-BE" sz="2800" b="1" kern="0" dirty="0" smtClean="0">
                <a:solidFill>
                  <a:srgbClr val="FFFF00"/>
                </a:solidFill>
                <a:cs typeface="Arial" panose="020B0604020202020204" pitchFamily="34" charset="0"/>
              </a:rPr>
              <a:t> EU </a:t>
            </a:r>
            <a:r>
              <a:rPr lang="fr-BE" sz="2800" b="1" kern="0" dirty="0" err="1" smtClean="0">
                <a:solidFill>
                  <a:srgbClr val="FFFF00"/>
                </a:solidFill>
                <a:cs typeface="Arial" panose="020B0604020202020204" pitchFamily="34" charset="0"/>
              </a:rPr>
              <a:t>funds</a:t>
            </a:r>
            <a:endParaRPr lang="en-GB" altLang="en-US" sz="2800" b="1" dirty="0">
              <a:solidFill>
                <a:srgbClr val="FFFF00"/>
              </a:solidFill>
            </a:endParaRPr>
          </a:p>
        </p:txBody>
      </p:sp>
      <p:sp>
        <p:nvSpPr>
          <p:cNvPr id="24" name="Rectangle 13"/>
          <p:cNvSpPr>
            <a:spLocks noChangeArrowheads="1"/>
          </p:cNvSpPr>
          <p:nvPr/>
        </p:nvSpPr>
        <p:spPr bwMode="auto">
          <a:xfrm>
            <a:off x="148211" y="476437"/>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2" name="Rectangle 1"/>
          <p:cNvSpPr/>
          <p:nvPr/>
        </p:nvSpPr>
        <p:spPr>
          <a:xfrm>
            <a:off x="179512" y="1916832"/>
            <a:ext cx="8568952" cy="2585323"/>
          </a:xfrm>
          <a:prstGeom prst="rect">
            <a:avLst/>
          </a:prstGeom>
        </p:spPr>
        <p:txBody>
          <a:bodyPr wrap="square">
            <a:spAutoFit/>
          </a:bodyPr>
          <a:lstStyle/>
          <a:p>
            <a:pPr marL="342900" indent="-342900">
              <a:buFont typeface="Arial" panose="020B0604020202020204" pitchFamily="34" charset="0"/>
              <a:buChar char="•"/>
            </a:pPr>
            <a:r>
              <a:rPr lang="en-GB" sz="1800" dirty="0" smtClean="0">
                <a:solidFill>
                  <a:srgbClr val="004494"/>
                </a:solidFill>
              </a:rPr>
              <a:t>ESIF (EU Structural and Investment Funds) programmes may contribute to the achievement of the objectives of the Investment Plan and be complementary to EFSI support.</a:t>
            </a:r>
          </a:p>
          <a:p>
            <a:pPr marL="342900" indent="-342900">
              <a:buFont typeface="Arial" panose="020B0604020202020204" pitchFamily="34" charset="0"/>
              <a:buChar char="•"/>
            </a:pPr>
            <a:endParaRPr lang="en-GB" sz="1800" dirty="0" smtClean="0">
              <a:solidFill>
                <a:srgbClr val="004494"/>
              </a:solidFill>
            </a:endParaRPr>
          </a:p>
          <a:p>
            <a:pPr marL="342900" indent="-342900">
              <a:buFont typeface="Arial" panose="020B0604020202020204" pitchFamily="34" charset="0"/>
              <a:buChar char="•"/>
            </a:pPr>
            <a:r>
              <a:rPr lang="fr-BE" sz="1800" dirty="0" smtClean="0">
                <a:solidFill>
                  <a:srgbClr val="004494"/>
                </a:solidFill>
              </a:rPr>
              <a:t>ESIF </a:t>
            </a:r>
            <a:r>
              <a:rPr lang="fr-BE" sz="1800" dirty="0" err="1" smtClean="0">
                <a:solidFill>
                  <a:srgbClr val="004494"/>
                </a:solidFill>
              </a:rPr>
              <a:t>may</a:t>
            </a:r>
            <a:r>
              <a:rPr lang="fr-BE" sz="1800" dirty="0" smtClean="0">
                <a:solidFill>
                  <a:srgbClr val="004494"/>
                </a:solidFill>
              </a:rPr>
              <a:t> </a:t>
            </a:r>
            <a:r>
              <a:rPr lang="fr-BE" sz="1800" dirty="0" err="1" smtClean="0">
                <a:solidFill>
                  <a:srgbClr val="004494"/>
                </a:solidFill>
              </a:rPr>
              <a:t>join</a:t>
            </a:r>
            <a:r>
              <a:rPr lang="fr-BE" sz="1800" dirty="0" smtClean="0">
                <a:solidFill>
                  <a:srgbClr val="004494"/>
                </a:solidFill>
              </a:rPr>
              <a:t> EFSI </a:t>
            </a:r>
            <a:r>
              <a:rPr lang="fr-BE" sz="1800" dirty="0" err="1" smtClean="0">
                <a:solidFill>
                  <a:srgbClr val="004494"/>
                </a:solidFill>
              </a:rPr>
              <a:t>supported</a:t>
            </a:r>
            <a:r>
              <a:rPr lang="fr-BE" sz="1800" dirty="0" smtClean="0">
                <a:solidFill>
                  <a:srgbClr val="004494"/>
                </a:solidFill>
              </a:rPr>
              <a:t> </a:t>
            </a:r>
            <a:r>
              <a:rPr lang="fr-BE" sz="1800" dirty="0" err="1" smtClean="0">
                <a:solidFill>
                  <a:srgbClr val="004494"/>
                </a:solidFill>
              </a:rPr>
              <a:t>projects</a:t>
            </a:r>
            <a:r>
              <a:rPr lang="fr-BE" sz="1800" dirty="0" smtClean="0">
                <a:solidFill>
                  <a:srgbClr val="004494"/>
                </a:solidFill>
              </a:rPr>
              <a:t> </a:t>
            </a:r>
            <a:r>
              <a:rPr lang="fr-BE" sz="1800" dirty="0" err="1" smtClean="0">
                <a:solidFill>
                  <a:srgbClr val="004494"/>
                </a:solidFill>
              </a:rPr>
              <a:t>where</a:t>
            </a:r>
            <a:r>
              <a:rPr lang="fr-BE" sz="1800" dirty="0" smtClean="0">
                <a:solidFill>
                  <a:srgbClr val="004494"/>
                </a:solidFill>
              </a:rPr>
              <a:t> </a:t>
            </a:r>
            <a:r>
              <a:rPr lang="fr-BE" sz="1800" dirty="0" err="1" smtClean="0">
                <a:solidFill>
                  <a:srgbClr val="004494"/>
                </a:solidFill>
              </a:rPr>
              <a:t>this</a:t>
            </a:r>
            <a:r>
              <a:rPr lang="fr-BE" sz="1800" dirty="0" smtClean="0">
                <a:solidFill>
                  <a:srgbClr val="004494"/>
                </a:solidFill>
              </a:rPr>
              <a:t> </a:t>
            </a:r>
            <a:r>
              <a:rPr lang="fr-BE" sz="1800" dirty="0" err="1" smtClean="0">
                <a:solidFill>
                  <a:srgbClr val="004494"/>
                </a:solidFill>
              </a:rPr>
              <a:t>would</a:t>
            </a:r>
            <a:r>
              <a:rPr lang="fr-BE" sz="1800" dirty="0" smtClean="0">
                <a:solidFill>
                  <a:srgbClr val="004494"/>
                </a:solidFill>
              </a:rPr>
              <a:t> </a:t>
            </a:r>
            <a:r>
              <a:rPr lang="fr-BE" sz="1800" dirty="0" err="1" smtClean="0">
                <a:solidFill>
                  <a:srgbClr val="004494"/>
                </a:solidFill>
              </a:rPr>
              <a:t>ensure</a:t>
            </a:r>
            <a:r>
              <a:rPr lang="fr-BE" sz="1800" dirty="0" smtClean="0">
                <a:solidFill>
                  <a:srgbClr val="004494"/>
                </a:solidFill>
              </a:rPr>
              <a:t> a </a:t>
            </a:r>
            <a:r>
              <a:rPr lang="fr-BE" sz="1800" dirty="0" err="1" smtClean="0">
                <a:solidFill>
                  <a:srgbClr val="004494"/>
                </a:solidFill>
              </a:rPr>
              <a:t>higher</a:t>
            </a:r>
            <a:r>
              <a:rPr lang="fr-BE" sz="1800" dirty="0" smtClean="0">
                <a:solidFill>
                  <a:srgbClr val="004494"/>
                </a:solidFill>
              </a:rPr>
              <a:t> value </a:t>
            </a:r>
            <a:r>
              <a:rPr lang="fr-BE" sz="1800" dirty="0" err="1" smtClean="0">
                <a:solidFill>
                  <a:srgbClr val="004494"/>
                </a:solidFill>
              </a:rPr>
              <a:t>added</a:t>
            </a:r>
            <a:r>
              <a:rPr lang="fr-BE" sz="1800" dirty="0" smtClean="0">
                <a:solidFill>
                  <a:srgbClr val="004494"/>
                </a:solidFill>
              </a:rPr>
              <a:t> of EFSI support. </a:t>
            </a:r>
          </a:p>
          <a:p>
            <a:pPr marL="342900" indent="-342900">
              <a:buFont typeface="Arial" panose="020B0604020202020204" pitchFamily="34" charset="0"/>
              <a:buChar char="•"/>
            </a:pPr>
            <a:endParaRPr lang="fr-BE" sz="1800" dirty="0" smtClean="0">
              <a:solidFill>
                <a:srgbClr val="004494"/>
              </a:solidFill>
            </a:endParaRPr>
          </a:p>
          <a:p>
            <a:pPr marL="342900" indent="-342900">
              <a:buFont typeface="Arial" panose="020B0604020202020204" pitchFamily="34" charset="0"/>
              <a:buChar char="•"/>
            </a:pPr>
            <a:r>
              <a:rPr lang="fr-BE" sz="1800" dirty="0" err="1" smtClean="0">
                <a:solidFill>
                  <a:srgbClr val="004494"/>
                </a:solidFill>
              </a:rPr>
              <a:t>Further</a:t>
            </a:r>
            <a:r>
              <a:rPr lang="fr-BE" sz="1800" dirty="0" smtClean="0">
                <a:solidFill>
                  <a:srgbClr val="004494"/>
                </a:solidFill>
              </a:rPr>
              <a:t> guidance </a:t>
            </a:r>
            <a:r>
              <a:rPr lang="fr-BE" sz="1800" dirty="0" err="1" smtClean="0">
                <a:solidFill>
                  <a:srgbClr val="004494"/>
                </a:solidFill>
              </a:rPr>
              <a:t>will</a:t>
            </a:r>
            <a:r>
              <a:rPr lang="fr-BE" sz="1800" dirty="0" smtClean="0">
                <a:solidFill>
                  <a:srgbClr val="004494"/>
                </a:solidFill>
              </a:rPr>
              <a:t> </a:t>
            </a:r>
            <a:r>
              <a:rPr lang="fr-BE" sz="1800" dirty="0" err="1" smtClean="0">
                <a:solidFill>
                  <a:srgbClr val="004494"/>
                </a:solidFill>
              </a:rPr>
              <a:t>be</a:t>
            </a:r>
            <a:r>
              <a:rPr lang="fr-BE" sz="1800" dirty="0" smtClean="0">
                <a:solidFill>
                  <a:srgbClr val="004494"/>
                </a:solidFill>
              </a:rPr>
              <a:t> </a:t>
            </a:r>
            <a:r>
              <a:rPr lang="fr-BE" sz="1800" dirty="0" err="1" smtClean="0">
                <a:solidFill>
                  <a:srgbClr val="004494"/>
                </a:solidFill>
              </a:rPr>
              <a:t>provided</a:t>
            </a:r>
            <a:r>
              <a:rPr lang="fr-BE" sz="1800" dirty="0" smtClean="0">
                <a:solidFill>
                  <a:srgbClr val="004494"/>
                </a:solidFill>
              </a:rPr>
              <a:t> by the Commission in the </a:t>
            </a:r>
            <a:r>
              <a:rPr lang="fr-BE" sz="1800" dirty="0" err="1" smtClean="0">
                <a:solidFill>
                  <a:srgbClr val="004494"/>
                </a:solidFill>
              </a:rPr>
              <a:t>coming</a:t>
            </a:r>
            <a:r>
              <a:rPr lang="fr-BE" sz="1800" dirty="0" smtClean="0">
                <a:solidFill>
                  <a:srgbClr val="004494"/>
                </a:solidFill>
              </a:rPr>
              <a:t> </a:t>
            </a:r>
            <a:r>
              <a:rPr lang="fr-BE" sz="1800" dirty="0" err="1" smtClean="0">
                <a:solidFill>
                  <a:srgbClr val="004494"/>
                </a:solidFill>
              </a:rPr>
              <a:t>months</a:t>
            </a:r>
            <a:r>
              <a:rPr lang="fr-BE" sz="1800" dirty="0" smtClean="0">
                <a:solidFill>
                  <a:srgbClr val="004494"/>
                </a:solidFill>
              </a:rPr>
              <a:t>.</a:t>
            </a:r>
          </a:p>
        </p:txBody>
      </p:sp>
    </p:spTree>
    <p:extLst>
      <p:ext uri="{BB962C8B-B14F-4D97-AF65-F5344CB8AC3E}">
        <p14:creationId xmlns:p14="http://schemas.microsoft.com/office/powerpoint/2010/main" val="1763291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53796" y="932175"/>
            <a:ext cx="8179132"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800" b="1" kern="0" dirty="0" smtClean="0">
                <a:solidFill>
                  <a:srgbClr val="FFFF00"/>
                </a:solidFill>
                <a:cs typeface="Arial" panose="020B0604020202020204" pitchFamily="34" charset="0"/>
              </a:rPr>
              <a:t>EFSI Scoreboard</a:t>
            </a:r>
            <a:endParaRPr lang="en-GB" altLang="en-US" sz="2800" b="1" dirty="0">
              <a:solidFill>
                <a:srgbClr val="FFFF00"/>
              </a:solidFill>
            </a:endParaRPr>
          </a:p>
        </p:txBody>
      </p:sp>
      <p:sp>
        <p:nvSpPr>
          <p:cNvPr id="24" name="Rectangle 13"/>
          <p:cNvSpPr>
            <a:spLocks noChangeArrowheads="1"/>
          </p:cNvSpPr>
          <p:nvPr/>
        </p:nvSpPr>
        <p:spPr bwMode="auto">
          <a:xfrm>
            <a:off x="148211" y="476437"/>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34" name="Rectangle 33"/>
          <p:cNvSpPr/>
          <p:nvPr/>
        </p:nvSpPr>
        <p:spPr>
          <a:xfrm>
            <a:off x="107504" y="1793262"/>
            <a:ext cx="8928992" cy="4738616"/>
          </a:xfrm>
          <a:prstGeom prst="rect">
            <a:avLst/>
          </a:prstGeom>
        </p:spPr>
        <p:txBody>
          <a:bodyPr wrap="square" lIns="80147" tIns="40074" rIns="80147" bIns="40074">
            <a:spAutoFit/>
          </a:bodyPr>
          <a:lstStyle/>
          <a:p>
            <a:pPr marL="400736" indent="-400736">
              <a:spcBef>
                <a:spcPts val="526"/>
              </a:spcBef>
              <a:spcAft>
                <a:spcPts val="526"/>
              </a:spcAft>
              <a:buFont typeface="Arial" panose="020B0604020202020204" pitchFamily="34" charset="0"/>
              <a:buChar char="•"/>
            </a:pPr>
            <a:r>
              <a:rPr lang="fr-BE" sz="2200" dirty="0" err="1" smtClean="0">
                <a:solidFill>
                  <a:srgbClr val="002060"/>
                </a:solidFill>
              </a:rPr>
              <a:t>Ensure</a:t>
            </a:r>
            <a:r>
              <a:rPr lang="fr-BE" sz="2200" dirty="0" smtClean="0">
                <a:solidFill>
                  <a:srgbClr val="002060"/>
                </a:solidFill>
              </a:rPr>
              <a:t> EU </a:t>
            </a:r>
            <a:r>
              <a:rPr lang="fr-BE" sz="2200" dirty="0" err="1" smtClean="0">
                <a:solidFill>
                  <a:srgbClr val="002060"/>
                </a:solidFill>
              </a:rPr>
              <a:t>Guarantee</a:t>
            </a:r>
            <a:r>
              <a:rPr lang="fr-BE" sz="2200" dirty="0" smtClean="0">
                <a:solidFill>
                  <a:srgbClr val="002060"/>
                </a:solidFill>
              </a:rPr>
              <a:t> </a:t>
            </a:r>
            <a:r>
              <a:rPr lang="fr-BE" sz="2200" dirty="0" err="1" smtClean="0">
                <a:solidFill>
                  <a:srgbClr val="002060"/>
                </a:solidFill>
              </a:rPr>
              <a:t>is</a:t>
            </a:r>
            <a:r>
              <a:rPr lang="fr-BE" sz="2200" dirty="0" smtClean="0">
                <a:solidFill>
                  <a:srgbClr val="002060"/>
                </a:solidFill>
              </a:rPr>
              <a:t> </a:t>
            </a:r>
            <a:r>
              <a:rPr lang="fr-BE" sz="2200" dirty="0" err="1" smtClean="0">
                <a:solidFill>
                  <a:srgbClr val="002060"/>
                </a:solidFill>
              </a:rPr>
              <a:t>directed</a:t>
            </a:r>
            <a:r>
              <a:rPr lang="fr-BE" sz="2200" dirty="0" smtClean="0">
                <a:solidFill>
                  <a:srgbClr val="002060"/>
                </a:solidFill>
              </a:rPr>
              <a:t> to </a:t>
            </a:r>
            <a:r>
              <a:rPr lang="fr-BE" sz="2200" dirty="0" err="1" smtClean="0">
                <a:solidFill>
                  <a:srgbClr val="002060"/>
                </a:solidFill>
              </a:rPr>
              <a:t>projects</a:t>
            </a:r>
            <a:r>
              <a:rPr lang="fr-BE" sz="2200" dirty="0" smtClean="0">
                <a:solidFill>
                  <a:srgbClr val="002060"/>
                </a:solidFill>
              </a:rPr>
              <a:t> </a:t>
            </a:r>
            <a:r>
              <a:rPr lang="fr-BE" sz="2200" dirty="0" err="1" smtClean="0">
                <a:solidFill>
                  <a:srgbClr val="002060"/>
                </a:solidFill>
              </a:rPr>
              <a:t>with</a:t>
            </a:r>
            <a:r>
              <a:rPr lang="fr-BE" sz="2200" dirty="0" smtClean="0">
                <a:solidFill>
                  <a:srgbClr val="002060"/>
                </a:solidFill>
              </a:rPr>
              <a:t> high V/A</a:t>
            </a:r>
          </a:p>
          <a:p>
            <a:pPr marL="400736" indent="-400736">
              <a:spcBef>
                <a:spcPts val="526"/>
              </a:spcBef>
              <a:spcAft>
                <a:spcPts val="526"/>
              </a:spcAft>
              <a:buFont typeface="Arial" panose="020B0604020202020204" pitchFamily="34" charset="0"/>
              <a:buChar char="•"/>
            </a:pPr>
            <a:r>
              <a:rPr lang="fr-BE" sz="2200" dirty="0" smtClean="0">
                <a:solidFill>
                  <a:srgbClr val="002060"/>
                </a:solidFill>
              </a:rPr>
              <a:t>Part of EIB due diligence -&gt; Investment </a:t>
            </a:r>
            <a:r>
              <a:rPr lang="fr-BE" sz="2200" dirty="0" err="1" smtClean="0">
                <a:solidFill>
                  <a:srgbClr val="002060"/>
                </a:solidFill>
              </a:rPr>
              <a:t>Committee</a:t>
            </a:r>
            <a:endParaRPr lang="fr-BE" sz="2200" dirty="0" smtClean="0">
              <a:solidFill>
                <a:srgbClr val="002060"/>
              </a:solidFill>
            </a:endParaRPr>
          </a:p>
          <a:p>
            <a:pPr marL="400736" indent="-400736">
              <a:spcBef>
                <a:spcPts val="526"/>
              </a:spcBef>
              <a:spcAft>
                <a:spcPts val="526"/>
              </a:spcAft>
              <a:buFont typeface="Arial" panose="020B0604020202020204" pitchFamily="34" charset="0"/>
              <a:buChar char="•"/>
            </a:pPr>
            <a:r>
              <a:rPr lang="fr-BE" sz="2200" dirty="0" err="1" smtClean="0">
                <a:solidFill>
                  <a:srgbClr val="002060"/>
                </a:solidFill>
              </a:rPr>
              <a:t>Scoring</a:t>
            </a:r>
            <a:r>
              <a:rPr lang="fr-BE" sz="2200" dirty="0" smtClean="0">
                <a:solidFill>
                  <a:srgbClr val="002060"/>
                </a:solidFill>
              </a:rPr>
              <a:t> of </a:t>
            </a:r>
            <a:r>
              <a:rPr lang="fr-BE" sz="2200" dirty="0" err="1" smtClean="0">
                <a:solidFill>
                  <a:srgbClr val="002060"/>
                </a:solidFill>
              </a:rPr>
              <a:t>each</a:t>
            </a:r>
            <a:r>
              <a:rPr lang="fr-BE" sz="2200" dirty="0" smtClean="0">
                <a:solidFill>
                  <a:srgbClr val="002060"/>
                </a:solidFill>
              </a:rPr>
              <a:t> </a:t>
            </a:r>
            <a:r>
              <a:rPr lang="fr-BE" sz="2200" dirty="0" err="1" smtClean="0">
                <a:solidFill>
                  <a:srgbClr val="002060"/>
                </a:solidFill>
              </a:rPr>
              <a:t>project</a:t>
            </a:r>
            <a:endParaRPr lang="fr-BE" sz="2200" dirty="0" smtClean="0">
              <a:solidFill>
                <a:srgbClr val="002060"/>
              </a:solidFill>
            </a:endParaRPr>
          </a:p>
          <a:p>
            <a:pPr marL="400736" indent="-400736">
              <a:spcBef>
                <a:spcPts val="526"/>
              </a:spcBef>
              <a:spcAft>
                <a:spcPts val="526"/>
              </a:spcAft>
              <a:buFont typeface="Arial" panose="020B0604020202020204" pitchFamily="34" charset="0"/>
              <a:buChar char="•"/>
            </a:pPr>
            <a:r>
              <a:rPr lang="fr-BE" sz="2200" u="sng" dirty="0" smtClean="0">
                <a:solidFill>
                  <a:srgbClr val="002060"/>
                </a:solidFill>
              </a:rPr>
              <a:t>4 </a:t>
            </a:r>
            <a:r>
              <a:rPr lang="fr-BE" sz="2200" u="sng" dirty="0" err="1" smtClean="0">
                <a:solidFill>
                  <a:srgbClr val="002060"/>
                </a:solidFill>
              </a:rPr>
              <a:t>pillars</a:t>
            </a:r>
            <a:endParaRPr lang="fr-BE" sz="2200" u="sng" dirty="0" smtClean="0">
              <a:solidFill>
                <a:srgbClr val="002060"/>
              </a:solidFill>
            </a:endParaRPr>
          </a:p>
          <a:p>
            <a:pPr marL="913594" lvl="1" indent="-457200">
              <a:spcBef>
                <a:spcPts val="526"/>
              </a:spcBef>
              <a:spcAft>
                <a:spcPts val="526"/>
              </a:spcAft>
              <a:buFont typeface="+mj-lt"/>
              <a:buAutoNum type="arabicPeriod"/>
            </a:pPr>
            <a:r>
              <a:rPr lang="fr-BE" sz="2200" dirty="0" smtClean="0">
                <a:solidFill>
                  <a:srgbClr val="002060"/>
                </a:solidFill>
              </a:rPr>
              <a:t>Contribution to EFSI </a:t>
            </a:r>
            <a:r>
              <a:rPr lang="fr-BE" sz="2200" dirty="0" err="1" smtClean="0">
                <a:solidFill>
                  <a:srgbClr val="002060"/>
                </a:solidFill>
              </a:rPr>
              <a:t>policy</a:t>
            </a:r>
            <a:r>
              <a:rPr lang="fr-BE" sz="2200" dirty="0" smtClean="0">
                <a:solidFill>
                  <a:srgbClr val="002060"/>
                </a:solidFill>
              </a:rPr>
              <a:t> objectives</a:t>
            </a:r>
          </a:p>
          <a:p>
            <a:pPr marL="913594" lvl="1" indent="-457200">
              <a:spcBef>
                <a:spcPts val="526"/>
              </a:spcBef>
              <a:spcAft>
                <a:spcPts val="526"/>
              </a:spcAft>
              <a:buFont typeface="+mj-lt"/>
              <a:buAutoNum type="arabicPeriod"/>
            </a:pPr>
            <a:r>
              <a:rPr lang="fr-BE" sz="2200" dirty="0" err="1" smtClean="0">
                <a:solidFill>
                  <a:srgbClr val="002060"/>
                </a:solidFill>
              </a:rPr>
              <a:t>Quality</a:t>
            </a:r>
            <a:r>
              <a:rPr lang="fr-BE" sz="2200" dirty="0" smtClean="0">
                <a:solidFill>
                  <a:srgbClr val="002060"/>
                </a:solidFill>
              </a:rPr>
              <a:t> and </a:t>
            </a:r>
            <a:r>
              <a:rPr lang="fr-BE" sz="2200" dirty="0" err="1" smtClean="0">
                <a:solidFill>
                  <a:srgbClr val="002060"/>
                </a:solidFill>
              </a:rPr>
              <a:t>soundness</a:t>
            </a:r>
            <a:r>
              <a:rPr lang="fr-BE" sz="2200" dirty="0" smtClean="0">
                <a:solidFill>
                  <a:srgbClr val="002060"/>
                </a:solidFill>
              </a:rPr>
              <a:t> of the </a:t>
            </a:r>
            <a:r>
              <a:rPr lang="fr-BE" sz="2200" dirty="0" err="1" smtClean="0">
                <a:solidFill>
                  <a:srgbClr val="002060"/>
                </a:solidFill>
              </a:rPr>
              <a:t>project</a:t>
            </a:r>
            <a:endParaRPr lang="fr-BE" sz="2200" dirty="0" smtClean="0">
              <a:solidFill>
                <a:srgbClr val="002060"/>
              </a:solidFill>
            </a:endParaRPr>
          </a:p>
          <a:p>
            <a:pPr marL="913594" lvl="1" indent="-457200">
              <a:spcBef>
                <a:spcPts val="526"/>
              </a:spcBef>
              <a:spcAft>
                <a:spcPts val="526"/>
              </a:spcAft>
              <a:buFont typeface="+mj-lt"/>
              <a:buAutoNum type="arabicPeriod"/>
            </a:pPr>
            <a:r>
              <a:rPr lang="fr-BE" sz="2200" dirty="0" err="1" smtClean="0">
                <a:solidFill>
                  <a:srgbClr val="002060"/>
                </a:solidFill>
              </a:rPr>
              <a:t>Technical</a:t>
            </a:r>
            <a:r>
              <a:rPr lang="fr-BE" sz="2200" dirty="0" smtClean="0">
                <a:solidFill>
                  <a:srgbClr val="002060"/>
                </a:solidFill>
              </a:rPr>
              <a:t> and </a:t>
            </a:r>
            <a:r>
              <a:rPr lang="fr-BE" sz="2200" dirty="0" err="1" smtClean="0">
                <a:solidFill>
                  <a:srgbClr val="002060"/>
                </a:solidFill>
              </a:rPr>
              <a:t>financial</a:t>
            </a:r>
            <a:r>
              <a:rPr lang="fr-BE" sz="2200" dirty="0" smtClean="0">
                <a:solidFill>
                  <a:srgbClr val="002060"/>
                </a:solidFill>
              </a:rPr>
              <a:t> contribution</a:t>
            </a:r>
          </a:p>
          <a:p>
            <a:pPr marL="913594" lvl="1" indent="-457200">
              <a:spcBef>
                <a:spcPts val="526"/>
              </a:spcBef>
              <a:spcAft>
                <a:spcPts val="526"/>
              </a:spcAft>
              <a:buFont typeface="+mj-lt"/>
              <a:buAutoNum type="arabicPeriod"/>
            </a:pPr>
            <a:r>
              <a:rPr lang="fr-BE" sz="2200" dirty="0" err="1" smtClean="0">
                <a:solidFill>
                  <a:srgbClr val="002060"/>
                </a:solidFill>
              </a:rPr>
              <a:t>Complementary</a:t>
            </a:r>
            <a:r>
              <a:rPr lang="fr-BE" sz="2200" dirty="0" smtClean="0">
                <a:solidFill>
                  <a:srgbClr val="002060"/>
                </a:solidFill>
              </a:rPr>
              <a:t> </a:t>
            </a:r>
            <a:r>
              <a:rPr lang="fr-BE" sz="2200" dirty="0" err="1" smtClean="0">
                <a:solidFill>
                  <a:srgbClr val="002060"/>
                </a:solidFill>
              </a:rPr>
              <a:t>indicators</a:t>
            </a:r>
            <a:endParaRPr lang="fr-BE" sz="2200" dirty="0" smtClean="0">
              <a:solidFill>
                <a:srgbClr val="002060"/>
              </a:solidFill>
            </a:endParaRPr>
          </a:p>
          <a:p>
            <a:pPr marL="1371379" lvl="2" indent="-457200">
              <a:spcBef>
                <a:spcPts val="526"/>
              </a:spcBef>
              <a:spcAft>
                <a:spcPts val="526"/>
              </a:spcAft>
              <a:buFont typeface="Arial" panose="020B0604020202020204" pitchFamily="34" charset="0"/>
              <a:buChar char="•"/>
            </a:pPr>
            <a:r>
              <a:rPr lang="fr-BE" sz="2000" dirty="0" err="1" smtClean="0">
                <a:solidFill>
                  <a:srgbClr val="002060"/>
                </a:solidFill>
              </a:rPr>
              <a:t>Additionality</a:t>
            </a:r>
            <a:r>
              <a:rPr lang="fr-BE" sz="2000" dirty="0" smtClean="0">
                <a:solidFill>
                  <a:srgbClr val="002060"/>
                </a:solidFill>
              </a:rPr>
              <a:t>, </a:t>
            </a:r>
            <a:r>
              <a:rPr lang="fr-BE" sz="2000" dirty="0" err="1" smtClean="0">
                <a:solidFill>
                  <a:srgbClr val="002060"/>
                </a:solidFill>
              </a:rPr>
              <a:t>Macro-economic</a:t>
            </a:r>
            <a:r>
              <a:rPr lang="fr-BE" sz="2000" dirty="0" smtClean="0">
                <a:solidFill>
                  <a:srgbClr val="002060"/>
                </a:solidFill>
              </a:rPr>
              <a:t> </a:t>
            </a:r>
            <a:r>
              <a:rPr lang="fr-BE" sz="2000" dirty="0" err="1" smtClean="0">
                <a:solidFill>
                  <a:srgbClr val="002060"/>
                </a:solidFill>
              </a:rPr>
              <a:t>indicators</a:t>
            </a:r>
            <a:r>
              <a:rPr lang="fr-BE" sz="2000" dirty="0" smtClean="0">
                <a:solidFill>
                  <a:srgbClr val="002060"/>
                </a:solidFill>
              </a:rPr>
              <a:t>, Multiplier, </a:t>
            </a:r>
            <a:r>
              <a:rPr lang="fr-BE" sz="2000" dirty="0" err="1" smtClean="0">
                <a:solidFill>
                  <a:srgbClr val="002060"/>
                </a:solidFill>
              </a:rPr>
              <a:t>Private</a:t>
            </a:r>
            <a:r>
              <a:rPr lang="fr-BE" sz="2000" dirty="0" smtClean="0">
                <a:solidFill>
                  <a:srgbClr val="002060"/>
                </a:solidFill>
              </a:rPr>
              <a:t> finance, coop. </a:t>
            </a:r>
            <a:r>
              <a:rPr lang="fr-BE" sz="2000" dirty="0" err="1">
                <a:solidFill>
                  <a:srgbClr val="002060"/>
                </a:solidFill>
              </a:rPr>
              <a:t>w</a:t>
            </a:r>
            <a:r>
              <a:rPr lang="fr-BE" sz="2000" dirty="0" err="1" smtClean="0">
                <a:solidFill>
                  <a:srgbClr val="002060"/>
                </a:solidFill>
              </a:rPr>
              <a:t>ith</a:t>
            </a:r>
            <a:r>
              <a:rPr lang="fr-BE" sz="2000" dirty="0" smtClean="0">
                <a:solidFill>
                  <a:srgbClr val="002060"/>
                </a:solidFill>
              </a:rPr>
              <a:t> </a:t>
            </a:r>
            <a:r>
              <a:rPr lang="fr-BE" sz="2000" dirty="0" err="1" smtClean="0">
                <a:solidFill>
                  <a:srgbClr val="002060"/>
                </a:solidFill>
              </a:rPr>
              <a:t>NPBs</a:t>
            </a:r>
            <a:r>
              <a:rPr lang="fr-BE" sz="2000" dirty="0" smtClean="0">
                <a:solidFill>
                  <a:srgbClr val="002060"/>
                </a:solidFill>
              </a:rPr>
              <a:t>, </a:t>
            </a:r>
            <a:r>
              <a:rPr lang="fr-BE" sz="2000" dirty="0" err="1" smtClean="0">
                <a:solidFill>
                  <a:srgbClr val="002060"/>
                </a:solidFill>
              </a:rPr>
              <a:t>cofinancing</a:t>
            </a:r>
            <a:r>
              <a:rPr lang="fr-BE" sz="2000" dirty="0" smtClean="0">
                <a:solidFill>
                  <a:srgbClr val="002060"/>
                </a:solidFill>
              </a:rPr>
              <a:t> </a:t>
            </a:r>
            <a:r>
              <a:rPr lang="fr-BE" sz="2000" dirty="0" err="1" smtClean="0">
                <a:solidFill>
                  <a:srgbClr val="002060"/>
                </a:solidFill>
              </a:rPr>
              <a:t>with</a:t>
            </a:r>
            <a:r>
              <a:rPr lang="fr-BE" sz="2000" dirty="0" smtClean="0">
                <a:solidFill>
                  <a:srgbClr val="002060"/>
                </a:solidFill>
              </a:rPr>
              <a:t> EU, </a:t>
            </a:r>
            <a:r>
              <a:rPr lang="fr-BE" sz="2000" dirty="0" err="1" smtClean="0">
                <a:solidFill>
                  <a:srgbClr val="002060"/>
                </a:solidFill>
              </a:rPr>
              <a:t>Energy</a:t>
            </a:r>
            <a:r>
              <a:rPr lang="fr-BE" sz="2000" dirty="0" smtClean="0">
                <a:solidFill>
                  <a:srgbClr val="002060"/>
                </a:solidFill>
              </a:rPr>
              <a:t> </a:t>
            </a:r>
            <a:r>
              <a:rPr lang="fr-BE" sz="2000" dirty="0" err="1" smtClean="0">
                <a:solidFill>
                  <a:srgbClr val="002060"/>
                </a:solidFill>
              </a:rPr>
              <a:t>efficiency</a:t>
            </a:r>
            <a:r>
              <a:rPr lang="fr-BE" sz="2000" dirty="0" smtClean="0">
                <a:solidFill>
                  <a:srgbClr val="002060"/>
                </a:solidFill>
              </a:rPr>
              <a:t>, </a:t>
            </a:r>
            <a:r>
              <a:rPr lang="fr-BE" sz="2000" dirty="0" err="1" smtClean="0">
                <a:solidFill>
                  <a:srgbClr val="002060"/>
                </a:solidFill>
              </a:rPr>
              <a:t>Climate</a:t>
            </a:r>
            <a:r>
              <a:rPr lang="fr-BE" sz="2000" dirty="0" smtClean="0">
                <a:solidFill>
                  <a:srgbClr val="002060"/>
                </a:solidFill>
              </a:rPr>
              <a:t> action</a:t>
            </a:r>
            <a:endParaRPr lang="fr-BE" sz="2000" dirty="0">
              <a:solidFill>
                <a:srgbClr val="002060"/>
              </a:solidFill>
            </a:endParaRPr>
          </a:p>
        </p:txBody>
      </p:sp>
    </p:spTree>
    <p:extLst>
      <p:ext uri="{BB962C8B-B14F-4D97-AF65-F5344CB8AC3E}">
        <p14:creationId xmlns:p14="http://schemas.microsoft.com/office/powerpoint/2010/main" val="94953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59716" y="870607"/>
            <a:ext cx="8748788"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800" b="1" kern="0" dirty="0" smtClean="0">
                <a:solidFill>
                  <a:srgbClr val="FFFF00"/>
                </a:solidFill>
                <a:cs typeface="Arial" panose="020B0604020202020204" pitchFamily="34" charset="0"/>
              </a:rPr>
              <a:t>EFSI </a:t>
            </a:r>
            <a:r>
              <a:rPr lang="fr-BE" sz="2800" b="1" kern="0" dirty="0" err="1" smtClean="0">
                <a:solidFill>
                  <a:srgbClr val="FFFF00"/>
                </a:solidFill>
                <a:cs typeface="Arial" panose="020B0604020202020204" pitchFamily="34" charset="0"/>
              </a:rPr>
              <a:t>Governance</a:t>
            </a:r>
            <a:endParaRPr lang="en-GB" altLang="en-US" sz="2800" b="1" dirty="0">
              <a:solidFill>
                <a:srgbClr val="FFFF00"/>
              </a:solidFill>
            </a:endParaRPr>
          </a:p>
        </p:txBody>
      </p:sp>
      <p:sp>
        <p:nvSpPr>
          <p:cNvPr id="24" name="Rectangle 13"/>
          <p:cNvSpPr>
            <a:spLocks noChangeArrowheads="1"/>
          </p:cNvSpPr>
          <p:nvPr/>
        </p:nvSpPr>
        <p:spPr bwMode="auto">
          <a:xfrm>
            <a:off x="148211" y="476437"/>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34" name="Rectangle 33"/>
          <p:cNvSpPr/>
          <p:nvPr/>
        </p:nvSpPr>
        <p:spPr>
          <a:xfrm>
            <a:off x="261783" y="1766790"/>
            <a:ext cx="8743583" cy="4656542"/>
          </a:xfrm>
          <a:prstGeom prst="rect">
            <a:avLst/>
          </a:prstGeom>
        </p:spPr>
        <p:txBody>
          <a:bodyPr wrap="square" lIns="80147" tIns="40074" rIns="80147" bIns="40074">
            <a:spAutoFit/>
          </a:bodyPr>
          <a:lstStyle/>
          <a:p>
            <a:pPr marL="400736" indent="-400736">
              <a:spcBef>
                <a:spcPts val="526"/>
              </a:spcBef>
              <a:buFont typeface="Arial" panose="020B0604020202020204" pitchFamily="34" charset="0"/>
              <a:buChar char="•"/>
            </a:pPr>
            <a:r>
              <a:rPr lang="fr-BE" sz="2200" u="sng" dirty="0">
                <a:solidFill>
                  <a:srgbClr val="002060"/>
                </a:solidFill>
              </a:rPr>
              <a:t>EFSI </a:t>
            </a:r>
            <a:r>
              <a:rPr lang="fr-BE" sz="2200" u="sng" dirty="0" err="1">
                <a:solidFill>
                  <a:srgbClr val="002060"/>
                </a:solidFill>
              </a:rPr>
              <a:t>Steering</a:t>
            </a:r>
            <a:r>
              <a:rPr lang="fr-BE" sz="2200" u="sng" dirty="0">
                <a:solidFill>
                  <a:srgbClr val="002060"/>
                </a:solidFill>
              </a:rPr>
              <a:t> </a:t>
            </a:r>
            <a:r>
              <a:rPr lang="fr-BE" sz="2200" u="sng" dirty="0" err="1">
                <a:solidFill>
                  <a:srgbClr val="002060"/>
                </a:solidFill>
              </a:rPr>
              <a:t>Board</a:t>
            </a:r>
            <a:r>
              <a:rPr lang="fr-BE" sz="2200" u="sng" dirty="0">
                <a:solidFill>
                  <a:srgbClr val="002060"/>
                </a:solidFill>
              </a:rPr>
              <a:t> (EC/EIB)</a:t>
            </a:r>
          </a:p>
          <a:p>
            <a:pPr marL="857129" lvl="1" indent="-400736">
              <a:spcBef>
                <a:spcPts val="526"/>
              </a:spcBef>
              <a:buFont typeface="Arial" panose="020B0604020202020204" pitchFamily="34" charset="0"/>
              <a:buChar char="•"/>
            </a:pPr>
            <a:r>
              <a:rPr lang="fr-BE" sz="2200" dirty="0">
                <a:solidFill>
                  <a:srgbClr val="002060"/>
                </a:solidFill>
              </a:rPr>
              <a:t>Strategic orientation</a:t>
            </a:r>
          </a:p>
          <a:p>
            <a:pPr marL="857129" lvl="1" indent="-400736">
              <a:spcBef>
                <a:spcPts val="526"/>
              </a:spcBef>
              <a:buFont typeface="Arial" panose="020B0604020202020204" pitchFamily="34" charset="0"/>
              <a:buChar char="•"/>
            </a:pPr>
            <a:r>
              <a:rPr lang="fr-BE" sz="2200" dirty="0">
                <a:solidFill>
                  <a:srgbClr val="002060"/>
                </a:solidFill>
              </a:rPr>
              <a:t>Policy setting</a:t>
            </a:r>
          </a:p>
          <a:p>
            <a:pPr marL="400736" indent="-400736">
              <a:spcBef>
                <a:spcPts val="526"/>
              </a:spcBef>
              <a:buFont typeface="Arial" panose="020B0604020202020204" pitchFamily="34" charset="0"/>
              <a:buChar char="•"/>
            </a:pPr>
            <a:endParaRPr lang="fr-BE" sz="2200" u="sng" dirty="0" smtClean="0">
              <a:solidFill>
                <a:srgbClr val="002060"/>
              </a:solidFill>
            </a:endParaRPr>
          </a:p>
          <a:p>
            <a:pPr marL="400736" indent="-400736">
              <a:spcBef>
                <a:spcPts val="526"/>
              </a:spcBef>
              <a:buFont typeface="Arial" panose="020B0604020202020204" pitchFamily="34" charset="0"/>
              <a:buChar char="•"/>
            </a:pPr>
            <a:r>
              <a:rPr lang="fr-BE" sz="2200" u="sng" dirty="0" smtClean="0">
                <a:solidFill>
                  <a:srgbClr val="002060"/>
                </a:solidFill>
              </a:rPr>
              <a:t>EFSI </a:t>
            </a:r>
            <a:r>
              <a:rPr lang="fr-BE" sz="2200" u="sng" dirty="0">
                <a:solidFill>
                  <a:srgbClr val="002060"/>
                </a:solidFill>
              </a:rPr>
              <a:t>Investment </a:t>
            </a:r>
            <a:r>
              <a:rPr lang="fr-BE" sz="2200" u="sng" dirty="0" err="1">
                <a:solidFill>
                  <a:srgbClr val="002060"/>
                </a:solidFill>
              </a:rPr>
              <a:t>Committee</a:t>
            </a:r>
            <a:r>
              <a:rPr lang="fr-BE" sz="2200" u="sng" dirty="0">
                <a:solidFill>
                  <a:srgbClr val="002060"/>
                </a:solidFill>
              </a:rPr>
              <a:t> (8 </a:t>
            </a:r>
            <a:r>
              <a:rPr lang="fr-BE" sz="2200" u="sng" dirty="0" err="1">
                <a:solidFill>
                  <a:srgbClr val="002060"/>
                </a:solidFill>
              </a:rPr>
              <a:t>independent</a:t>
            </a:r>
            <a:r>
              <a:rPr lang="fr-BE" sz="2200" u="sng" dirty="0">
                <a:solidFill>
                  <a:srgbClr val="002060"/>
                </a:solidFill>
              </a:rPr>
              <a:t> experts)</a:t>
            </a:r>
          </a:p>
          <a:p>
            <a:pPr marL="857129" lvl="1" indent="-400736">
              <a:spcBef>
                <a:spcPts val="526"/>
              </a:spcBef>
              <a:buFont typeface="Arial" panose="020B0604020202020204" pitchFamily="34" charset="0"/>
              <a:buChar char="•"/>
            </a:pPr>
            <a:r>
              <a:rPr lang="fr-BE" sz="2200" dirty="0" err="1">
                <a:solidFill>
                  <a:srgbClr val="002060"/>
                </a:solidFill>
              </a:rPr>
              <a:t>Decisions</a:t>
            </a:r>
            <a:r>
              <a:rPr lang="fr-BE" sz="2200" dirty="0">
                <a:solidFill>
                  <a:srgbClr val="002060"/>
                </a:solidFill>
              </a:rPr>
              <a:t> on use of EU </a:t>
            </a:r>
            <a:r>
              <a:rPr lang="fr-BE" sz="2200" dirty="0" err="1">
                <a:solidFill>
                  <a:srgbClr val="002060"/>
                </a:solidFill>
              </a:rPr>
              <a:t>guarantee</a:t>
            </a:r>
            <a:r>
              <a:rPr lang="fr-BE" sz="2200" dirty="0">
                <a:solidFill>
                  <a:srgbClr val="002060"/>
                </a:solidFill>
              </a:rPr>
              <a:t> for </a:t>
            </a:r>
            <a:r>
              <a:rPr lang="fr-BE" sz="2200" dirty="0" err="1">
                <a:solidFill>
                  <a:srgbClr val="002060"/>
                </a:solidFill>
              </a:rPr>
              <a:t>each</a:t>
            </a:r>
            <a:r>
              <a:rPr lang="fr-BE" sz="2200" dirty="0">
                <a:solidFill>
                  <a:srgbClr val="002060"/>
                </a:solidFill>
              </a:rPr>
              <a:t> </a:t>
            </a:r>
            <a:r>
              <a:rPr lang="fr-BE" sz="2200" dirty="0" err="1">
                <a:solidFill>
                  <a:srgbClr val="002060"/>
                </a:solidFill>
              </a:rPr>
              <a:t>operation</a:t>
            </a:r>
            <a:r>
              <a:rPr lang="fr-BE" sz="2200" dirty="0">
                <a:solidFill>
                  <a:srgbClr val="002060"/>
                </a:solidFill>
              </a:rPr>
              <a:t> </a:t>
            </a:r>
            <a:r>
              <a:rPr lang="fr-BE" sz="2200" dirty="0" err="1">
                <a:solidFill>
                  <a:srgbClr val="002060"/>
                </a:solidFill>
              </a:rPr>
              <a:t>based</a:t>
            </a:r>
            <a:r>
              <a:rPr lang="fr-BE" sz="2200" dirty="0">
                <a:solidFill>
                  <a:srgbClr val="002060"/>
                </a:solidFill>
              </a:rPr>
              <a:t> on </a:t>
            </a:r>
            <a:r>
              <a:rPr lang="fr-BE" sz="2200" dirty="0" err="1">
                <a:solidFill>
                  <a:srgbClr val="002060"/>
                </a:solidFill>
              </a:rPr>
              <a:t>Investment</a:t>
            </a:r>
            <a:r>
              <a:rPr lang="fr-BE" sz="2200" dirty="0">
                <a:solidFill>
                  <a:srgbClr val="002060"/>
                </a:solidFill>
              </a:rPr>
              <a:t> </a:t>
            </a:r>
            <a:r>
              <a:rPr lang="fr-BE" sz="2200" dirty="0" smtClean="0">
                <a:solidFill>
                  <a:srgbClr val="002060"/>
                </a:solidFill>
              </a:rPr>
              <a:t>guidelines</a:t>
            </a:r>
          </a:p>
          <a:p>
            <a:pPr marL="857129" lvl="1" indent="-400736">
              <a:spcBef>
                <a:spcPts val="526"/>
              </a:spcBef>
              <a:buFont typeface="Arial" panose="020B0604020202020204" pitchFamily="34" charset="0"/>
              <a:buChar char="•"/>
            </a:pPr>
            <a:endParaRPr lang="fr-BE" sz="2200" dirty="0">
              <a:solidFill>
                <a:srgbClr val="002060"/>
              </a:solidFill>
            </a:endParaRPr>
          </a:p>
          <a:p>
            <a:pPr marL="400736" indent="-400736">
              <a:spcBef>
                <a:spcPts val="526"/>
              </a:spcBef>
              <a:buFont typeface="Arial" panose="020B0604020202020204" pitchFamily="34" charset="0"/>
              <a:buChar char="•"/>
            </a:pPr>
            <a:r>
              <a:rPr lang="fr-BE" sz="2200" u="sng" dirty="0">
                <a:solidFill>
                  <a:srgbClr val="002060"/>
                </a:solidFill>
              </a:rPr>
              <a:t>EFSI </a:t>
            </a:r>
            <a:r>
              <a:rPr lang="fr-BE" sz="2200" u="sng" dirty="0" err="1">
                <a:solidFill>
                  <a:srgbClr val="002060"/>
                </a:solidFill>
              </a:rPr>
              <a:t>Managing</a:t>
            </a:r>
            <a:r>
              <a:rPr lang="fr-BE" sz="2200" u="sng" dirty="0">
                <a:solidFill>
                  <a:srgbClr val="002060"/>
                </a:solidFill>
              </a:rPr>
              <a:t> </a:t>
            </a:r>
            <a:r>
              <a:rPr lang="fr-BE" sz="2200" u="sng" dirty="0" err="1" smtClean="0">
                <a:solidFill>
                  <a:srgbClr val="002060"/>
                </a:solidFill>
              </a:rPr>
              <a:t>Director</a:t>
            </a:r>
            <a:r>
              <a:rPr lang="fr-BE" sz="2200" u="sng" dirty="0" smtClean="0">
                <a:solidFill>
                  <a:srgbClr val="002060"/>
                </a:solidFill>
              </a:rPr>
              <a:t> &amp; </a:t>
            </a:r>
            <a:r>
              <a:rPr lang="fr-BE" sz="2200" u="sng" dirty="0" err="1" smtClean="0">
                <a:solidFill>
                  <a:srgbClr val="002060"/>
                </a:solidFill>
              </a:rPr>
              <a:t>deputy</a:t>
            </a:r>
            <a:endParaRPr lang="fr-BE" sz="2200" u="sng" dirty="0">
              <a:solidFill>
                <a:srgbClr val="002060"/>
              </a:solidFill>
            </a:endParaRPr>
          </a:p>
          <a:p>
            <a:pPr marL="857129" lvl="1" indent="-400736">
              <a:spcBef>
                <a:spcPts val="526"/>
              </a:spcBef>
              <a:buFont typeface="Arial" panose="020B0604020202020204" pitchFamily="34" charset="0"/>
              <a:buChar char="•"/>
            </a:pPr>
            <a:r>
              <a:rPr lang="fr-BE" sz="2200" dirty="0">
                <a:solidFill>
                  <a:srgbClr val="002060"/>
                </a:solidFill>
              </a:rPr>
              <a:t>Daily management</a:t>
            </a:r>
          </a:p>
          <a:p>
            <a:endParaRPr lang="fr-BE" sz="2200" dirty="0">
              <a:solidFill>
                <a:srgbClr val="002060"/>
              </a:solidFill>
            </a:endParaRPr>
          </a:p>
          <a:p>
            <a:r>
              <a:rPr lang="fr-BE" sz="2200" dirty="0">
                <a:solidFill>
                  <a:srgbClr val="002060"/>
                </a:solidFill>
              </a:rPr>
              <a:t> </a:t>
            </a:r>
            <a:endParaRPr lang="en-GB" sz="2200" dirty="0">
              <a:solidFill>
                <a:srgbClr val="002060"/>
              </a:solidFill>
            </a:endParaRPr>
          </a:p>
        </p:txBody>
      </p:sp>
      <p:pic>
        <p:nvPicPr>
          <p:cNvPr id="5123" name="Picture 3" descr="C:\Users\Banneer\Desktop\11697209523_ededde842b_h_900_500_70_c1_c_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4869160"/>
            <a:ext cx="2955578" cy="1741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783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83909" y="870607"/>
            <a:ext cx="8497286"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800" b="1" kern="0" dirty="0">
                <a:solidFill>
                  <a:srgbClr val="FFFF00"/>
                </a:solidFill>
                <a:cs typeface="Arial" panose="020B0604020202020204" pitchFamily="34" charset="0"/>
              </a:rPr>
              <a:t>Opportunities for </a:t>
            </a:r>
            <a:r>
              <a:rPr lang="fr-BE" sz="2800" b="1" kern="0" dirty="0" err="1" smtClean="0">
                <a:solidFill>
                  <a:srgbClr val="FFFF00"/>
                </a:solidFill>
                <a:cs typeface="Arial" panose="020B0604020202020204" pitchFamily="34" charset="0"/>
              </a:rPr>
              <a:t>promoters</a:t>
            </a:r>
            <a:r>
              <a:rPr lang="fr-BE" sz="2800" b="1" kern="0" dirty="0" smtClean="0">
                <a:solidFill>
                  <a:srgbClr val="FFFF00"/>
                </a:solidFill>
                <a:cs typeface="Arial" panose="020B0604020202020204" pitchFamily="34" charset="0"/>
              </a:rPr>
              <a:t>/</a:t>
            </a:r>
            <a:r>
              <a:rPr lang="fr-BE" sz="2800" b="1" kern="0" dirty="0" err="1" smtClean="0">
                <a:solidFill>
                  <a:srgbClr val="FFFF00"/>
                </a:solidFill>
                <a:cs typeface="Arial" panose="020B0604020202020204" pitchFamily="34" charset="0"/>
              </a:rPr>
              <a:t>investors</a:t>
            </a:r>
            <a:endParaRPr lang="en-GB" altLang="en-US" sz="2800" b="1" dirty="0">
              <a:solidFill>
                <a:srgbClr val="FFFF00"/>
              </a:solidFill>
            </a:endParaRPr>
          </a:p>
        </p:txBody>
      </p:sp>
      <p:sp>
        <p:nvSpPr>
          <p:cNvPr id="24" name="Rectangle 13"/>
          <p:cNvSpPr>
            <a:spLocks noChangeArrowheads="1"/>
          </p:cNvSpPr>
          <p:nvPr/>
        </p:nvSpPr>
        <p:spPr bwMode="auto">
          <a:xfrm>
            <a:off x="148211" y="476437"/>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34" name="Rectangle 33"/>
          <p:cNvSpPr/>
          <p:nvPr/>
        </p:nvSpPr>
        <p:spPr>
          <a:xfrm>
            <a:off x="397763" y="1789486"/>
            <a:ext cx="8607603" cy="3915314"/>
          </a:xfrm>
          <a:prstGeom prst="rect">
            <a:avLst/>
          </a:prstGeom>
        </p:spPr>
        <p:txBody>
          <a:bodyPr wrap="square" lIns="80147" tIns="40074" rIns="80147" bIns="40074">
            <a:spAutoFit/>
          </a:bodyPr>
          <a:lstStyle/>
          <a:p>
            <a:pPr>
              <a:spcBef>
                <a:spcPts val="526"/>
              </a:spcBef>
            </a:pPr>
            <a:r>
              <a:rPr lang="fr-BE" sz="2200" b="1" dirty="0" err="1">
                <a:solidFill>
                  <a:srgbClr val="002060"/>
                </a:solidFill>
              </a:rPr>
              <a:t>Projects</a:t>
            </a:r>
            <a:endParaRPr lang="fr-BE" sz="2200" b="1" dirty="0">
              <a:solidFill>
                <a:srgbClr val="002060"/>
              </a:solidFill>
            </a:endParaRPr>
          </a:p>
          <a:p>
            <a:pPr marL="857129" lvl="1" indent="-400736">
              <a:spcBef>
                <a:spcPts val="526"/>
              </a:spcBef>
              <a:buFont typeface="Arial" panose="020B0604020202020204" pitchFamily="34" charset="0"/>
              <a:buChar char="•"/>
            </a:pPr>
            <a:r>
              <a:rPr lang="fr-BE" sz="2200" dirty="0" err="1">
                <a:solidFill>
                  <a:srgbClr val="002060"/>
                </a:solidFill>
              </a:rPr>
              <a:t>Cofinancing</a:t>
            </a:r>
            <a:r>
              <a:rPr lang="fr-BE" sz="2200" dirty="0">
                <a:solidFill>
                  <a:srgbClr val="002060"/>
                </a:solidFill>
              </a:rPr>
              <a:t> / </a:t>
            </a:r>
            <a:r>
              <a:rPr lang="fr-BE" sz="2200" dirty="0" err="1">
                <a:solidFill>
                  <a:srgbClr val="002060"/>
                </a:solidFill>
              </a:rPr>
              <a:t>Risk</a:t>
            </a:r>
            <a:r>
              <a:rPr lang="fr-BE" sz="2200" dirty="0">
                <a:solidFill>
                  <a:srgbClr val="002060"/>
                </a:solidFill>
              </a:rPr>
              <a:t>-sharing </a:t>
            </a:r>
            <a:r>
              <a:rPr lang="fr-BE" sz="2200" dirty="0" err="1">
                <a:solidFill>
                  <a:srgbClr val="002060"/>
                </a:solidFill>
              </a:rPr>
              <a:t>with</a:t>
            </a:r>
            <a:r>
              <a:rPr lang="fr-BE" sz="2200" dirty="0">
                <a:solidFill>
                  <a:srgbClr val="002060"/>
                </a:solidFill>
              </a:rPr>
              <a:t> EIB/EIF</a:t>
            </a:r>
          </a:p>
          <a:p>
            <a:pPr marL="857129" lvl="1" indent="-400736">
              <a:spcBef>
                <a:spcPts val="526"/>
              </a:spcBef>
              <a:buFont typeface="Arial" panose="020B0604020202020204" pitchFamily="34" charset="0"/>
              <a:buChar char="•"/>
            </a:pPr>
            <a:endParaRPr lang="fr-BE" sz="2200" dirty="0">
              <a:solidFill>
                <a:srgbClr val="002060"/>
              </a:solidFill>
            </a:endParaRPr>
          </a:p>
          <a:p>
            <a:pPr>
              <a:spcBef>
                <a:spcPts val="526"/>
              </a:spcBef>
            </a:pPr>
            <a:r>
              <a:rPr lang="fr-BE" sz="2200" b="1" dirty="0">
                <a:solidFill>
                  <a:srgbClr val="002060"/>
                </a:solidFill>
              </a:rPr>
              <a:t>Investment </a:t>
            </a:r>
            <a:r>
              <a:rPr lang="fr-BE" sz="2200" b="1" dirty="0" err="1">
                <a:solidFill>
                  <a:srgbClr val="002060"/>
                </a:solidFill>
              </a:rPr>
              <a:t>Platforms</a:t>
            </a:r>
            <a:endParaRPr lang="fr-BE" sz="2200" b="1" dirty="0">
              <a:solidFill>
                <a:srgbClr val="002060"/>
              </a:solidFill>
            </a:endParaRPr>
          </a:p>
          <a:p>
            <a:pPr marL="857129" lvl="1" indent="-400736">
              <a:spcBef>
                <a:spcPts val="526"/>
              </a:spcBef>
              <a:buFont typeface="Arial" panose="020B0604020202020204" pitchFamily="34" charset="0"/>
              <a:buChar char="•"/>
            </a:pPr>
            <a:r>
              <a:rPr lang="fr-BE" sz="2200" dirty="0" err="1">
                <a:solidFill>
                  <a:srgbClr val="002060"/>
                </a:solidFill>
              </a:rPr>
              <a:t>Pooling</a:t>
            </a:r>
            <a:r>
              <a:rPr lang="fr-BE" sz="2200" dirty="0">
                <a:solidFill>
                  <a:srgbClr val="002060"/>
                </a:solidFill>
              </a:rPr>
              <a:t> of </a:t>
            </a:r>
            <a:r>
              <a:rPr lang="fr-BE" sz="2200" dirty="0" err="1">
                <a:solidFill>
                  <a:srgbClr val="002060"/>
                </a:solidFill>
              </a:rPr>
              <a:t>projects</a:t>
            </a:r>
            <a:r>
              <a:rPr lang="fr-BE" sz="2200" dirty="0">
                <a:solidFill>
                  <a:srgbClr val="002060"/>
                </a:solidFill>
              </a:rPr>
              <a:t> </a:t>
            </a:r>
            <a:r>
              <a:rPr lang="fr-BE" sz="2200" dirty="0" err="1">
                <a:solidFill>
                  <a:srgbClr val="002060"/>
                </a:solidFill>
              </a:rPr>
              <a:t>with</a:t>
            </a:r>
            <a:r>
              <a:rPr lang="fr-BE" sz="2200" dirty="0">
                <a:solidFill>
                  <a:srgbClr val="002060"/>
                </a:solidFill>
              </a:rPr>
              <a:t> </a:t>
            </a:r>
            <a:r>
              <a:rPr lang="fr-BE" sz="2200" dirty="0" err="1">
                <a:solidFill>
                  <a:srgbClr val="002060"/>
                </a:solidFill>
              </a:rPr>
              <a:t>thematic</a:t>
            </a:r>
            <a:r>
              <a:rPr lang="fr-BE" sz="2200" dirty="0">
                <a:solidFill>
                  <a:srgbClr val="002060"/>
                </a:solidFill>
              </a:rPr>
              <a:t> or </a:t>
            </a:r>
            <a:r>
              <a:rPr lang="fr-BE" sz="2200" dirty="0" err="1">
                <a:solidFill>
                  <a:srgbClr val="002060"/>
                </a:solidFill>
              </a:rPr>
              <a:t>geographic</a:t>
            </a:r>
            <a:r>
              <a:rPr lang="fr-BE" sz="2200" dirty="0">
                <a:solidFill>
                  <a:srgbClr val="002060"/>
                </a:solidFill>
              </a:rPr>
              <a:t> focus</a:t>
            </a:r>
          </a:p>
          <a:p>
            <a:pPr marL="857129" lvl="1" indent="-400736">
              <a:spcBef>
                <a:spcPts val="526"/>
              </a:spcBef>
              <a:buFont typeface="Arial" panose="020B0604020202020204" pitchFamily="34" charset="0"/>
              <a:buChar char="•"/>
            </a:pPr>
            <a:r>
              <a:rPr lang="fr-BE" sz="2200" dirty="0">
                <a:solidFill>
                  <a:srgbClr val="002060"/>
                </a:solidFill>
              </a:rPr>
              <a:t>Agreement or </a:t>
            </a:r>
            <a:r>
              <a:rPr lang="fr-BE" sz="2200" dirty="0" err="1">
                <a:solidFill>
                  <a:srgbClr val="002060"/>
                </a:solidFill>
              </a:rPr>
              <a:t>Fund</a:t>
            </a:r>
            <a:endParaRPr lang="fr-BE" sz="2200" dirty="0">
              <a:solidFill>
                <a:srgbClr val="002060"/>
              </a:solidFill>
            </a:endParaRPr>
          </a:p>
          <a:p>
            <a:pPr marL="857129" lvl="1" indent="-400736">
              <a:spcBef>
                <a:spcPts val="526"/>
              </a:spcBef>
              <a:buFont typeface="Arial" panose="020B0604020202020204" pitchFamily="34" charset="0"/>
              <a:buChar char="•"/>
            </a:pPr>
            <a:r>
              <a:rPr lang="fr-BE" sz="2200" dirty="0">
                <a:solidFill>
                  <a:srgbClr val="002060"/>
                </a:solidFill>
              </a:rPr>
              <a:t>Can </a:t>
            </a:r>
            <a:r>
              <a:rPr lang="fr-BE" sz="2200" dirty="0" err="1">
                <a:solidFill>
                  <a:srgbClr val="002060"/>
                </a:solidFill>
              </a:rPr>
              <a:t>benefit</a:t>
            </a:r>
            <a:r>
              <a:rPr lang="fr-BE" sz="2200" dirty="0">
                <a:solidFill>
                  <a:srgbClr val="002060"/>
                </a:solidFill>
              </a:rPr>
              <a:t> </a:t>
            </a:r>
            <a:r>
              <a:rPr lang="fr-BE" sz="2200" dirty="0" err="1">
                <a:solidFill>
                  <a:srgbClr val="002060"/>
                </a:solidFill>
              </a:rPr>
              <a:t>from</a:t>
            </a:r>
            <a:r>
              <a:rPr lang="fr-BE" sz="2200" dirty="0">
                <a:solidFill>
                  <a:srgbClr val="002060"/>
                </a:solidFill>
              </a:rPr>
              <a:t> EU </a:t>
            </a:r>
            <a:r>
              <a:rPr lang="fr-BE" sz="2200" dirty="0" err="1">
                <a:solidFill>
                  <a:srgbClr val="002060"/>
                </a:solidFill>
              </a:rPr>
              <a:t>Guarantee</a:t>
            </a:r>
            <a:r>
              <a:rPr lang="fr-BE" sz="2200" dirty="0">
                <a:solidFill>
                  <a:srgbClr val="002060"/>
                </a:solidFill>
              </a:rPr>
              <a:t> via EIB</a:t>
            </a:r>
          </a:p>
          <a:p>
            <a:pPr marL="857129" lvl="1" indent="-400736">
              <a:spcBef>
                <a:spcPts val="526"/>
              </a:spcBef>
              <a:buFont typeface="Arial" panose="020B0604020202020204" pitchFamily="34" charset="0"/>
              <a:buChar char="•"/>
            </a:pPr>
            <a:r>
              <a:rPr lang="fr-BE" sz="2200" dirty="0" err="1">
                <a:solidFill>
                  <a:srgbClr val="002060"/>
                </a:solidFill>
              </a:rPr>
              <a:t>Cooperation</a:t>
            </a:r>
            <a:r>
              <a:rPr lang="fr-BE" sz="2200" dirty="0">
                <a:solidFill>
                  <a:srgbClr val="002060"/>
                </a:solidFill>
              </a:rPr>
              <a:t> </a:t>
            </a:r>
            <a:r>
              <a:rPr lang="fr-BE" sz="2200" dirty="0" err="1">
                <a:solidFill>
                  <a:srgbClr val="002060"/>
                </a:solidFill>
              </a:rPr>
              <a:t>with</a:t>
            </a:r>
            <a:r>
              <a:rPr lang="fr-BE" sz="2200" dirty="0">
                <a:solidFill>
                  <a:srgbClr val="002060"/>
                </a:solidFill>
              </a:rPr>
              <a:t> EU National </a:t>
            </a:r>
            <a:r>
              <a:rPr lang="fr-BE" sz="2200" dirty="0" err="1">
                <a:solidFill>
                  <a:srgbClr val="002060"/>
                </a:solidFill>
              </a:rPr>
              <a:t>Promotional</a:t>
            </a:r>
            <a:r>
              <a:rPr lang="fr-BE" sz="2200" dirty="0">
                <a:solidFill>
                  <a:srgbClr val="002060"/>
                </a:solidFill>
              </a:rPr>
              <a:t> Banks</a:t>
            </a:r>
          </a:p>
          <a:p>
            <a:endParaRPr lang="fr-BE" sz="2200" b="1" dirty="0" smtClean="0">
              <a:solidFill>
                <a:srgbClr val="002060"/>
              </a:solidFill>
            </a:endParaRPr>
          </a:p>
          <a:p>
            <a:r>
              <a:rPr lang="fr-BE" sz="2200" b="1" dirty="0" smtClean="0">
                <a:solidFill>
                  <a:srgbClr val="002060"/>
                </a:solidFill>
              </a:rPr>
              <a:t>High </a:t>
            </a:r>
            <a:r>
              <a:rPr lang="fr-BE" sz="2200" b="1" dirty="0" err="1">
                <a:solidFill>
                  <a:srgbClr val="002060"/>
                </a:solidFill>
              </a:rPr>
              <a:t>interest</a:t>
            </a:r>
            <a:r>
              <a:rPr lang="fr-BE" sz="2200" b="1" dirty="0">
                <a:solidFill>
                  <a:srgbClr val="002060"/>
                </a:solidFill>
              </a:rPr>
              <a:t> by </a:t>
            </a:r>
            <a:r>
              <a:rPr lang="fr-BE" sz="2200" b="1" dirty="0" err="1">
                <a:solidFill>
                  <a:srgbClr val="002060"/>
                </a:solidFill>
              </a:rPr>
              <a:t>institutional</a:t>
            </a:r>
            <a:r>
              <a:rPr lang="fr-BE" sz="2200" b="1" dirty="0">
                <a:solidFill>
                  <a:srgbClr val="002060"/>
                </a:solidFill>
              </a:rPr>
              <a:t> </a:t>
            </a:r>
            <a:r>
              <a:rPr lang="fr-BE" sz="2200" b="1" dirty="0" err="1">
                <a:solidFill>
                  <a:srgbClr val="002060"/>
                </a:solidFill>
              </a:rPr>
              <a:t>investors</a:t>
            </a:r>
            <a:r>
              <a:rPr lang="fr-BE" sz="2200" b="1" dirty="0">
                <a:solidFill>
                  <a:srgbClr val="002060"/>
                </a:solidFill>
              </a:rPr>
              <a:t> and </a:t>
            </a:r>
            <a:r>
              <a:rPr lang="fr-BE" sz="2200" b="1" dirty="0" err="1" smtClean="0">
                <a:solidFill>
                  <a:srgbClr val="002060"/>
                </a:solidFill>
              </a:rPr>
              <a:t>SWFs</a:t>
            </a:r>
            <a:endParaRPr lang="en-GB" sz="2200" dirty="0">
              <a:solidFill>
                <a:srgbClr val="002060"/>
              </a:solidFill>
            </a:endParaRPr>
          </a:p>
        </p:txBody>
      </p:sp>
    </p:spTree>
    <p:extLst>
      <p:ext uri="{BB962C8B-B14F-4D97-AF65-F5344CB8AC3E}">
        <p14:creationId xmlns:p14="http://schemas.microsoft.com/office/powerpoint/2010/main" val="715433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83908" y="951127"/>
            <a:ext cx="8680579" cy="46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400" b="1" kern="0" dirty="0" err="1" smtClean="0">
                <a:solidFill>
                  <a:srgbClr val="FFFF00"/>
                </a:solidFill>
                <a:cs typeface="Arial" panose="020B0604020202020204" pitchFamily="34" charset="0"/>
              </a:rPr>
              <a:t>Financing</a:t>
            </a:r>
            <a:r>
              <a:rPr lang="fr-BE" sz="2400" b="1" kern="0" dirty="0" smtClean="0">
                <a:solidFill>
                  <a:srgbClr val="FFFF00"/>
                </a:solidFill>
                <a:cs typeface="Arial" panose="020B0604020202020204" pitchFamily="34" charset="0"/>
              </a:rPr>
              <a:t> </a:t>
            </a:r>
            <a:r>
              <a:rPr lang="fr-BE" sz="2400" b="1" kern="0" dirty="0" err="1" smtClean="0">
                <a:solidFill>
                  <a:srgbClr val="FFFF00"/>
                </a:solidFill>
                <a:cs typeface="Arial" panose="020B0604020202020204" pitchFamily="34" charset="0"/>
              </a:rPr>
              <a:t>announced</a:t>
            </a:r>
            <a:r>
              <a:rPr lang="fr-BE" sz="2400" b="1" kern="0" dirty="0" smtClean="0">
                <a:solidFill>
                  <a:srgbClr val="FFFF00"/>
                </a:solidFill>
                <a:cs typeface="Arial" panose="020B0604020202020204" pitchFamily="34" charset="0"/>
              </a:rPr>
              <a:t> by MS</a:t>
            </a:r>
            <a:endParaRPr lang="en-GB" altLang="en-US" sz="2400" b="1" dirty="0">
              <a:solidFill>
                <a:srgbClr val="FFFF00"/>
              </a:solidFill>
            </a:endParaRPr>
          </a:p>
        </p:txBody>
      </p:sp>
      <p:sp>
        <p:nvSpPr>
          <p:cNvPr id="24" name="Rectangle 13"/>
          <p:cNvSpPr>
            <a:spLocks noChangeArrowheads="1"/>
          </p:cNvSpPr>
          <p:nvPr/>
        </p:nvSpPr>
        <p:spPr bwMode="auto">
          <a:xfrm>
            <a:off x="148211" y="476437"/>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099595744"/>
              </p:ext>
            </p:extLst>
          </p:nvPr>
        </p:nvGraphicFramePr>
        <p:xfrm>
          <a:off x="971600" y="1916832"/>
          <a:ext cx="7114688" cy="4043680"/>
        </p:xfrm>
        <a:graphic>
          <a:graphicData uri="http://schemas.openxmlformats.org/drawingml/2006/table">
            <a:tbl>
              <a:tblPr firstRow="1" bandRow="1">
                <a:tableStyleId>{5C22544A-7EE6-4342-B048-85BDC9FD1C3A}</a:tableStyleId>
              </a:tblPr>
              <a:tblGrid>
                <a:gridCol w="3149053"/>
                <a:gridCol w="1459459"/>
                <a:gridCol w="2506176"/>
              </a:tblGrid>
              <a:tr h="370840">
                <a:tc>
                  <a:txBody>
                    <a:bodyPr/>
                    <a:lstStyle/>
                    <a:p>
                      <a:r>
                        <a:rPr lang="fr-BE" sz="1600" dirty="0" err="1" smtClean="0">
                          <a:solidFill>
                            <a:srgbClr val="0033CC"/>
                          </a:solidFill>
                        </a:rPr>
                        <a:t>Member</a:t>
                      </a:r>
                      <a:r>
                        <a:rPr lang="fr-BE" sz="1600" dirty="0" smtClean="0">
                          <a:solidFill>
                            <a:srgbClr val="0033CC"/>
                          </a:solidFill>
                        </a:rPr>
                        <a:t> State</a:t>
                      </a:r>
                      <a:endParaRPr lang="en-GB" sz="1600" dirty="0">
                        <a:solidFill>
                          <a:srgbClr val="0033CC"/>
                        </a:solidFill>
                      </a:endParaRPr>
                    </a:p>
                  </a:txBody>
                  <a:tcPr/>
                </a:tc>
                <a:tc>
                  <a:txBody>
                    <a:bodyPr/>
                    <a:lstStyle/>
                    <a:p>
                      <a:r>
                        <a:rPr lang="fr-BE" sz="1600" dirty="0" smtClean="0">
                          <a:solidFill>
                            <a:srgbClr val="0033CC"/>
                          </a:solidFill>
                        </a:rPr>
                        <a:t>NPB</a:t>
                      </a:r>
                      <a:r>
                        <a:rPr lang="fr-BE" sz="1600" baseline="30000" dirty="0" smtClean="0">
                          <a:solidFill>
                            <a:srgbClr val="0033CC"/>
                          </a:solidFill>
                        </a:rPr>
                        <a:t>1</a:t>
                      </a:r>
                      <a:endParaRPr lang="en-GB" sz="1600" baseline="30000" dirty="0">
                        <a:solidFill>
                          <a:srgbClr val="0033CC"/>
                        </a:solidFill>
                      </a:endParaRPr>
                    </a:p>
                  </a:txBody>
                  <a:tcPr/>
                </a:tc>
                <a:tc>
                  <a:txBody>
                    <a:bodyPr/>
                    <a:lstStyle/>
                    <a:p>
                      <a:r>
                        <a:rPr lang="fr-BE" sz="1600" dirty="0" err="1" smtClean="0">
                          <a:solidFill>
                            <a:srgbClr val="0033CC"/>
                          </a:solidFill>
                        </a:rPr>
                        <a:t>Financing</a:t>
                      </a:r>
                      <a:r>
                        <a:rPr lang="fr-BE" sz="1600" dirty="0" smtClean="0">
                          <a:solidFill>
                            <a:srgbClr val="0033CC"/>
                          </a:solidFill>
                        </a:rPr>
                        <a:t> </a:t>
                      </a:r>
                      <a:r>
                        <a:rPr lang="fr-BE" sz="1600" baseline="0" dirty="0" smtClean="0">
                          <a:solidFill>
                            <a:srgbClr val="0033CC"/>
                          </a:solidFill>
                        </a:rPr>
                        <a:t>(up to)</a:t>
                      </a:r>
                      <a:endParaRPr lang="en-GB" sz="1600" dirty="0">
                        <a:solidFill>
                          <a:srgbClr val="0033CC"/>
                        </a:solidFill>
                      </a:endParaRPr>
                    </a:p>
                  </a:txBody>
                  <a:tcPr/>
                </a:tc>
              </a:tr>
              <a:tr h="370840">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BE" sz="1600" dirty="0" smtClean="0">
                          <a:solidFill>
                            <a:schemeClr val="tx1"/>
                          </a:solidFill>
                        </a:rPr>
                        <a:t>Germany</a:t>
                      </a:r>
                      <a:endParaRPr lang="en-GB" sz="1600" dirty="0">
                        <a:solidFill>
                          <a:schemeClr val="tx1"/>
                        </a:solidFill>
                      </a:endParaRPr>
                    </a:p>
                  </a:txBody>
                  <a:tcPr/>
                </a:tc>
                <a:tc>
                  <a:txBody>
                    <a:bodyPr/>
                    <a:lstStyle/>
                    <a:p>
                      <a:r>
                        <a:rPr lang="fr-BE" sz="1600" dirty="0" err="1" smtClean="0">
                          <a:solidFill>
                            <a:schemeClr val="tx1"/>
                          </a:solidFill>
                        </a:rPr>
                        <a:t>KfW</a:t>
                      </a:r>
                      <a:endParaRPr lang="en-GB" sz="1600" dirty="0">
                        <a:solidFill>
                          <a:schemeClr val="tx1"/>
                        </a:solidFill>
                      </a:endParaRPr>
                    </a:p>
                  </a:txBody>
                  <a:tcPr/>
                </a:tc>
                <a:tc>
                  <a:txBody>
                    <a:bodyPr/>
                    <a:lstStyle/>
                    <a:p>
                      <a:r>
                        <a:rPr lang="fr-BE" sz="1600" dirty="0" smtClean="0">
                          <a:solidFill>
                            <a:schemeClr val="tx1"/>
                          </a:solidFill>
                        </a:rPr>
                        <a:t>€ 8,000m</a:t>
                      </a:r>
                      <a:endParaRPr lang="en-GB" sz="1600" dirty="0">
                        <a:solidFill>
                          <a:schemeClr val="tx1"/>
                        </a:solidFill>
                      </a:endParaRPr>
                    </a:p>
                  </a:txBody>
                  <a:tcPr/>
                </a:tc>
              </a:tr>
              <a:tr h="370840">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BE" sz="1600" dirty="0" smtClean="0">
                          <a:solidFill>
                            <a:schemeClr val="tx1"/>
                          </a:solidFill>
                        </a:rPr>
                        <a:t>Spain</a:t>
                      </a:r>
                    </a:p>
                  </a:txBody>
                  <a:tcPr/>
                </a:tc>
                <a:tc>
                  <a:txBody>
                    <a:bodyPr/>
                    <a:lstStyle/>
                    <a:p>
                      <a:r>
                        <a:rPr lang="fr-BE" sz="1600" dirty="0" smtClean="0">
                          <a:solidFill>
                            <a:schemeClr val="tx1"/>
                          </a:solidFill>
                        </a:rPr>
                        <a:t>ICO</a:t>
                      </a:r>
                      <a:endParaRPr lang="en-GB" sz="1600" dirty="0">
                        <a:solidFill>
                          <a:schemeClr val="tx1"/>
                        </a:solidFill>
                      </a:endParaRPr>
                    </a:p>
                  </a:txBody>
                  <a:tcPr/>
                </a:tc>
                <a:tc>
                  <a:txBody>
                    <a:bodyPr/>
                    <a:lstStyle/>
                    <a:p>
                      <a:r>
                        <a:rPr lang="fr-BE" sz="1600" dirty="0" smtClean="0">
                          <a:solidFill>
                            <a:schemeClr val="tx1"/>
                          </a:solidFill>
                        </a:rPr>
                        <a:t>€ 1,500m</a:t>
                      </a:r>
                      <a:endParaRPr lang="en-GB" sz="1600" dirty="0">
                        <a:solidFill>
                          <a:schemeClr val="tx1"/>
                        </a:solidFill>
                      </a:endParaRPr>
                    </a:p>
                  </a:txBody>
                  <a:tcPr/>
                </a:tc>
              </a:tr>
              <a:tr h="370840">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BE" sz="1600" dirty="0" smtClean="0">
                          <a:solidFill>
                            <a:schemeClr val="tx1"/>
                          </a:solidFill>
                        </a:rPr>
                        <a:t>France</a:t>
                      </a:r>
                      <a:endParaRPr lang="en-GB" sz="1600" dirty="0">
                        <a:solidFill>
                          <a:schemeClr val="tx1"/>
                        </a:solidFill>
                      </a:endParaRPr>
                    </a:p>
                  </a:txBody>
                  <a:tcPr/>
                </a:tc>
                <a:tc>
                  <a:txBody>
                    <a:bodyPr/>
                    <a:lstStyle/>
                    <a:p>
                      <a:r>
                        <a:rPr lang="fr-BE" sz="1600" dirty="0" smtClean="0">
                          <a:solidFill>
                            <a:schemeClr val="tx1"/>
                          </a:solidFill>
                        </a:rPr>
                        <a:t>CDC</a:t>
                      </a:r>
                      <a:endParaRPr lang="en-GB" sz="1600" dirty="0">
                        <a:solidFill>
                          <a:schemeClr val="tx1"/>
                        </a:solidFill>
                      </a:endParaRPr>
                    </a:p>
                  </a:txBody>
                  <a:tcPr/>
                </a:tc>
                <a:tc>
                  <a:txBody>
                    <a:bodyPr/>
                    <a:lstStyle/>
                    <a:p>
                      <a:r>
                        <a:rPr lang="fr-BE" sz="1600" dirty="0" smtClean="0">
                          <a:solidFill>
                            <a:schemeClr val="tx1"/>
                          </a:solidFill>
                        </a:rPr>
                        <a:t>€ 8,000m</a:t>
                      </a:r>
                      <a:endParaRPr lang="en-GB" sz="1600" dirty="0">
                        <a:solidFill>
                          <a:schemeClr val="tx1"/>
                        </a:solidFill>
                      </a:endParaRPr>
                    </a:p>
                  </a:txBody>
                  <a:tcPr/>
                </a:tc>
              </a:tr>
              <a:tr h="370840">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BE" sz="1600" dirty="0" err="1" smtClean="0">
                          <a:solidFill>
                            <a:schemeClr val="tx1"/>
                          </a:solidFill>
                        </a:rPr>
                        <a:t>Italy</a:t>
                      </a:r>
                      <a:endParaRPr lang="en-GB" sz="1600" dirty="0">
                        <a:solidFill>
                          <a:schemeClr val="tx1"/>
                        </a:solidFill>
                      </a:endParaRPr>
                    </a:p>
                  </a:txBody>
                  <a:tcPr/>
                </a:tc>
                <a:tc>
                  <a:txBody>
                    <a:bodyPr/>
                    <a:lstStyle/>
                    <a:p>
                      <a:r>
                        <a:rPr lang="fr-BE" sz="1600" dirty="0" smtClean="0">
                          <a:solidFill>
                            <a:schemeClr val="tx1"/>
                          </a:solidFill>
                        </a:rPr>
                        <a:t>CDP</a:t>
                      </a:r>
                      <a:endParaRPr lang="en-GB" sz="1600" dirty="0">
                        <a:solidFill>
                          <a:schemeClr val="tx1"/>
                        </a:solidFill>
                      </a:endParaRPr>
                    </a:p>
                  </a:txBody>
                  <a:tcPr/>
                </a:tc>
                <a:tc>
                  <a:txBody>
                    <a:bodyPr/>
                    <a:lstStyle/>
                    <a:p>
                      <a:r>
                        <a:rPr lang="fr-BE" sz="1600" dirty="0" smtClean="0">
                          <a:solidFill>
                            <a:schemeClr val="tx1"/>
                          </a:solidFill>
                        </a:rPr>
                        <a:t>€ 8,000m</a:t>
                      </a:r>
                      <a:endParaRPr lang="en-GB" sz="1600" dirty="0">
                        <a:solidFill>
                          <a:schemeClr val="tx1"/>
                        </a:solidFill>
                      </a:endParaRPr>
                    </a:p>
                  </a:txBody>
                  <a:tcPr/>
                </a:tc>
              </a:tr>
              <a:tr h="297016">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BE" sz="1600" dirty="0" smtClean="0">
                          <a:solidFill>
                            <a:schemeClr val="tx1"/>
                          </a:solidFill>
                        </a:rPr>
                        <a:t>Luxembourg</a:t>
                      </a:r>
                      <a:endParaRPr lang="en-GB" sz="1600" dirty="0">
                        <a:solidFill>
                          <a:schemeClr val="tx1"/>
                        </a:solidFill>
                      </a:endParaRPr>
                    </a:p>
                  </a:txBody>
                  <a:tcPr/>
                </a:tc>
                <a:tc>
                  <a:txBody>
                    <a:bodyPr/>
                    <a:lstStyle/>
                    <a:p>
                      <a:r>
                        <a:rPr lang="fr-BE" sz="1600" dirty="0" smtClean="0">
                          <a:solidFill>
                            <a:schemeClr val="tx1"/>
                          </a:solidFill>
                        </a:rPr>
                        <a:t>SNCI</a:t>
                      </a:r>
                      <a:endParaRPr lang="en-GB" sz="1600" dirty="0">
                        <a:solidFill>
                          <a:schemeClr val="tx1"/>
                        </a:solidFill>
                      </a:endParaRPr>
                    </a:p>
                  </a:txBody>
                  <a:tcPr/>
                </a:tc>
                <a:tc>
                  <a:txBody>
                    <a:bodyPr/>
                    <a:lstStyle/>
                    <a:p>
                      <a:r>
                        <a:rPr lang="fr-BE" sz="1600" dirty="0" smtClean="0">
                          <a:solidFill>
                            <a:schemeClr val="tx1"/>
                          </a:solidFill>
                        </a:rPr>
                        <a:t>€ 80m</a:t>
                      </a:r>
                      <a:endParaRPr lang="en-GB" sz="1600" dirty="0">
                        <a:solidFill>
                          <a:schemeClr val="tx1"/>
                        </a:solidFill>
                      </a:endParaRPr>
                    </a:p>
                  </a:txBody>
                  <a:tcPr/>
                </a:tc>
              </a:tr>
              <a:tr h="370840">
                <a:tc>
                  <a:txBody>
                    <a:bodyPr/>
                    <a:lstStyle/>
                    <a:p>
                      <a:r>
                        <a:rPr lang="fr-BE" sz="1600" dirty="0" err="1" smtClean="0">
                          <a:solidFill>
                            <a:schemeClr val="tx1"/>
                          </a:solidFill>
                        </a:rPr>
                        <a:t>Poland</a:t>
                      </a:r>
                      <a:endParaRPr lang="en-GB" sz="1600" dirty="0">
                        <a:solidFill>
                          <a:schemeClr val="tx1"/>
                        </a:solidFill>
                      </a:endParaRPr>
                    </a:p>
                  </a:txBody>
                  <a:tcPr/>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BGK/PIR</a:t>
                      </a:r>
                    </a:p>
                  </a:txBody>
                  <a:tcPr/>
                </a:tc>
                <a:tc>
                  <a:txBody>
                    <a:bodyPr/>
                    <a:lstStyle/>
                    <a:p>
                      <a:r>
                        <a:rPr lang="fr-BE" sz="1600" dirty="0" smtClean="0">
                          <a:solidFill>
                            <a:schemeClr val="tx1"/>
                          </a:solidFill>
                        </a:rPr>
                        <a:t>€ 8,000m</a:t>
                      </a:r>
                      <a:endParaRPr lang="en-GB" sz="1600" dirty="0">
                        <a:solidFill>
                          <a:schemeClr val="tx1"/>
                        </a:solidFill>
                      </a:endParaRPr>
                    </a:p>
                  </a:txBody>
                  <a:tcPr/>
                </a:tc>
              </a:tr>
              <a:tr h="370840">
                <a:tc>
                  <a:txBody>
                    <a:bodyPr/>
                    <a:lstStyle/>
                    <a:p>
                      <a:r>
                        <a:rPr lang="fr-BE" sz="1600" dirty="0" err="1" smtClean="0">
                          <a:solidFill>
                            <a:schemeClr val="tx1"/>
                          </a:solidFill>
                        </a:rPr>
                        <a:t>Slovakia</a:t>
                      </a:r>
                      <a:endParaRPr lang="en-GB" sz="1600" dirty="0">
                        <a:solidFill>
                          <a:schemeClr val="tx1"/>
                        </a:solidFill>
                      </a:endParaRPr>
                    </a:p>
                  </a:txBody>
                  <a:tcPr/>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SIH/SZRB</a:t>
                      </a:r>
                    </a:p>
                  </a:txBody>
                  <a:tcPr/>
                </a:tc>
                <a:tc>
                  <a:txBody>
                    <a:bodyPr/>
                    <a:lstStyle/>
                    <a:p>
                      <a:r>
                        <a:rPr lang="fr-BE" sz="1600" dirty="0" smtClean="0">
                          <a:solidFill>
                            <a:schemeClr val="tx1"/>
                          </a:solidFill>
                        </a:rPr>
                        <a:t>€ 400m</a:t>
                      </a:r>
                      <a:endParaRPr lang="en-GB" sz="1600" dirty="0">
                        <a:solidFill>
                          <a:schemeClr val="tx1"/>
                        </a:solidFill>
                      </a:endParaRPr>
                    </a:p>
                  </a:txBody>
                  <a:tcPr/>
                </a:tc>
              </a:tr>
              <a:tr h="370840">
                <a:tc>
                  <a:txBody>
                    <a:bodyPr/>
                    <a:lstStyle/>
                    <a:p>
                      <a:r>
                        <a:rPr lang="fr-BE" sz="1600" b="0" dirty="0" err="1" smtClean="0">
                          <a:solidFill>
                            <a:schemeClr val="tx1"/>
                          </a:solidFill>
                        </a:rPr>
                        <a:t>Bulgaria</a:t>
                      </a:r>
                      <a:endParaRPr lang="en-GB" sz="1600" b="0" dirty="0">
                        <a:solidFill>
                          <a:schemeClr val="tx1"/>
                        </a:solidFill>
                      </a:endParaRPr>
                    </a:p>
                  </a:txBody>
                  <a:tcPr/>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BDB</a:t>
                      </a:r>
                    </a:p>
                  </a:txBody>
                  <a:tcPr/>
                </a:tc>
                <a:tc>
                  <a:txBody>
                    <a:bodyPr/>
                    <a:lstStyle/>
                    <a:p>
                      <a:r>
                        <a:rPr lang="fr-BE" sz="1600" b="0" dirty="0" smtClean="0">
                          <a:solidFill>
                            <a:schemeClr val="tx1"/>
                          </a:solidFill>
                        </a:rPr>
                        <a:t>€ 100m</a:t>
                      </a:r>
                      <a:endParaRPr lang="en-GB" sz="1600" b="0" dirty="0">
                        <a:solidFill>
                          <a:schemeClr val="tx1"/>
                        </a:solidFill>
                      </a:endParaRPr>
                    </a:p>
                  </a:txBody>
                  <a:tcPr/>
                </a:tc>
              </a:tr>
              <a:tr h="370840">
                <a:tc>
                  <a:txBody>
                    <a:bodyPr/>
                    <a:lstStyle/>
                    <a:p>
                      <a:r>
                        <a:rPr lang="fr-BE" sz="1600" b="0" dirty="0" smtClean="0">
                          <a:solidFill>
                            <a:schemeClr val="tx1"/>
                          </a:solidFill>
                        </a:rPr>
                        <a:t>United </a:t>
                      </a:r>
                      <a:r>
                        <a:rPr lang="fr-BE" sz="1600" b="0" dirty="0" err="1" smtClean="0">
                          <a:solidFill>
                            <a:schemeClr val="tx1"/>
                          </a:solidFill>
                        </a:rPr>
                        <a:t>Kingdom</a:t>
                      </a:r>
                      <a:endParaRPr lang="en-GB" sz="1600" b="0" dirty="0">
                        <a:solidFill>
                          <a:schemeClr val="tx1"/>
                        </a:solidFill>
                      </a:endParaRPr>
                    </a:p>
                  </a:txBody>
                  <a:tcPr/>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endParaRPr lang="en-US" sz="1600" b="0" dirty="0" smtClean="0">
                        <a:solidFill>
                          <a:schemeClr val="tx1"/>
                        </a:solidFill>
                      </a:endParaRPr>
                    </a:p>
                  </a:txBody>
                  <a:tcPr/>
                </a:tc>
                <a:tc>
                  <a:txBody>
                    <a:bodyPr/>
                    <a:lstStyle/>
                    <a:p>
                      <a:r>
                        <a:rPr lang="fr-BE" sz="1600" b="0" dirty="0" smtClean="0">
                          <a:solidFill>
                            <a:schemeClr val="tx1"/>
                          </a:solidFill>
                        </a:rPr>
                        <a:t>€ 8,500m</a:t>
                      </a:r>
                      <a:endParaRPr lang="en-GB" sz="1600" b="0" dirty="0">
                        <a:solidFill>
                          <a:schemeClr val="tx1"/>
                        </a:solidFill>
                      </a:endParaRPr>
                    </a:p>
                  </a:txBody>
                  <a:tcPr/>
                </a:tc>
              </a:tr>
              <a:tr h="370840">
                <a:tc>
                  <a:txBody>
                    <a:bodyPr/>
                    <a:lstStyle/>
                    <a:p>
                      <a:r>
                        <a:rPr lang="fr-BE" sz="1600" b="1" dirty="0" smtClean="0">
                          <a:solidFill>
                            <a:srgbClr val="0033CC"/>
                          </a:solidFill>
                        </a:rPr>
                        <a:t>TOTAL</a:t>
                      </a:r>
                      <a:endParaRPr lang="en-GB" sz="1600" b="1" dirty="0">
                        <a:solidFill>
                          <a:srgbClr val="0033CC"/>
                        </a:solidFill>
                      </a:endParaRPr>
                    </a:p>
                  </a:txBody>
                  <a:tcPr/>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endParaRPr lang="en-US" sz="1600" b="1" dirty="0" smtClean="0">
                        <a:solidFill>
                          <a:schemeClr val="tx1"/>
                        </a:solidFill>
                      </a:endParaRPr>
                    </a:p>
                  </a:txBody>
                  <a:tcPr/>
                </a:tc>
                <a:tc>
                  <a:txBody>
                    <a:bodyPr/>
                    <a:lstStyle/>
                    <a:p>
                      <a:r>
                        <a:rPr lang="fr-BE" sz="1600" b="1" dirty="0" smtClean="0">
                          <a:solidFill>
                            <a:srgbClr val="0033CC"/>
                          </a:solidFill>
                        </a:rPr>
                        <a:t>€ 42,580m</a:t>
                      </a:r>
                      <a:endParaRPr lang="en-GB" sz="1600" b="1" dirty="0">
                        <a:solidFill>
                          <a:srgbClr val="0033CC"/>
                        </a:solidFill>
                      </a:endParaRPr>
                    </a:p>
                  </a:txBody>
                  <a:tcPr/>
                </a:tc>
              </a:tr>
            </a:tbl>
          </a:graphicData>
        </a:graphic>
      </p:graphicFrame>
      <p:sp>
        <p:nvSpPr>
          <p:cNvPr id="6" name="Rectangle 33"/>
          <p:cNvSpPr/>
          <p:nvPr/>
        </p:nvSpPr>
        <p:spPr>
          <a:xfrm>
            <a:off x="683568" y="6301199"/>
            <a:ext cx="8177782" cy="296374"/>
          </a:xfrm>
          <a:prstGeom prst="rect">
            <a:avLst/>
          </a:prstGeom>
        </p:spPr>
        <p:txBody>
          <a:bodyPr wrap="square" lIns="80147" tIns="40074" rIns="80147" bIns="40074">
            <a:spAutoFit/>
          </a:bodyPr>
          <a:lstStyle/>
          <a:p>
            <a:pPr>
              <a:spcBef>
                <a:spcPts val="526"/>
              </a:spcBef>
            </a:pPr>
            <a:r>
              <a:rPr lang="fr-BE" sz="1400" baseline="30000" dirty="0" smtClean="0">
                <a:solidFill>
                  <a:srgbClr val="002060"/>
                </a:solidFill>
              </a:rPr>
              <a:t>1. </a:t>
            </a:r>
            <a:r>
              <a:rPr lang="fr-BE" sz="1400" dirty="0" smtClean="0">
                <a:solidFill>
                  <a:srgbClr val="002060"/>
                </a:solidFill>
              </a:rPr>
              <a:t>National </a:t>
            </a:r>
            <a:r>
              <a:rPr lang="fr-BE" sz="1400" dirty="0" err="1" smtClean="0">
                <a:solidFill>
                  <a:srgbClr val="002060"/>
                </a:solidFill>
              </a:rPr>
              <a:t>Promotional</a:t>
            </a:r>
            <a:r>
              <a:rPr lang="fr-BE" sz="1400" dirty="0" smtClean="0">
                <a:solidFill>
                  <a:srgbClr val="002060"/>
                </a:solidFill>
              </a:rPr>
              <a:t> Banks</a:t>
            </a:r>
            <a:endParaRPr lang="en-GB" sz="1400" dirty="0">
              <a:solidFill>
                <a:srgbClr val="002060"/>
              </a:solidFill>
            </a:endParaRPr>
          </a:p>
        </p:txBody>
      </p:sp>
    </p:spTree>
    <p:extLst>
      <p:ext uri="{BB962C8B-B14F-4D97-AF65-F5344CB8AC3E}">
        <p14:creationId xmlns:p14="http://schemas.microsoft.com/office/powerpoint/2010/main" val="440729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213" y="836259"/>
            <a:ext cx="9164325"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800" b="1" kern="0" dirty="0" err="1">
                <a:solidFill>
                  <a:srgbClr val="FFFF00"/>
                </a:solidFill>
                <a:cs typeface="Arial" panose="020B0604020202020204" pitchFamily="34" charset="0"/>
              </a:rPr>
              <a:t>Status</a:t>
            </a:r>
            <a:r>
              <a:rPr lang="fr-BE" sz="2800" b="1" kern="0" dirty="0">
                <a:solidFill>
                  <a:srgbClr val="FFFF00"/>
                </a:solidFill>
                <a:cs typeface="Arial" panose="020B0604020202020204" pitchFamily="34" charset="0"/>
              </a:rPr>
              <a:t> and </a:t>
            </a:r>
            <a:r>
              <a:rPr lang="fr-BE" sz="2800" b="1" kern="0" dirty="0" err="1">
                <a:solidFill>
                  <a:srgbClr val="FFFF00"/>
                </a:solidFill>
                <a:cs typeface="Arial" panose="020B0604020202020204" pitchFamily="34" charset="0"/>
              </a:rPr>
              <a:t>next</a:t>
            </a:r>
            <a:r>
              <a:rPr lang="fr-BE" sz="2800" b="1" kern="0" dirty="0">
                <a:solidFill>
                  <a:srgbClr val="FFFF00"/>
                </a:solidFill>
                <a:cs typeface="Arial" panose="020B0604020202020204" pitchFamily="34" charset="0"/>
              </a:rPr>
              <a:t> </a:t>
            </a:r>
            <a:r>
              <a:rPr lang="fr-BE" sz="2800" b="1" kern="0" dirty="0" err="1">
                <a:solidFill>
                  <a:srgbClr val="FFFF00"/>
                </a:solidFill>
                <a:cs typeface="Arial" panose="020B0604020202020204" pitchFamily="34" charset="0"/>
              </a:rPr>
              <a:t>steps</a:t>
            </a:r>
            <a:endParaRPr lang="en-GB" altLang="en-US" sz="2800" b="1" dirty="0">
              <a:solidFill>
                <a:srgbClr val="FFFF00"/>
              </a:solidFill>
            </a:endParaRPr>
          </a:p>
        </p:txBody>
      </p:sp>
      <p:sp>
        <p:nvSpPr>
          <p:cNvPr id="24" name="Rectangle 13"/>
          <p:cNvSpPr>
            <a:spLocks noChangeArrowheads="1"/>
          </p:cNvSpPr>
          <p:nvPr/>
        </p:nvSpPr>
        <p:spPr bwMode="auto">
          <a:xfrm>
            <a:off x="148211" y="476437"/>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34" name="Rectangle 33"/>
          <p:cNvSpPr/>
          <p:nvPr/>
        </p:nvSpPr>
        <p:spPr>
          <a:xfrm>
            <a:off x="397763" y="1692798"/>
            <a:ext cx="8607603" cy="5123337"/>
          </a:xfrm>
          <a:prstGeom prst="rect">
            <a:avLst/>
          </a:prstGeom>
        </p:spPr>
        <p:txBody>
          <a:bodyPr wrap="square" lIns="80147" tIns="40074" rIns="80147" bIns="40074">
            <a:spAutoFit/>
          </a:bodyPr>
          <a:lstStyle/>
          <a:p>
            <a:pPr>
              <a:spcBef>
                <a:spcPts val="526"/>
              </a:spcBef>
            </a:pPr>
            <a:r>
              <a:rPr lang="fr-BE" sz="2200" b="1" dirty="0" err="1">
                <a:solidFill>
                  <a:srgbClr val="002060"/>
                </a:solidFill>
              </a:rPr>
              <a:t>Status</a:t>
            </a:r>
            <a:endParaRPr lang="fr-BE" sz="2200" b="1" dirty="0">
              <a:solidFill>
                <a:srgbClr val="002060"/>
              </a:solidFill>
            </a:endParaRPr>
          </a:p>
          <a:p>
            <a:pPr marL="400736" indent="-400736">
              <a:spcBef>
                <a:spcPts val="526"/>
              </a:spcBef>
              <a:buFont typeface="Arial" panose="020B0604020202020204" pitchFamily="34" charset="0"/>
              <a:buChar char="•"/>
            </a:pPr>
            <a:r>
              <a:rPr lang="fr-BE" sz="2200" dirty="0" smtClean="0">
                <a:solidFill>
                  <a:srgbClr val="002060"/>
                </a:solidFill>
              </a:rPr>
              <a:t>EFSI </a:t>
            </a:r>
            <a:r>
              <a:rPr lang="fr-BE" sz="2200" dirty="0" err="1" smtClean="0">
                <a:solidFill>
                  <a:srgbClr val="002060"/>
                </a:solidFill>
              </a:rPr>
              <a:t>regulation</a:t>
            </a:r>
            <a:r>
              <a:rPr lang="fr-BE" sz="2200" dirty="0" smtClean="0">
                <a:solidFill>
                  <a:srgbClr val="002060"/>
                </a:solidFill>
              </a:rPr>
              <a:t> </a:t>
            </a:r>
            <a:r>
              <a:rPr lang="fr-BE" sz="2200" dirty="0" err="1" smtClean="0">
                <a:solidFill>
                  <a:srgbClr val="002060"/>
                </a:solidFill>
              </a:rPr>
              <a:t>approved</a:t>
            </a:r>
            <a:r>
              <a:rPr lang="fr-BE" sz="2200" dirty="0">
                <a:solidFill>
                  <a:srgbClr val="002060"/>
                </a:solidFill>
              </a:rPr>
              <a:t> </a:t>
            </a:r>
            <a:r>
              <a:rPr lang="fr-BE" sz="2200" dirty="0" smtClean="0">
                <a:solidFill>
                  <a:srgbClr val="002060"/>
                </a:solidFill>
              </a:rPr>
              <a:t>by EU Institutions.</a:t>
            </a:r>
          </a:p>
          <a:p>
            <a:pPr marL="400736" indent="-400736">
              <a:spcBef>
                <a:spcPts val="526"/>
              </a:spcBef>
              <a:buFont typeface="Arial" panose="020B0604020202020204" pitchFamily="34" charset="0"/>
              <a:buChar char="•"/>
            </a:pPr>
            <a:r>
              <a:rPr lang="fr-BE" sz="2200" dirty="0" smtClean="0">
                <a:solidFill>
                  <a:srgbClr val="002060"/>
                </a:solidFill>
              </a:rPr>
              <a:t>EIB-EC </a:t>
            </a:r>
            <a:r>
              <a:rPr lang="fr-BE" sz="2200" dirty="0" err="1" smtClean="0">
                <a:solidFill>
                  <a:srgbClr val="002060"/>
                </a:solidFill>
              </a:rPr>
              <a:t>Agreements</a:t>
            </a:r>
            <a:r>
              <a:rPr lang="fr-BE" sz="2200" dirty="0" smtClean="0">
                <a:solidFill>
                  <a:srgbClr val="002060"/>
                </a:solidFill>
              </a:rPr>
              <a:t> </a:t>
            </a:r>
            <a:r>
              <a:rPr lang="fr-BE" sz="2200" dirty="0" err="1" smtClean="0">
                <a:solidFill>
                  <a:srgbClr val="002060"/>
                </a:solidFill>
              </a:rPr>
              <a:t>signed</a:t>
            </a:r>
            <a:r>
              <a:rPr lang="fr-BE" sz="2200" dirty="0" smtClean="0">
                <a:solidFill>
                  <a:srgbClr val="002060"/>
                </a:solidFill>
              </a:rPr>
              <a:t>.</a:t>
            </a:r>
          </a:p>
          <a:p>
            <a:pPr marL="400736" indent="-400736">
              <a:spcBef>
                <a:spcPts val="526"/>
              </a:spcBef>
              <a:buFont typeface="Arial" panose="020B0604020202020204" pitchFamily="34" charset="0"/>
              <a:buChar char="•"/>
            </a:pPr>
            <a:r>
              <a:rPr lang="fr-BE" sz="2200" dirty="0" err="1" smtClean="0">
                <a:solidFill>
                  <a:srgbClr val="002060"/>
                </a:solidFill>
              </a:rPr>
              <a:t>Projects</a:t>
            </a:r>
            <a:r>
              <a:rPr lang="fr-BE" sz="2200" dirty="0" smtClean="0">
                <a:solidFill>
                  <a:srgbClr val="002060"/>
                </a:solidFill>
              </a:rPr>
              <a:t> </a:t>
            </a:r>
            <a:r>
              <a:rPr lang="fr-BE" sz="2200" dirty="0" err="1" smtClean="0">
                <a:solidFill>
                  <a:srgbClr val="002060"/>
                </a:solidFill>
              </a:rPr>
              <a:t>already</a:t>
            </a:r>
            <a:r>
              <a:rPr lang="fr-BE" sz="2200" dirty="0" smtClean="0">
                <a:solidFill>
                  <a:srgbClr val="002060"/>
                </a:solidFill>
              </a:rPr>
              <a:t> </a:t>
            </a:r>
            <a:r>
              <a:rPr lang="fr-BE" sz="2200" dirty="0" err="1" smtClean="0">
                <a:solidFill>
                  <a:srgbClr val="002060"/>
                </a:solidFill>
              </a:rPr>
              <a:t>approved</a:t>
            </a:r>
            <a:r>
              <a:rPr lang="fr-BE" sz="2200" dirty="0" smtClean="0">
                <a:solidFill>
                  <a:srgbClr val="002060"/>
                </a:solidFill>
              </a:rPr>
              <a:t> by EIB/EIF.</a:t>
            </a:r>
          </a:p>
          <a:p>
            <a:pPr marL="400736" indent="-400736">
              <a:spcBef>
                <a:spcPts val="526"/>
              </a:spcBef>
              <a:buFont typeface="Arial" panose="020B0604020202020204" pitchFamily="34" charset="0"/>
              <a:buChar char="•"/>
            </a:pPr>
            <a:r>
              <a:rPr lang="fr-BE" sz="2200" dirty="0" err="1" smtClean="0">
                <a:solidFill>
                  <a:srgbClr val="002060"/>
                </a:solidFill>
              </a:rPr>
              <a:t>Steering</a:t>
            </a:r>
            <a:r>
              <a:rPr lang="fr-BE" sz="2200" dirty="0" smtClean="0">
                <a:solidFill>
                  <a:srgbClr val="002060"/>
                </a:solidFill>
              </a:rPr>
              <a:t> </a:t>
            </a:r>
            <a:r>
              <a:rPr lang="fr-BE" sz="2200" dirty="0" err="1">
                <a:solidFill>
                  <a:srgbClr val="002060"/>
                </a:solidFill>
              </a:rPr>
              <a:t>Board</a:t>
            </a:r>
            <a:r>
              <a:rPr lang="fr-BE" sz="2200" dirty="0">
                <a:solidFill>
                  <a:srgbClr val="002060"/>
                </a:solidFill>
              </a:rPr>
              <a:t> </a:t>
            </a:r>
            <a:r>
              <a:rPr lang="fr-BE" sz="2200" dirty="0" err="1" smtClean="0">
                <a:solidFill>
                  <a:srgbClr val="002060"/>
                </a:solidFill>
              </a:rPr>
              <a:t>appointed</a:t>
            </a:r>
            <a:r>
              <a:rPr lang="fr-BE" sz="2200" dirty="0" smtClean="0">
                <a:solidFill>
                  <a:srgbClr val="002060"/>
                </a:solidFill>
              </a:rPr>
              <a:t>.</a:t>
            </a:r>
            <a:endParaRPr lang="fr-BE" sz="2200" dirty="0">
              <a:solidFill>
                <a:srgbClr val="002060"/>
              </a:solidFill>
            </a:endParaRPr>
          </a:p>
          <a:p>
            <a:pPr marL="400736" indent="-400736">
              <a:spcBef>
                <a:spcPts val="526"/>
              </a:spcBef>
              <a:buFont typeface="Arial" panose="020B0604020202020204" pitchFamily="34" charset="0"/>
              <a:buChar char="•"/>
            </a:pPr>
            <a:r>
              <a:rPr lang="fr-BE" sz="2200" dirty="0" smtClean="0">
                <a:solidFill>
                  <a:srgbClr val="002060"/>
                </a:solidFill>
              </a:rPr>
              <a:t>EIAH </a:t>
            </a:r>
            <a:r>
              <a:rPr lang="fr-BE" sz="2200" dirty="0" err="1" smtClean="0">
                <a:solidFill>
                  <a:srgbClr val="002060"/>
                </a:solidFill>
              </a:rPr>
              <a:t>operational</a:t>
            </a:r>
            <a:r>
              <a:rPr lang="fr-BE" sz="2200" dirty="0" smtClean="0">
                <a:solidFill>
                  <a:srgbClr val="002060"/>
                </a:solidFill>
              </a:rPr>
              <a:t>.</a:t>
            </a:r>
          </a:p>
          <a:p>
            <a:pPr marL="400736" indent="-400736">
              <a:spcBef>
                <a:spcPts val="526"/>
              </a:spcBef>
              <a:buFont typeface="Wingdings" panose="05000000000000000000" pitchFamily="2" charset="2"/>
              <a:buChar char="Ø"/>
            </a:pPr>
            <a:endParaRPr lang="fr-BE" sz="2200" dirty="0">
              <a:solidFill>
                <a:srgbClr val="002060"/>
              </a:solidFill>
            </a:endParaRPr>
          </a:p>
          <a:p>
            <a:pPr>
              <a:spcBef>
                <a:spcPts val="526"/>
              </a:spcBef>
            </a:pPr>
            <a:r>
              <a:rPr lang="fr-BE" sz="2200" b="1" dirty="0" err="1">
                <a:solidFill>
                  <a:srgbClr val="002060"/>
                </a:solidFill>
              </a:rPr>
              <a:t>Next</a:t>
            </a:r>
            <a:r>
              <a:rPr lang="fr-BE" sz="2200" b="1" dirty="0">
                <a:solidFill>
                  <a:srgbClr val="002060"/>
                </a:solidFill>
              </a:rPr>
              <a:t> </a:t>
            </a:r>
            <a:r>
              <a:rPr lang="fr-BE" sz="2200" b="1" dirty="0" err="1">
                <a:solidFill>
                  <a:srgbClr val="002060"/>
                </a:solidFill>
              </a:rPr>
              <a:t>steps</a:t>
            </a:r>
            <a:endParaRPr lang="fr-BE" sz="2200" b="1" dirty="0">
              <a:solidFill>
                <a:srgbClr val="002060"/>
              </a:solidFill>
            </a:endParaRPr>
          </a:p>
          <a:p>
            <a:pPr marL="400736" indent="-400736">
              <a:spcBef>
                <a:spcPts val="526"/>
              </a:spcBef>
              <a:buFont typeface="Arial" panose="020B0604020202020204" pitchFamily="34" charset="0"/>
              <a:buChar char="•"/>
            </a:pPr>
            <a:r>
              <a:rPr lang="fr-BE" sz="2200" dirty="0" err="1" smtClean="0">
                <a:solidFill>
                  <a:srgbClr val="002060"/>
                </a:solidFill>
              </a:rPr>
              <a:t>Projects</a:t>
            </a:r>
            <a:r>
              <a:rPr lang="fr-BE" sz="2200" dirty="0" smtClean="0">
                <a:solidFill>
                  <a:srgbClr val="002060"/>
                </a:solidFill>
              </a:rPr>
              <a:t> </a:t>
            </a:r>
            <a:r>
              <a:rPr lang="fr-BE" sz="2200" dirty="0" err="1" smtClean="0">
                <a:solidFill>
                  <a:srgbClr val="002060"/>
                </a:solidFill>
              </a:rPr>
              <a:t>can</a:t>
            </a:r>
            <a:r>
              <a:rPr lang="fr-BE" sz="2200" dirty="0" smtClean="0">
                <a:solidFill>
                  <a:srgbClr val="002060"/>
                </a:solidFill>
              </a:rPr>
              <a:t> </a:t>
            </a:r>
            <a:r>
              <a:rPr lang="fr-BE" sz="2200" dirty="0" err="1" smtClean="0">
                <a:solidFill>
                  <a:srgbClr val="002060"/>
                </a:solidFill>
              </a:rPr>
              <a:t>be</a:t>
            </a:r>
            <a:r>
              <a:rPr lang="fr-BE" sz="2200" dirty="0" smtClean="0">
                <a:solidFill>
                  <a:srgbClr val="002060"/>
                </a:solidFill>
              </a:rPr>
              <a:t> </a:t>
            </a:r>
            <a:r>
              <a:rPr lang="fr-BE" sz="2200" dirty="0" err="1" smtClean="0">
                <a:solidFill>
                  <a:srgbClr val="002060"/>
                </a:solidFill>
              </a:rPr>
              <a:t>submitted</a:t>
            </a:r>
            <a:r>
              <a:rPr lang="fr-BE" sz="2200" dirty="0" smtClean="0">
                <a:solidFill>
                  <a:srgbClr val="002060"/>
                </a:solidFill>
              </a:rPr>
              <a:t> </a:t>
            </a:r>
            <a:r>
              <a:rPr lang="fr-BE" sz="2200" dirty="0">
                <a:solidFill>
                  <a:srgbClr val="002060"/>
                </a:solidFill>
              </a:rPr>
              <a:t>to </a:t>
            </a:r>
            <a:r>
              <a:rPr lang="fr-BE" sz="2200" dirty="0" smtClean="0">
                <a:solidFill>
                  <a:srgbClr val="002060"/>
                </a:solidFill>
              </a:rPr>
              <a:t>EIB/EIF </a:t>
            </a:r>
            <a:r>
              <a:rPr lang="fr-BE" sz="2200" dirty="0">
                <a:solidFill>
                  <a:srgbClr val="002060"/>
                </a:solidFill>
              </a:rPr>
              <a:t>for EFSI </a:t>
            </a:r>
            <a:r>
              <a:rPr lang="fr-BE" sz="2200" dirty="0" err="1" smtClean="0">
                <a:solidFill>
                  <a:srgbClr val="002060"/>
                </a:solidFill>
              </a:rPr>
              <a:t>financing</a:t>
            </a:r>
            <a:r>
              <a:rPr lang="fr-BE" sz="2200" dirty="0" smtClean="0">
                <a:solidFill>
                  <a:srgbClr val="002060"/>
                </a:solidFill>
              </a:rPr>
              <a:t>.</a:t>
            </a:r>
            <a:endParaRPr lang="fr-BE" sz="2200" dirty="0">
              <a:solidFill>
                <a:srgbClr val="002060"/>
              </a:solidFill>
            </a:endParaRPr>
          </a:p>
          <a:p>
            <a:pPr marL="400736" indent="-400736">
              <a:spcBef>
                <a:spcPts val="526"/>
              </a:spcBef>
              <a:buFont typeface="Arial" panose="020B0604020202020204" pitchFamily="34" charset="0"/>
              <a:buChar char="•"/>
            </a:pPr>
            <a:r>
              <a:rPr lang="fr-BE" sz="2200" dirty="0" smtClean="0">
                <a:solidFill>
                  <a:srgbClr val="002060"/>
                </a:solidFill>
              </a:rPr>
              <a:t>EFSI MD/DMD and </a:t>
            </a:r>
            <a:r>
              <a:rPr lang="fr-BE" sz="2200" dirty="0" err="1" smtClean="0">
                <a:solidFill>
                  <a:srgbClr val="002060"/>
                </a:solidFill>
              </a:rPr>
              <a:t>Inv</a:t>
            </a:r>
            <a:r>
              <a:rPr lang="fr-BE" sz="2200" dirty="0" smtClean="0">
                <a:solidFill>
                  <a:srgbClr val="002060"/>
                </a:solidFill>
              </a:rPr>
              <a:t> </a:t>
            </a:r>
            <a:r>
              <a:rPr lang="fr-BE" sz="2200" dirty="0" err="1" smtClean="0">
                <a:solidFill>
                  <a:srgbClr val="002060"/>
                </a:solidFill>
              </a:rPr>
              <a:t>Committee</a:t>
            </a:r>
            <a:r>
              <a:rPr lang="fr-BE" sz="2200" dirty="0" smtClean="0">
                <a:solidFill>
                  <a:srgbClr val="002060"/>
                </a:solidFill>
              </a:rPr>
              <a:t> </a:t>
            </a:r>
            <a:r>
              <a:rPr lang="fr-BE" sz="2200" dirty="0" err="1" smtClean="0">
                <a:solidFill>
                  <a:srgbClr val="002060"/>
                </a:solidFill>
              </a:rPr>
              <a:t>appointments</a:t>
            </a:r>
            <a:r>
              <a:rPr lang="fr-BE" sz="2200" dirty="0" smtClean="0">
                <a:solidFill>
                  <a:srgbClr val="002060"/>
                </a:solidFill>
              </a:rPr>
              <a:t>.</a:t>
            </a:r>
          </a:p>
          <a:p>
            <a:pPr marL="400736" indent="-400736">
              <a:spcBef>
                <a:spcPts val="526"/>
              </a:spcBef>
              <a:buFont typeface="Arial" panose="020B0604020202020204" pitchFamily="34" charset="0"/>
              <a:buChar char="•"/>
            </a:pPr>
            <a:r>
              <a:rPr lang="fr-BE" sz="2200" dirty="0" err="1" smtClean="0">
                <a:solidFill>
                  <a:srgbClr val="002060"/>
                </a:solidFill>
              </a:rPr>
              <a:t>European</a:t>
            </a:r>
            <a:r>
              <a:rPr lang="fr-BE" sz="2200" dirty="0" smtClean="0">
                <a:solidFill>
                  <a:srgbClr val="002060"/>
                </a:solidFill>
              </a:rPr>
              <a:t> Investment </a:t>
            </a:r>
            <a:r>
              <a:rPr lang="fr-BE" sz="2200" dirty="0">
                <a:solidFill>
                  <a:srgbClr val="002060"/>
                </a:solidFill>
              </a:rPr>
              <a:t>Project Portal </a:t>
            </a:r>
            <a:r>
              <a:rPr lang="fr-BE" sz="2200" dirty="0" err="1">
                <a:solidFill>
                  <a:srgbClr val="002060"/>
                </a:solidFill>
              </a:rPr>
              <a:t>operational</a:t>
            </a:r>
            <a:r>
              <a:rPr lang="fr-BE" sz="2200" dirty="0">
                <a:solidFill>
                  <a:srgbClr val="002060"/>
                </a:solidFill>
              </a:rPr>
              <a:t> by </a:t>
            </a:r>
            <a:r>
              <a:rPr lang="fr-BE" sz="2200" dirty="0" err="1" smtClean="0">
                <a:solidFill>
                  <a:srgbClr val="002060"/>
                </a:solidFill>
              </a:rPr>
              <a:t>early</a:t>
            </a:r>
            <a:r>
              <a:rPr lang="fr-BE" sz="2200" dirty="0" smtClean="0">
                <a:solidFill>
                  <a:srgbClr val="002060"/>
                </a:solidFill>
              </a:rPr>
              <a:t> 2016.</a:t>
            </a:r>
            <a:endParaRPr lang="fr-BE" sz="2200" dirty="0">
              <a:solidFill>
                <a:srgbClr val="002060"/>
              </a:solidFill>
            </a:endParaRPr>
          </a:p>
          <a:p>
            <a:endParaRPr lang="en-GB" sz="2200" dirty="0">
              <a:solidFill>
                <a:srgbClr val="002060"/>
              </a:solidFill>
            </a:endParaRPr>
          </a:p>
        </p:txBody>
      </p:sp>
    </p:spTree>
    <p:extLst>
      <p:ext uri="{BB962C8B-B14F-4D97-AF65-F5344CB8AC3E}">
        <p14:creationId xmlns:p14="http://schemas.microsoft.com/office/powerpoint/2010/main" val="1929403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61783" y="870607"/>
            <a:ext cx="8677217" cy="52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altLang="en-US" sz="2800" b="1" dirty="0" smtClean="0">
                <a:solidFill>
                  <a:srgbClr val="FFFF00"/>
                </a:solidFill>
              </a:rPr>
              <a:t>Infrastructure </a:t>
            </a:r>
            <a:r>
              <a:rPr lang="fr-BE" altLang="en-US" sz="2800" b="1" dirty="0">
                <a:solidFill>
                  <a:srgbClr val="FFFF00"/>
                </a:solidFill>
              </a:rPr>
              <a:t>and Innovation </a:t>
            </a:r>
            <a:r>
              <a:rPr lang="fr-BE" altLang="en-US" sz="2800" b="1" dirty="0" err="1">
                <a:solidFill>
                  <a:srgbClr val="FFFF00"/>
                </a:solidFill>
              </a:rPr>
              <a:t>window</a:t>
            </a:r>
            <a:endParaRPr lang="en-GB" altLang="en-US" sz="2800" b="1" dirty="0">
              <a:solidFill>
                <a:srgbClr val="FFFF00"/>
              </a:solidFill>
            </a:endParaRPr>
          </a:p>
        </p:txBody>
      </p:sp>
      <p:grpSp>
        <p:nvGrpSpPr>
          <p:cNvPr id="4" name="Group 3"/>
          <p:cNvGrpSpPr/>
          <p:nvPr/>
        </p:nvGrpSpPr>
        <p:grpSpPr>
          <a:xfrm>
            <a:off x="412039" y="1858576"/>
            <a:ext cx="8192408" cy="4666768"/>
            <a:chOff x="481857" y="1587631"/>
            <a:chExt cx="9580566" cy="5145328"/>
          </a:xfrm>
        </p:grpSpPr>
        <p:sp>
          <p:nvSpPr>
            <p:cNvPr id="37" name="Rectangle 36"/>
            <p:cNvSpPr/>
            <p:nvPr/>
          </p:nvSpPr>
          <p:spPr bwMode="auto">
            <a:xfrm>
              <a:off x="483444" y="1587631"/>
              <a:ext cx="2184400" cy="5145327"/>
            </a:xfrm>
            <a:prstGeom prst="rect">
              <a:avLst/>
            </a:prstGeom>
            <a:solidFill>
              <a:schemeClr val="bg1">
                <a:lumMod val="50000"/>
              </a:schemeClr>
            </a:solidFill>
            <a:ln>
              <a:noFill/>
            </a:ln>
            <a:effectLst/>
            <a:extLst/>
          </p:spPr>
          <p:txBody>
            <a:bodyPr anchor="ctr"/>
            <a:lstStyle>
              <a:lvl1pPr marL="3175" eaLnBrk="0" hangingPunct="0">
                <a:defRPr sz="1400">
                  <a:solidFill>
                    <a:srgbClr val="0F5494"/>
                  </a:solidFill>
                  <a:latin typeface="Verdana" pitchFamily="34" charset="0"/>
                </a:defRPr>
              </a:lvl1pPr>
              <a:lvl2pPr eaLnBrk="0" hangingPunct="0">
                <a:defRPr sz="1400">
                  <a:solidFill>
                    <a:srgbClr val="0F5494"/>
                  </a:solidFill>
                  <a:latin typeface="Verdana" pitchFamily="34" charset="0"/>
                </a:defRPr>
              </a:lvl2pPr>
              <a:lvl3pPr eaLnBrk="0" hangingPunct="0">
                <a:defRPr sz="1400">
                  <a:solidFill>
                    <a:srgbClr val="0F5494"/>
                  </a:solidFill>
                  <a:latin typeface="Verdana" pitchFamily="34" charset="0"/>
                </a:defRPr>
              </a:lvl3pPr>
              <a:lvl4pPr eaLnBrk="0" hangingPunct="0">
                <a:defRPr sz="1400">
                  <a:solidFill>
                    <a:srgbClr val="0F5494"/>
                  </a:solidFill>
                  <a:latin typeface="Verdana" pitchFamily="34" charset="0"/>
                </a:defRPr>
              </a:lvl4pPr>
              <a:lvl5pPr eaLnBrk="0" hangingPunct="0">
                <a:defRPr sz="1400">
                  <a:solidFill>
                    <a:srgbClr val="0F5494"/>
                  </a:solidFill>
                  <a:latin typeface="Verdana" pitchFamily="34" charset="0"/>
                </a:defRPr>
              </a:lvl5pPr>
              <a:lvl6pPr marL="2543175" indent="-257175" eaLnBrk="0" fontAlgn="base" hangingPunct="0">
                <a:spcBef>
                  <a:spcPct val="0"/>
                </a:spcBef>
                <a:spcAft>
                  <a:spcPct val="0"/>
                </a:spcAft>
                <a:defRPr sz="1400">
                  <a:solidFill>
                    <a:srgbClr val="0F5494"/>
                  </a:solidFill>
                  <a:latin typeface="Verdana" pitchFamily="34" charset="0"/>
                </a:defRPr>
              </a:lvl6pPr>
              <a:lvl7pPr marL="3000375" indent="-257175" eaLnBrk="0" fontAlgn="base" hangingPunct="0">
                <a:spcBef>
                  <a:spcPct val="0"/>
                </a:spcBef>
                <a:spcAft>
                  <a:spcPct val="0"/>
                </a:spcAft>
                <a:defRPr sz="1400">
                  <a:solidFill>
                    <a:srgbClr val="0F5494"/>
                  </a:solidFill>
                  <a:latin typeface="Verdana" pitchFamily="34" charset="0"/>
                </a:defRPr>
              </a:lvl7pPr>
              <a:lvl8pPr marL="3457575" indent="-257175" eaLnBrk="0" fontAlgn="base" hangingPunct="0">
                <a:spcBef>
                  <a:spcPct val="0"/>
                </a:spcBef>
                <a:spcAft>
                  <a:spcPct val="0"/>
                </a:spcAft>
                <a:defRPr sz="1400">
                  <a:solidFill>
                    <a:srgbClr val="0F5494"/>
                  </a:solidFill>
                  <a:latin typeface="Verdana" pitchFamily="34" charset="0"/>
                </a:defRPr>
              </a:lvl8pPr>
              <a:lvl9pPr marL="3914775" indent="-257175" eaLnBrk="0" fontAlgn="base" hangingPunct="0">
                <a:spcBef>
                  <a:spcPct val="0"/>
                </a:spcBef>
                <a:spcAft>
                  <a:spcPct val="0"/>
                </a:spcAft>
                <a:defRPr sz="1400">
                  <a:solidFill>
                    <a:srgbClr val="0F5494"/>
                  </a:solidFill>
                  <a:latin typeface="Verdana" pitchFamily="34" charset="0"/>
                </a:defRPr>
              </a:lvl9pPr>
            </a:lstStyle>
            <a:p>
              <a:pPr eaLnBrk="1" hangingPunct="1">
                <a:defRPr/>
              </a:pPr>
              <a:endParaRPr lang="en-US" altLang="en-US" sz="1100">
                <a:solidFill>
                  <a:srgbClr val="2D5EC1"/>
                </a:solidFill>
                <a:latin typeface="Arial" panose="020B0604020202020204" pitchFamily="34" charset="0"/>
                <a:cs typeface="Arial" panose="020B0604020202020204" pitchFamily="34" charset="0"/>
              </a:endParaRPr>
            </a:p>
          </p:txBody>
        </p:sp>
        <p:sp>
          <p:nvSpPr>
            <p:cNvPr id="42" name="Rectangle 54"/>
            <p:cNvSpPr>
              <a:spLocks noChangeArrowheads="1"/>
            </p:cNvSpPr>
            <p:nvPr/>
          </p:nvSpPr>
          <p:spPr bwMode="auto">
            <a:xfrm>
              <a:off x="481857" y="1716324"/>
              <a:ext cx="2185988" cy="4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ctr" eaLnBrk="1" hangingPunct="1">
                <a:lnSpc>
                  <a:spcPct val="90000"/>
                </a:lnSpc>
              </a:pPr>
              <a:r>
                <a:rPr lang="en-US" altLang="en-US" sz="1200" b="1" dirty="0">
                  <a:solidFill>
                    <a:schemeClr val="bg1"/>
                  </a:solidFill>
                  <a:latin typeface="Arial" pitchFamily="34" charset="0"/>
                  <a:ea typeface="MS PGothic" pitchFamily="34" charset="-128"/>
                  <a:cs typeface="Arial" pitchFamily="34" charset="0"/>
                </a:rPr>
                <a:t>SOURCES </a:t>
              </a:r>
            </a:p>
            <a:p>
              <a:pPr algn="ctr" eaLnBrk="1" hangingPunct="1">
                <a:lnSpc>
                  <a:spcPct val="90000"/>
                </a:lnSpc>
              </a:pPr>
              <a:r>
                <a:rPr lang="en-US" altLang="en-US" sz="1200" b="1" dirty="0">
                  <a:solidFill>
                    <a:schemeClr val="bg1"/>
                  </a:solidFill>
                  <a:latin typeface="Arial" pitchFamily="34" charset="0"/>
                  <a:ea typeface="MS PGothic" pitchFamily="34" charset="-128"/>
                  <a:cs typeface="Arial" pitchFamily="34" charset="0"/>
                </a:rPr>
                <a:t>OF </a:t>
              </a:r>
              <a:r>
                <a:rPr lang="en-US" altLang="en-US" sz="1200" b="1" dirty="0" smtClean="0">
                  <a:solidFill>
                    <a:schemeClr val="bg1"/>
                  </a:solidFill>
                  <a:latin typeface="Arial" pitchFamily="34" charset="0"/>
                  <a:ea typeface="MS PGothic" pitchFamily="34" charset="-128"/>
                  <a:cs typeface="Arial" pitchFamily="34" charset="0"/>
                </a:rPr>
                <a:t>FUNDING</a:t>
              </a:r>
              <a:endParaRPr lang="en-US" altLang="en-US" sz="1200" b="1" dirty="0">
                <a:solidFill>
                  <a:schemeClr val="bg1"/>
                </a:solidFill>
                <a:latin typeface="Arial" pitchFamily="34" charset="0"/>
                <a:ea typeface="MS PGothic" pitchFamily="34" charset="-128"/>
                <a:cs typeface="Arial" pitchFamily="34" charset="0"/>
              </a:endParaRPr>
            </a:p>
          </p:txBody>
        </p:sp>
        <p:sp>
          <p:nvSpPr>
            <p:cNvPr id="44" name="Rectangle 43"/>
            <p:cNvSpPr/>
            <p:nvPr/>
          </p:nvSpPr>
          <p:spPr bwMode="auto">
            <a:xfrm>
              <a:off x="4050556" y="1587632"/>
              <a:ext cx="2184722" cy="5145327"/>
            </a:xfrm>
            <a:prstGeom prst="rect">
              <a:avLst/>
            </a:prstGeom>
            <a:solidFill>
              <a:schemeClr val="bg1">
                <a:lumMod val="50000"/>
              </a:schemeClr>
            </a:solidFill>
            <a:ln>
              <a:noFill/>
            </a:ln>
            <a:effectLst/>
            <a:extLst/>
          </p:spPr>
          <p:txBody>
            <a:bodyPr anchor="ctr"/>
            <a:lstStyle/>
            <a:p>
              <a:pPr marL="2783">
                <a:defRPr/>
              </a:pPr>
              <a:endParaRPr lang="en-GB" sz="1100">
                <a:latin typeface="Arial" panose="020B0604020202020204" pitchFamily="34" charset="0"/>
                <a:cs typeface="Arial" panose="020B0604020202020204" pitchFamily="34" charset="0"/>
              </a:endParaRPr>
            </a:p>
          </p:txBody>
        </p:sp>
        <p:sp>
          <p:nvSpPr>
            <p:cNvPr id="45" name="Rectangle 44"/>
            <p:cNvSpPr/>
            <p:nvPr/>
          </p:nvSpPr>
          <p:spPr bwMode="auto">
            <a:xfrm>
              <a:off x="4050556" y="1692399"/>
              <a:ext cx="2184722" cy="480131"/>
            </a:xfrm>
            <a:prstGeom prst="rect">
              <a:avLst/>
            </a:prstGeom>
            <a:noFill/>
            <a:ln>
              <a:noFill/>
            </a:ln>
          </p:spPr>
          <p:txBody>
            <a:bodyPr wrap="square">
              <a:spAutoFit/>
            </a:bodyPr>
            <a:lstStyle/>
            <a:p>
              <a:pPr algn="ctr">
                <a:lnSpc>
                  <a:spcPct val="90000"/>
                </a:lnSpc>
                <a:defRPr/>
              </a:pPr>
              <a:r>
                <a:rPr lang="en-GB" altLang="en-US" b="1" dirty="0">
                  <a:solidFill>
                    <a:schemeClr val="bg1"/>
                  </a:solidFill>
                  <a:latin typeface="Arial" panose="020B0604020202020204" pitchFamily="34" charset="0"/>
                  <a:ea typeface="MS PGothic" pitchFamily="34" charset="-128"/>
                  <a:cs typeface="Arial" panose="020B0604020202020204" pitchFamily="34" charset="0"/>
                </a:rPr>
                <a:t>TYPICAL PRODUCTS </a:t>
              </a:r>
              <a:r>
                <a:rPr lang="en-GB" altLang="en-US" b="1" dirty="0" smtClean="0">
                  <a:solidFill>
                    <a:schemeClr val="bg1"/>
                  </a:solidFill>
                  <a:latin typeface="Arial" panose="020B0604020202020204" pitchFamily="34" charset="0"/>
                  <a:ea typeface="MS PGothic" pitchFamily="34" charset="-128"/>
                  <a:cs typeface="Arial" panose="020B0604020202020204" pitchFamily="34" charset="0"/>
                </a:rPr>
                <a:t>OFFERED</a:t>
              </a:r>
            </a:p>
          </p:txBody>
        </p:sp>
        <p:sp>
          <p:nvSpPr>
            <p:cNvPr id="49" name="Rectangle 48"/>
            <p:cNvSpPr/>
            <p:nvPr/>
          </p:nvSpPr>
          <p:spPr bwMode="auto">
            <a:xfrm>
              <a:off x="7614153" y="1587632"/>
              <a:ext cx="2448270" cy="5145326"/>
            </a:xfrm>
            <a:prstGeom prst="rect">
              <a:avLst/>
            </a:prstGeom>
            <a:solidFill>
              <a:srgbClr val="7030A0"/>
            </a:solidFill>
            <a:ln>
              <a:noFill/>
            </a:ln>
            <a:effectLst/>
            <a:extLst/>
          </p:spPr>
          <p:txBody>
            <a:bodyPr anchor="ctr"/>
            <a:lstStyle>
              <a:lvl1pPr marL="3175" eaLnBrk="0" hangingPunct="0">
                <a:defRPr sz="1400">
                  <a:solidFill>
                    <a:srgbClr val="0F5494"/>
                  </a:solidFill>
                  <a:latin typeface="Verdana" pitchFamily="34" charset="0"/>
                </a:defRPr>
              </a:lvl1pPr>
              <a:lvl2pPr eaLnBrk="0" hangingPunct="0">
                <a:defRPr sz="1400">
                  <a:solidFill>
                    <a:srgbClr val="0F5494"/>
                  </a:solidFill>
                  <a:latin typeface="Verdana" pitchFamily="34" charset="0"/>
                </a:defRPr>
              </a:lvl2pPr>
              <a:lvl3pPr eaLnBrk="0" hangingPunct="0">
                <a:defRPr sz="1400">
                  <a:solidFill>
                    <a:srgbClr val="0F5494"/>
                  </a:solidFill>
                  <a:latin typeface="Verdana" pitchFamily="34" charset="0"/>
                </a:defRPr>
              </a:lvl3pPr>
              <a:lvl4pPr eaLnBrk="0" hangingPunct="0">
                <a:defRPr sz="1400">
                  <a:solidFill>
                    <a:srgbClr val="0F5494"/>
                  </a:solidFill>
                  <a:latin typeface="Verdana" pitchFamily="34" charset="0"/>
                </a:defRPr>
              </a:lvl4pPr>
              <a:lvl5pPr eaLnBrk="0" hangingPunct="0">
                <a:defRPr sz="1400">
                  <a:solidFill>
                    <a:srgbClr val="0F5494"/>
                  </a:solidFill>
                  <a:latin typeface="Verdana" pitchFamily="34" charset="0"/>
                </a:defRPr>
              </a:lvl5pPr>
              <a:lvl6pPr marL="2543175" indent="-257175" eaLnBrk="0" fontAlgn="base" hangingPunct="0">
                <a:spcBef>
                  <a:spcPct val="0"/>
                </a:spcBef>
                <a:spcAft>
                  <a:spcPct val="0"/>
                </a:spcAft>
                <a:defRPr sz="1400">
                  <a:solidFill>
                    <a:srgbClr val="0F5494"/>
                  </a:solidFill>
                  <a:latin typeface="Verdana" pitchFamily="34" charset="0"/>
                </a:defRPr>
              </a:lvl6pPr>
              <a:lvl7pPr marL="3000375" indent="-257175" eaLnBrk="0" fontAlgn="base" hangingPunct="0">
                <a:spcBef>
                  <a:spcPct val="0"/>
                </a:spcBef>
                <a:spcAft>
                  <a:spcPct val="0"/>
                </a:spcAft>
                <a:defRPr sz="1400">
                  <a:solidFill>
                    <a:srgbClr val="0F5494"/>
                  </a:solidFill>
                  <a:latin typeface="Verdana" pitchFamily="34" charset="0"/>
                </a:defRPr>
              </a:lvl7pPr>
              <a:lvl8pPr marL="3457575" indent="-257175" eaLnBrk="0" fontAlgn="base" hangingPunct="0">
                <a:spcBef>
                  <a:spcPct val="0"/>
                </a:spcBef>
                <a:spcAft>
                  <a:spcPct val="0"/>
                </a:spcAft>
                <a:defRPr sz="1400">
                  <a:solidFill>
                    <a:srgbClr val="0F5494"/>
                  </a:solidFill>
                  <a:latin typeface="Verdana" pitchFamily="34" charset="0"/>
                </a:defRPr>
              </a:lvl8pPr>
              <a:lvl9pPr marL="3914775" indent="-257175" eaLnBrk="0" fontAlgn="base" hangingPunct="0">
                <a:spcBef>
                  <a:spcPct val="0"/>
                </a:spcBef>
                <a:spcAft>
                  <a:spcPct val="0"/>
                </a:spcAft>
                <a:defRPr sz="1400">
                  <a:solidFill>
                    <a:srgbClr val="0F5494"/>
                  </a:solidFill>
                  <a:latin typeface="Verdana" pitchFamily="34" charset="0"/>
                </a:defRPr>
              </a:lvl9pPr>
            </a:lstStyle>
            <a:p>
              <a:pPr eaLnBrk="1" hangingPunct="1">
                <a:defRPr/>
              </a:pPr>
              <a:endParaRPr lang="en-US" altLang="en-US" sz="1100">
                <a:latin typeface="Arial" panose="020B0604020202020204" pitchFamily="34" charset="0"/>
                <a:cs typeface="Arial" panose="020B0604020202020204" pitchFamily="34" charset="0"/>
              </a:endParaRPr>
            </a:p>
          </p:txBody>
        </p:sp>
        <p:sp>
          <p:nvSpPr>
            <p:cNvPr id="50" name="Rectangle 49"/>
            <p:cNvSpPr/>
            <p:nvPr/>
          </p:nvSpPr>
          <p:spPr bwMode="auto">
            <a:xfrm>
              <a:off x="7578949" y="1707349"/>
              <a:ext cx="2320479" cy="468287"/>
            </a:xfrm>
            <a:prstGeom prst="rect">
              <a:avLst/>
            </a:prstGeom>
            <a:noFill/>
            <a:ln>
              <a:noFill/>
            </a:ln>
          </p:spPr>
          <p:txBody>
            <a:bodyPr wrap="square">
              <a:spAutoFit/>
            </a:bodyPr>
            <a:lstStyle/>
            <a:p>
              <a:pPr algn="ctr">
                <a:lnSpc>
                  <a:spcPct val="90000"/>
                </a:lnSpc>
                <a:defRPr/>
              </a:pPr>
              <a:r>
                <a:rPr lang="en-US" altLang="en-US" b="1" dirty="0" smtClean="0">
                  <a:solidFill>
                    <a:schemeClr val="bg1"/>
                  </a:solidFill>
                  <a:latin typeface="Arial" panose="020B0604020202020204" pitchFamily="34" charset="0"/>
                  <a:ea typeface="MS PGothic" pitchFamily="34" charset="-128"/>
                  <a:cs typeface="Arial" panose="020B0604020202020204" pitchFamily="34" charset="0"/>
                </a:rPr>
                <a:t>PROJECTS IN ELIGIBLE SECTORS</a:t>
              </a:r>
              <a:endParaRPr lang="en-US" altLang="en-US" b="1" dirty="0">
                <a:solidFill>
                  <a:schemeClr val="bg1"/>
                </a:solidFill>
                <a:latin typeface="Arial" panose="020B0604020202020204" pitchFamily="34" charset="0"/>
                <a:ea typeface="MS PGothic" pitchFamily="34" charset="-128"/>
                <a:cs typeface="Arial" panose="020B0604020202020204" pitchFamily="34" charset="0"/>
              </a:endParaRPr>
            </a:p>
          </p:txBody>
        </p:sp>
        <p:sp>
          <p:nvSpPr>
            <p:cNvPr id="55" name="AutoShape 6"/>
            <p:cNvSpPr>
              <a:spLocks noChangeArrowheads="1"/>
            </p:cNvSpPr>
            <p:nvPr/>
          </p:nvSpPr>
          <p:spPr bwMode="auto">
            <a:xfrm>
              <a:off x="4183351" y="2489603"/>
              <a:ext cx="1934351" cy="900000"/>
            </a:xfrm>
            <a:prstGeom prst="roundRect">
              <a:avLst>
                <a:gd name="adj" fmla="val 0"/>
              </a:avLst>
            </a:prstGeom>
            <a:solidFill>
              <a:srgbClr val="6699FF"/>
            </a:solidFill>
            <a:ln>
              <a:noFill/>
            </a:ln>
            <a:extLst/>
          </p:spPr>
          <p:txBody>
            <a:bodyPr lIns="0" tIns="0" rIns="0" bIns="0" anchor="ct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ctr" eaLnBrk="1" hangingPunct="1"/>
              <a:r>
                <a:rPr lang="en-US" altLang="en-US" sz="1100" b="1" dirty="0">
                  <a:solidFill>
                    <a:schemeClr val="bg1"/>
                  </a:solidFill>
                  <a:latin typeface="Arial" panose="020B0604020202020204" pitchFamily="34" charset="0"/>
                  <a:ea typeface="MS PGothic" pitchFamily="34" charset="-128"/>
                  <a:cs typeface="Arial" panose="020B0604020202020204" pitchFamily="34" charset="0"/>
                </a:rPr>
                <a:t>Long-term senior </a:t>
              </a:r>
              <a:br>
                <a:rPr lang="en-US" altLang="en-US" sz="1100" b="1" dirty="0">
                  <a:solidFill>
                    <a:schemeClr val="bg1"/>
                  </a:solidFill>
                  <a:latin typeface="Arial" panose="020B0604020202020204" pitchFamily="34" charset="0"/>
                  <a:ea typeface="MS PGothic" pitchFamily="34" charset="-128"/>
                  <a:cs typeface="Arial" panose="020B0604020202020204" pitchFamily="34" charset="0"/>
                </a:rPr>
              </a:br>
              <a:r>
                <a:rPr lang="en-US" altLang="en-US" sz="1100" b="1" dirty="0">
                  <a:solidFill>
                    <a:schemeClr val="bg1"/>
                  </a:solidFill>
                  <a:latin typeface="Arial" panose="020B0604020202020204" pitchFamily="34" charset="0"/>
                  <a:ea typeface="MS PGothic" pitchFamily="34" charset="-128"/>
                  <a:cs typeface="Arial" panose="020B0604020202020204" pitchFamily="34" charset="0"/>
                </a:rPr>
                <a:t>debt for higher </a:t>
              </a:r>
              <a:br>
                <a:rPr lang="en-US" altLang="en-US" sz="1100" b="1" dirty="0">
                  <a:solidFill>
                    <a:schemeClr val="bg1"/>
                  </a:solidFill>
                  <a:latin typeface="Arial" panose="020B0604020202020204" pitchFamily="34" charset="0"/>
                  <a:ea typeface="MS PGothic" pitchFamily="34" charset="-128"/>
                  <a:cs typeface="Arial" panose="020B0604020202020204" pitchFamily="34" charset="0"/>
                </a:rPr>
              </a:br>
              <a:r>
                <a:rPr lang="en-US" altLang="en-US" sz="1100" b="1" dirty="0">
                  <a:solidFill>
                    <a:schemeClr val="bg1"/>
                  </a:solidFill>
                  <a:latin typeface="Arial" panose="020B0604020202020204" pitchFamily="34" charset="0"/>
                  <a:ea typeface="MS PGothic" pitchFamily="34" charset="-128"/>
                  <a:cs typeface="Arial" panose="020B0604020202020204" pitchFamily="34" charset="0"/>
                </a:rPr>
                <a:t>risk projects</a:t>
              </a:r>
            </a:p>
          </p:txBody>
        </p:sp>
        <p:sp>
          <p:nvSpPr>
            <p:cNvPr id="56" name="AutoShape 6"/>
            <p:cNvSpPr>
              <a:spLocks noChangeArrowheads="1"/>
            </p:cNvSpPr>
            <p:nvPr/>
          </p:nvSpPr>
          <p:spPr bwMode="auto">
            <a:xfrm>
              <a:off x="4163017" y="5371641"/>
              <a:ext cx="1941835" cy="900000"/>
            </a:xfrm>
            <a:prstGeom prst="roundRect">
              <a:avLst>
                <a:gd name="adj" fmla="val 0"/>
              </a:avLst>
            </a:prstGeom>
            <a:solidFill>
              <a:srgbClr val="6699FF"/>
            </a:solidFill>
            <a:ln>
              <a:noFill/>
            </a:ln>
            <a:extLst/>
          </p:spPr>
          <p:txBody>
            <a:bodyPr lIns="0" tIns="0" rIns="0" bIns="0" anchor="ct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ctr" eaLnBrk="1" hangingPunct="1"/>
              <a:r>
                <a:rPr lang="en-US" altLang="en-US" sz="1100" b="1" dirty="0">
                  <a:solidFill>
                    <a:schemeClr val="bg1"/>
                  </a:solidFill>
                  <a:latin typeface="Arial" panose="020B0604020202020204" pitchFamily="34" charset="0"/>
                  <a:ea typeface="MS PGothic" pitchFamily="34" charset="-128"/>
                  <a:cs typeface="Arial" panose="020B0604020202020204" pitchFamily="34" charset="0"/>
                </a:rPr>
                <a:t>Equity and </a:t>
              </a:r>
              <a:br>
                <a:rPr lang="en-US" altLang="en-US" sz="1100" b="1" dirty="0">
                  <a:solidFill>
                    <a:schemeClr val="bg1"/>
                  </a:solidFill>
                  <a:latin typeface="Arial" panose="020B0604020202020204" pitchFamily="34" charset="0"/>
                  <a:ea typeface="MS PGothic" pitchFamily="34" charset="-128"/>
                  <a:cs typeface="Arial" panose="020B0604020202020204" pitchFamily="34" charset="0"/>
                </a:rPr>
              </a:br>
              <a:r>
                <a:rPr lang="en-US" altLang="en-US" sz="1100" b="1" dirty="0">
                  <a:solidFill>
                    <a:schemeClr val="bg1"/>
                  </a:solidFill>
                  <a:latin typeface="Arial" panose="020B0604020202020204" pitchFamily="34" charset="0"/>
                  <a:ea typeface="MS PGothic" pitchFamily="34" charset="-128"/>
                  <a:cs typeface="Arial" panose="020B0604020202020204" pitchFamily="34" charset="0"/>
                </a:rPr>
                <a:t>quasi-equity</a:t>
              </a:r>
            </a:p>
          </p:txBody>
        </p:sp>
        <p:sp>
          <p:nvSpPr>
            <p:cNvPr id="58" name="AutoShape 6"/>
            <p:cNvSpPr>
              <a:spLocks noChangeArrowheads="1"/>
            </p:cNvSpPr>
            <p:nvPr/>
          </p:nvSpPr>
          <p:spPr bwMode="auto">
            <a:xfrm>
              <a:off x="4203516" y="3930622"/>
              <a:ext cx="1934351" cy="900000"/>
            </a:xfrm>
            <a:prstGeom prst="roundRect">
              <a:avLst>
                <a:gd name="adj" fmla="val 0"/>
              </a:avLst>
            </a:prstGeom>
            <a:solidFill>
              <a:srgbClr val="6699FF"/>
            </a:solidFill>
            <a:ln>
              <a:noFill/>
            </a:ln>
            <a:extLst/>
          </p:spPr>
          <p:txBody>
            <a:bodyPr lIns="0" tIns="0" rIns="0" bIns="0" anchor="ct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ctr" eaLnBrk="1" hangingPunct="1"/>
              <a:r>
                <a:rPr lang="en-US" altLang="en-US" sz="1100" b="1" dirty="0">
                  <a:solidFill>
                    <a:schemeClr val="bg1"/>
                  </a:solidFill>
                  <a:latin typeface="Arial" panose="020B0604020202020204" pitchFamily="34" charset="0"/>
                  <a:ea typeface="MS PGothic" pitchFamily="34" charset="-128"/>
                  <a:cs typeface="Arial" panose="020B0604020202020204" pitchFamily="34" charset="0"/>
                </a:rPr>
                <a:t>Subordinated loans</a:t>
              </a:r>
            </a:p>
          </p:txBody>
        </p:sp>
        <p:sp>
          <p:nvSpPr>
            <p:cNvPr id="60" name="Rectangle 2"/>
            <p:cNvSpPr>
              <a:spLocks noChangeArrowheads="1"/>
            </p:cNvSpPr>
            <p:nvPr/>
          </p:nvSpPr>
          <p:spPr bwMode="auto">
            <a:xfrm>
              <a:off x="6344131" y="2489130"/>
              <a:ext cx="1101327" cy="101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ctr" eaLnBrk="1" hangingPunct="1"/>
              <a:r>
                <a:rPr lang="en-GB" altLang="en-US" sz="1200" b="1" dirty="0">
                  <a:solidFill>
                    <a:srgbClr val="2D5EC1"/>
                  </a:solidFill>
                  <a:latin typeface="Arial" panose="020B0604020202020204" pitchFamily="34" charset="0"/>
                  <a:ea typeface="MS PGothic" pitchFamily="34" charset="-128"/>
                  <a:cs typeface="Arial" pitchFamily="34" charset="0"/>
                </a:rPr>
                <a:t>Other investors join in on </a:t>
              </a:r>
              <a:br>
                <a:rPr lang="en-GB" altLang="en-US" sz="1200" b="1" dirty="0">
                  <a:solidFill>
                    <a:srgbClr val="2D5EC1"/>
                  </a:solidFill>
                  <a:latin typeface="Arial" panose="020B0604020202020204" pitchFamily="34" charset="0"/>
                  <a:ea typeface="MS PGothic" pitchFamily="34" charset="-128"/>
                  <a:cs typeface="Arial" pitchFamily="34" charset="0"/>
                </a:rPr>
              </a:br>
              <a:r>
                <a:rPr lang="en-GB" altLang="en-US" sz="1200" b="1" dirty="0">
                  <a:solidFill>
                    <a:srgbClr val="2D5EC1"/>
                  </a:solidFill>
                  <a:latin typeface="Arial" panose="020B0604020202020204" pitchFamily="34" charset="0"/>
                  <a:ea typeface="MS PGothic" pitchFamily="34" charset="-128"/>
                  <a:cs typeface="Arial" pitchFamily="34" charset="0"/>
                </a:rPr>
                <a:t>a project basis </a:t>
              </a:r>
            </a:p>
          </p:txBody>
        </p:sp>
        <p:sp>
          <p:nvSpPr>
            <p:cNvPr id="29" name="AutoShape 25"/>
            <p:cNvSpPr>
              <a:spLocks noChangeArrowheads="1"/>
            </p:cNvSpPr>
            <p:nvPr/>
          </p:nvSpPr>
          <p:spPr bwMode="auto">
            <a:xfrm>
              <a:off x="7761368" y="3449567"/>
              <a:ext cx="2138060" cy="541337"/>
            </a:xfrm>
            <a:prstGeom prst="roundRect">
              <a:avLst>
                <a:gd name="adj" fmla="val 0"/>
              </a:avLst>
            </a:prstGeom>
            <a:solidFill>
              <a:schemeClr val="accent3">
                <a:lumMod val="95000"/>
              </a:schemeClr>
            </a:solidFill>
            <a:ln w="19050" algn="ctr">
              <a:noFill/>
              <a:round/>
              <a:headEnd/>
              <a:tailEnd/>
            </a:ln>
          </p:spPr>
          <p:txBody>
            <a:bodyPr lIns="36000" rIns="36000" anchor="ctr"/>
            <a:lstStyle/>
            <a:p>
              <a:pPr algn="ctr"/>
              <a:r>
                <a:rPr lang="en-US" altLang="en-US" sz="1100" dirty="0" smtClean="0">
                  <a:solidFill>
                    <a:schemeClr val="tx1"/>
                  </a:solidFill>
                  <a:latin typeface="Arial" panose="020B0604020202020204" pitchFamily="34" charset="0"/>
                  <a:ea typeface="MS PGothic" pitchFamily="34" charset="-128"/>
                  <a:cs typeface="Arial" panose="020B0604020202020204" pitchFamily="34" charset="0"/>
                </a:rPr>
                <a:t>Transport</a:t>
              </a:r>
              <a:endParaRPr lang="en-GB" altLang="en-US" sz="1100" dirty="0">
                <a:solidFill>
                  <a:schemeClr val="tx1"/>
                </a:solidFill>
                <a:latin typeface="Arial" panose="020B0604020202020204" pitchFamily="34" charset="0"/>
                <a:ea typeface="MS PGothic" pitchFamily="34" charset="-128"/>
                <a:cs typeface="Arial" panose="020B0604020202020204" pitchFamily="34" charset="0"/>
              </a:endParaRPr>
            </a:p>
          </p:txBody>
        </p:sp>
        <p:sp>
          <p:nvSpPr>
            <p:cNvPr id="30" name="AutoShape 25"/>
            <p:cNvSpPr>
              <a:spLocks noChangeArrowheads="1"/>
            </p:cNvSpPr>
            <p:nvPr/>
          </p:nvSpPr>
          <p:spPr bwMode="auto">
            <a:xfrm>
              <a:off x="7761368" y="2763351"/>
              <a:ext cx="2138060" cy="559924"/>
            </a:xfrm>
            <a:prstGeom prst="roundRect">
              <a:avLst>
                <a:gd name="adj" fmla="val 0"/>
              </a:avLst>
            </a:prstGeom>
            <a:solidFill>
              <a:schemeClr val="accent3">
                <a:lumMod val="95000"/>
              </a:schemeClr>
            </a:solidFill>
            <a:ln w="19050" algn="ctr">
              <a:noFill/>
              <a:round/>
              <a:headEnd/>
              <a:tailEnd/>
            </a:ln>
          </p:spPr>
          <p:txBody>
            <a:bodyPr lIns="36000" rIns="36000" anchor="ctr"/>
            <a:lstStyle/>
            <a:p>
              <a:pPr algn="ctr"/>
              <a:r>
                <a:rPr lang="en-US" altLang="en-US" sz="1100" dirty="0">
                  <a:solidFill>
                    <a:schemeClr val="tx1"/>
                  </a:solidFill>
                  <a:latin typeface="Arial" panose="020B0604020202020204" pitchFamily="34" charset="0"/>
                  <a:ea typeface="MS PGothic" pitchFamily="34" charset="-128"/>
                  <a:cs typeface="Arial" panose="020B0604020202020204" pitchFamily="34" charset="0"/>
                </a:rPr>
                <a:t>Energy </a:t>
              </a:r>
              <a:r>
                <a:rPr lang="en-US" altLang="en-US" sz="1100" dirty="0" smtClean="0">
                  <a:solidFill>
                    <a:schemeClr val="tx1"/>
                  </a:solidFill>
                  <a:latin typeface="Arial" panose="020B0604020202020204" pitchFamily="34" charset="0"/>
                  <a:ea typeface="MS PGothic" pitchFamily="34" charset="-128"/>
                  <a:cs typeface="Arial" panose="020B0604020202020204" pitchFamily="34" charset="0"/>
                </a:rPr>
                <a:t>infra, Renewable Energy, Energy efficiency</a:t>
              </a:r>
              <a:endParaRPr lang="en-GB" altLang="en-US" sz="1100" dirty="0">
                <a:solidFill>
                  <a:schemeClr val="tx1"/>
                </a:solidFill>
                <a:latin typeface="Arial" panose="020B0604020202020204" pitchFamily="34" charset="0"/>
                <a:ea typeface="MS PGothic" pitchFamily="34" charset="-128"/>
                <a:cs typeface="Arial" panose="020B0604020202020204" pitchFamily="34" charset="0"/>
              </a:endParaRPr>
            </a:p>
          </p:txBody>
        </p:sp>
        <p:sp>
          <p:nvSpPr>
            <p:cNvPr id="31" name="AutoShape 25"/>
            <p:cNvSpPr>
              <a:spLocks noChangeArrowheads="1"/>
            </p:cNvSpPr>
            <p:nvPr/>
          </p:nvSpPr>
          <p:spPr bwMode="auto">
            <a:xfrm>
              <a:off x="7785608" y="4101400"/>
              <a:ext cx="2113820" cy="519112"/>
            </a:xfrm>
            <a:prstGeom prst="roundRect">
              <a:avLst>
                <a:gd name="adj" fmla="val 0"/>
              </a:avLst>
            </a:prstGeom>
            <a:solidFill>
              <a:schemeClr val="accent3">
                <a:lumMod val="95000"/>
              </a:schemeClr>
            </a:solidFill>
            <a:ln w="19050" algn="ctr">
              <a:noFill/>
              <a:round/>
              <a:headEnd/>
              <a:tailEnd/>
            </a:ln>
          </p:spPr>
          <p:txBody>
            <a:bodyPr lIns="36000" rIns="36000" anchor="ctr"/>
            <a:lstStyle/>
            <a:p>
              <a:pPr algn="ctr"/>
              <a:r>
                <a:rPr lang="en-US" altLang="en-US" sz="1100" dirty="0" smtClean="0">
                  <a:solidFill>
                    <a:schemeClr val="tx1"/>
                  </a:solidFill>
                  <a:latin typeface="Arial" panose="020B0604020202020204" pitchFamily="34" charset="0"/>
                  <a:ea typeface="MS PGothic" pitchFamily="34" charset="-128"/>
                  <a:cs typeface="Arial" panose="020B0604020202020204" pitchFamily="34" charset="0"/>
                </a:rPr>
                <a:t>ICT</a:t>
              </a:r>
              <a:endParaRPr lang="en-GB" altLang="en-US" sz="1100" dirty="0">
                <a:solidFill>
                  <a:schemeClr val="tx1"/>
                </a:solidFill>
                <a:latin typeface="Arial" panose="020B0604020202020204" pitchFamily="34" charset="0"/>
                <a:ea typeface="MS PGothic" pitchFamily="34" charset="-128"/>
                <a:cs typeface="Arial" panose="020B0604020202020204" pitchFamily="34" charset="0"/>
              </a:endParaRPr>
            </a:p>
          </p:txBody>
        </p:sp>
        <p:sp>
          <p:nvSpPr>
            <p:cNvPr id="33" name="AutoShape 25"/>
            <p:cNvSpPr>
              <a:spLocks noChangeArrowheads="1"/>
            </p:cNvSpPr>
            <p:nvPr/>
          </p:nvSpPr>
          <p:spPr bwMode="auto">
            <a:xfrm>
              <a:off x="7788770" y="4737982"/>
              <a:ext cx="2110658" cy="633659"/>
            </a:xfrm>
            <a:prstGeom prst="roundRect">
              <a:avLst>
                <a:gd name="adj" fmla="val 0"/>
              </a:avLst>
            </a:prstGeom>
            <a:solidFill>
              <a:schemeClr val="accent3">
                <a:lumMod val="95000"/>
              </a:schemeClr>
            </a:solidFill>
            <a:ln w="19050" algn="ctr">
              <a:noFill/>
              <a:round/>
              <a:headEnd/>
              <a:tailEnd/>
            </a:ln>
          </p:spPr>
          <p:txBody>
            <a:bodyPr lIns="36000" rIns="36000" anchor="ctr"/>
            <a:lstStyle/>
            <a:p>
              <a:pPr algn="ctr"/>
              <a:r>
                <a:rPr lang="en-US" altLang="en-US" sz="1100" dirty="0" smtClean="0">
                  <a:solidFill>
                    <a:schemeClr val="tx1"/>
                  </a:solidFill>
                  <a:latin typeface="Arial" panose="020B0604020202020204" pitchFamily="34" charset="0"/>
                  <a:ea typeface="MS PGothic" pitchFamily="34" charset="-128"/>
                  <a:cs typeface="Arial" panose="020B0604020202020204" pitchFamily="34" charset="0"/>
                </a:rPr>
                <a:t>Environment and Resource efficiency</a:t>
              </a:r>
              <a:endParaRPr lang="en-GB" altLang="en-US" sz="1100" dirty="0">
                <a:solidFill>
                  <a:schemeClr val="tx1"/>
                </a:solidFill>
                <a:latin typeface="Arial" panose="020B0604020202020204" pitchFamily="34" charset="0"/>
                <a:ea typeface="MS PGothic" pitchFamily="34" charset="-128"/>
                <a:cs typeface="Arial" panose="020B0604020202020204" pitchFamily="34" charset="0"/>
              </a:endParaRPr>
            </a:p>
          </p:txBody>
        </p:sp>
        <p:sp>
          <p:nvSpPr>
            <p:cNvPr id="35" name="AutoShape 25"/>
            <p:cNvSpPr>
              <a:spLocks noChangeArrowheads="1"/>
            </p:cNvSpPr>
            <p:nvPr/>
          </p:nvSpPr>
          <p:spPr bwMode="auto">
            <a:xfrm>
              <a:off x="7788770" y="5462684"/>
              <a:ext cx="2110658" cy="564747"/>
            </a:xfrm>
            <a:prstGeom prst="roundRect">
              <a:avLst>
                <a:gd name="adj" fmla="val 0"/>
              </a:avLst>
            </a:prstGeom>
            <a:solidFill>
              <a:schemeClr val="accent3">
                <a:lumMod val="95000"/>
              </a:schemeClr>
            </a:solidFill>
            <a:ln w="19050" algn="ctr">
              <a:noFill/>
              <a:round/>
              <a:headEnd/>
              <a:tailEnd/>
            </a:ln>
          </p:spPr>
          <p:txBody>
            <a:bodyPr lIns="36000" rIns="36000" anchor="ctr"/>
            <a:lstStyle/>
            <a:p>
              <a:pPr algn="ctr"/>
              <a:r>
                <a:rPr lang="en-US" altLang="en-US" sz="1100" dirty="0" smtClean="0">
                  <a:solidFill>
                    <a:schemeClr val="tx1"/>
                  </a:solidFill>
                  <a:latin typeface="Arial" panose="020B0604020202020204" pitchFamily="34" charset="0"/>
                  <a:ea typeface="MS PGothic" pitchFamily="34" charset="-128"/>
                  <a:cs typeface="Arial" panose="020B0604020202020204" pitchFamily="34" charset="0"/>
                </a:rPr>
                <a:t>Social sectors, Education</a:t>
              </a:r>
              <a:endParaRPr lang="en-GB" altLang="en-US" sz="1100" dirty="0">
                <a:solidFill>
                  <a:schemeClr val="tx1"/>
                </a:solidFill>
                <a:latin typeface="Arial" panose="020B0604020202020204" pitchFamily="34" charset="0"/>
                <a:ea typeface="MS PGothic" pitchFamily="34" charset="-128"/>
                <a:cs typeface="Arial" panose="020B0604020202020204" pitchFamily="34" charset="0"/>
              </a:endParaRPr>
            </a:p>
          </p:txBody>
        </p:sp>
        <p:sp>
          <p:nvSpPr>
            <p:cNvPr id="38" name="AutoShape 25"/>
            <p:cNvSpPr>
              <a:spLocks noChangeArrowheads="1"/>
            </p:cNvSpPr>
            <p:nvPr/>
          </p:nvSpPr>
          <p:spPr bwMode="auto">
            <a:xfrm>
              <a:off x="7761368" y="2128215"/>
              <a:ext cx="2138060" cy="555744"/>
            </a:xfrm>
            <a:prstGeom prst="roundRect">
              <a:avLst>
                <a:gd name="adj" fmla="val 0"/>
              </a:avLst>
            </a:prstGeom>
            <a:solidFill>
              <a:schemeClr val="accent3">
                <a:lumMod val="95000"/>
              </a:schemeClr>
            </a:solidFill>
            <a:ln w="19050" algn="ctr">
              <a:noFill/>
              <a:round/>
              <a:headEnd/>
              <a:tailEnd/>
            </a:ln>
          </p:spPr>
          <p:txBody>
            <a:bodyPr lIns="36000" rIns="36000" anchor="ctr"/>
            <a:lstStyle/>
            <a:p>
              <a:pPr algn="ctr"/>
              <a:r>
                <a:rPr lang="en-US" altLang="en-US" sz="1100" dirty="0" smtClean="0">
                  <a:solidFill>
                    <a:schemeClr val="tx1"/>
                  </a:solidFill>
                  <a:latin typeface="Arial" panose="020B0604020202020204" pitchFamily="34" charset="0"/>
                  <a:ea typeface="MS PGothic" pitchFamily="34" charset="-128"/>
                  <a:cs typeface="Arial" panose="020B0604020202020204" pitchFamily="34" charset="0"/>
                </a:rPr>
                <a:t>Research, Development,</a:t>
              </a:r>
            </a:p>
            <a:p>
              <a:pPr algn="ctr"/>
              <a:r>
                <a:rPr lang="en-US" altLang="en-US" sz="1100" dirty="0" smtClean="0">
                  <a:solidFill>
                    <a:schemeClr val="tx1"/>
                  </a:solidFill>
                  <a:latin typeface="Arial" panose="020B0604020202020204" pitchFamily="34" charset="0"/>
                  <a:ea typeface="MS PGothic" pitchFamily="34" charset="-128"/>
                  <a:cs typeface="Arial" panose="020B0604020202020204" pitchFamily="34" charset="0"/>
                </a:rPr>
                <a:t>Innovation</a:t>
              </a:r>
              <a:endParaRPr lang="en-US" altLang="en-US" sz="1100" dirty="0">
                <a:solidFill>
                  <a:schemeClr val="tx1"/>
                </a:solidFill>
                <a:latin typeface="Arial" panose="020B0604020202020204" pitchFamily="34" charset="0"/>
                <a:ea typeface="MS PGothic" pitchFamily="34" charset="-128"/>
                <a:cs typeface="Arial" panose="020B0604020202020204" pitchFamily="34" charset="0"/>
              </a:endParaRPr>
            </a:p>
          </p:txBody>
        </p:sp>
        <p:sp>
          <p:nvSpPr>
            <p:cNvPr id="39" name="AutoShape 25"/>
            <p:cNvSpPr>
              <a:spLocks noChangeArrowheads="1"/>
            </p:cNvSpPr>
            <p:nvPr/>
          </p:nvSpPr>
          <p:spPr bwMode="auto">
            <a:xfrm>
              <a:off x="7761368" y="6136042"/>
              <a:ext cx="2138060" cy="517525"/>
            </a:xfrm>
            <a:prstGeom prst="roundRect">
              <a:avLst>
                <a:gd name="adj" fmla="val 0"/>
              </a:avLst>
            </a:prstGeom>
            <a:solidFill>
              <a:schemeClr val="accent3">
                <a:lumMod val="95000"/>
              </a:schemeClr>
            </a:solidFill>
            <a:ln w="19050" algn="ctr">
              <a:noFill/>
              <a:round/>
              <a:headEnd/>
              <a:tailEnd/>
            </a:ln>
          </p:spPr>
          <p:txBody>
            <a:bodyPr lIns="36000" rIns="36000" anchor="ctr"/>
            <a:lstStyle/>
            <a:p>
              <a:pPr algn="ctr"/>
              <a:r>
                <a:rPr lang="en-US" altLang="en-US" sz="1100" dirty="0" smtClean="0">
                  <a:solidFill>
                    <a:schemeClr val="tx1"/>
                  </a:solidFill>
                  <a:latin typeface="Arial" panose="020B0604020202020204" pitchFamily="34" charset="0"/>
                  <a:ea typeface="MS PGothic" pitchFamily="34" charset="-128"/>
                  <a:cs typeface="Arial" panose="020B0604020202020204" pitchFamily="34" charset="0"/>
                </a:rPr>
                <a:t>SMEs</a:t>
              </a:r>
              <a:endParaRPr lang="en-GB" altLang="en-US" sz="1100" dirty="0">
                <a:solidFill>
                  <a:schemeClr val="tx1"/>
                </a:solidFill>
                <a:latin typeface="Arial" panose="020B0604020202020204" pitchFamily="34" charset="0"/>
                <a:ea typeface="MS PGothic" pitchFamily="34" charset="-128"/>
                <a:cs typeface="Arial" panose="020B0604020202020204" pitchFamily="34" charset="0"/>
              </a:endParaRPr>
            </a:p>
          </p:txBody>
        </p:sp>
        <p:sp>
          <p:nvSpPr>
            <p:cNvPr id="41" name="Rectangle 32"/>
            <p:cNvSpPr>
              <a:spLocks noChangeArrowheads="1"/>
            </p:cNvSpPr>
            <p:nvPr/>
          </p:nvSpPr>
          <p:spPr bwMode="auto">
            <a:xfrm>
              <a:off x="2713396" y="2489130"/>
              <a:ext cx="1268622" cy="122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ctr" eaLnBrk="1" hangingPunct="1"/>
              <a:r>
                <a:rPr lang="en-US" altLang="en-US" sz="1200" b="1" dirty="0">
                  <a:solidFill>
                    <a:srgbClr val="2D5EC1"/>
                  </a:solidFill>
                  <a:latin typeface="Arial" pitchFamily="34" charset="0"/>
                  <a:ea typeface="MS PGothic" pitchFamily="34" charset="-128"/>
                  <a:cs typeface="Arial" pitchFamily="34" charset="0"/>
                </a:rPr>
                <a:t>The Fund serves as credit protection for new EIB activities</a:t>
              </a:r>
              <a:endParaRPr lang="en-GB" altLang="en-US" sz="1200" b="1" dirty="0">
                <a:solidFill>
                  <a:srgbClr val="2D5EC1"/>
                </a:solidFill>
                <a:latin typeface="Arial" pitchFamily="34" charset="0"/>
                <a:ea typeface="MS PGothic" pitchFamily="34" charset="-128"/>
                <a:cs typeface="Arial" pitchFamily="34" charset="0"/>
              </a:endParaRPr>
            </a:p>
          </p:txBody>
        </p:sp>
        <p:sp>
          <p:nvSpPr>
            <p:cNvPr id="43" name="AutoShape 25"/>
            <p:cNvSpPr>
              <a:spLocks noChangeArrowheads="1"/>
            </p:cNvSpPr>
            <p:nvPr/>
          </p:nvSpPr>
          <p:spPr bwMode="auto">
            <a:xfrm>
              <a:off x="705694" y="2506970"/>
              <a:ext cx="1739900" cy="3990648"/>
            </a:xfrm>
            <a:prstGeom prst="roundRect">
              <a:avLst>
                <a:gd name="adj" fmla="val 0"/>
              </a:avLst>
            </a:prstGeom>
            <a:solidFill>
              <a:srgbClr val="3166CF"/>
            </a:solidFill>
            <a:ln w="19050" algn="ctr">
              <a:solidFill>
                <a:schemeClr val="bg1">
                  <a:lumMod val="85000"/>
                </a:schemeClr>
              </a:solidFill>
              <a:round/>
              <a:headEnd/>
              <a:tailEnd/>
            </a:ln>
            <a:extLst/>
          </p:spPr>
          <p:txBody>
            <a:bodyPr lIns="36000" rIns="36000" anchor="ct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ctr" eaLnBrk="1" hangingPunct="1">
                <a:defRPr/>
              </a:pPr>
              <a:endParaRPr lang="en-US" altLang="en-US" sz="1100" b="1" dirty="0">
                <a:solidFill>
                  <a:schemeClr val="bg1"/>
                </a:solidFill>
                <a:latin typeface="Arial" panose="020B0604020202020204" pitchFamily="34" charset="0"/>
                <a:ea typeface="MS PGothic" pitchFamily="34" charset="-128"/>
                <a:cs typeface="Arial" panose="020B0604020202020204" pitchFamily="34" charset="0"/>
              </a:endParaRPr>
            </a:p>
            <a:p>
              <a:pPr algn="ctr" eaLnBrk="1" hangingPunct="1">
                <a:defRPr/>
              </a:pPr>
              <a:r>
                <a:rPr lang="en-US" altLang="en-US" sz="1100" b="1" dirty="0">
                  <a:solidFill>
                    <a:schemeClr val="bg1"/>
                  </a:solidFill>
                  <a:latin typeface="Arial" panose="020B0604020202020204" pitchFamily="34" charset="0"/>
                  <a:ea typeface="MS PGothic" pitchFamily="34" charset="-128"/>
                  <a:cs typeface="Arial" panose="020B0604020202020204" pitchFamily="34" charset="0"/>
                </a:rPr>
                <a:t>European Fund </a:t>
              </a:r>
              <a:br>
                <a:rPr lang="en-US" altLang="en-US" sz="1100" b="1" dirty="0">
                  <a:solidFill>
                    <a:schemeClr val="bg1"/>
                  </a:solidFill>
                  <a:latin typeface="Arial" panose="020B0604020202020204" pitchFamily="34" charset="0"/>
                  <a:ea typeface="MS PGothic" pitchFamily="34" charset="-128"/>
                  <a:cs typeface="Arial" panose="020B0604020202020204" pitchFamily="34" charset="0"/>
                </a:rPr>
              </a:br>
              <a:r>
                <a:rPr lang="en-US" altLang="en-US" sz="1100" b="1" dirty="0">
                  <a:solidFill>
                    <a:schemeClr val="bg1"/>
                  </a:solidFill>
                  <a:latin typeface="Arial" panose="020B0604020202020204" pitchFamily="34" charset="0"/>
                  <a:ea typeface="MS PGothic" pitchFamily="34" charset="-128"/>
                  <a:cs typeface="Arial" panose="020B0604020202020204" pitchFamily="34" charset="0"/>
                </a:rPr>
                <a:t>for Strategic Investments</a:t>
              </a:r>
            </a:p>
            <a:p>
              <a:pPr algn="ctr" eaLnBrk="1" hangingPunct="1">
                <a:defRPr/>
              </a:pPr>
              <a:endParaRPr lang="en-US" altLang="en-US" sz="1100" b="1" dirty="0">
                <a:solidFill>
                  <a:schemeClr val="bg1"/>
                </a:solidFill>
                <a:latin typeface="Arial" panose="020B0604020202020204" pitchFamily="34" charset="0"/>
                <a:ea typeface="MS PGothic" pitchFamily="34" charset="-128"/>
                <a:cs typeface="Arial" panose="020B0604020202020204" pitchFamily="34" charset="0"/>
              </a:endParaRPr>
            </a:p>
            <a:p>
              <a:pPr algn="ctr" eaLnBrk="1" hangingPunct="1">
                <a:defRPr/>
              </a:pPr>
              <a:endParaRPr lang="en-US" altLang="en-US" sz="1100" b="1" dirty="0">
                <a:solidFill>
                  <a:schemeClr val="bg1"/>
                </a:solidFill>
                <a:latin typeface="Arial" panose="020B0604020202020204" pitchFamily="34" charset="0"/>
                <a:ea typeface="MS PGothic" pitchFamily="34" charset="-128"/>
                <a:cs typeface="Arial" panose="020B0604020202020204" pitchFamily="34" charset="0"/>
              </a:endParaRPr>
            </a:p>
          </p:txBody>
        </p:sp>
        <p:sp>
          <p:nvSpPr>
            <p:cNvPr id="2" name="Right Arrow 1"/>
            <p:cNvSpPr/>
            <p:nvPr/>
          </p:nvSpPr>
          <p:spPr bwMode="auto">
            <a:xfrm>
              <a:off x="3086895" y="4090050"/>
              <a:ext cx="648072" cy="375450"/>
            </a:xfrm>
            <a:prstGeom prst="rightArrow">
              <a:avLst/>
            </a:prstGeom>
            <a:solidFill>
              <a:srgbClr val="3E6FD2"/>
            </a:solidFill>
            <a:ln>
              <a:noFill/>
            </a:ln>
            <a:effectLst/>
            <a:extLst/>
          </p:spPr>
          <p:txBody>
            <a:bodyPr vert="horz" wrap="square" lIns="91440" tIns="45720" rIns="91440" bIns="45720" numCol="1" rtlCol="0" anchor="ctr" anchorCtr="0" compatLnSpc="1">
              <a:prstTxWarp prst="textNoShape">
                <a:avLst/>
              </a:prstTxWarp>
            </a:bodyPr>
            <a:lstStyle/>
            <a:p>
              <a:pPr marL="2783" defTabSz="801472"/>
              <a:endParaRPr lang="en-GB" sz="1100">
                <a:latin typeface="Arial" panose="020B0604020202020204" pitchFamily="34" charset="0"/>
                <a:cs typeface="Arial" panose="020B0604020202020204" pitchFamily="34" charset="0"/>
              </a:endParaRPr>
            </a:p>
          </p:txBody>
        </p:sp>
        <p:sp>
          <p:nvSpPr>
            <p:cNvPr id="47" name="Right Arrow 46"/>
            <p:cNvSpPr/>
            <p:nvPr/>
          </p:nvSpPr>
          <p:spPr bwMode="auto">
            <a:xfrm>
              <a:off x="6570758" y="4090050"/>
              <a:ext cx="648072" cy="375450"/>
            </a:xfrm>
            <a:prstGeom prst="rightArrow">
              <a:avLst/>
            </a:prstGeom>
            <a:solidFill>
              <a:srgbClr val="3E6FD2"/>
            </a:solidFill>
            <a:ln>
              <a:noFill/>
            </a:ln>
            <a:effectLst/>
            <a:extLst/>
          </p:spPr>
          <p:txBody>
            <a:bodyPr vert="horz" wrap="square" lIns="91440" tIns="45720" rIns="91440" bIns="45720" numCol="1" rtlCol="0" anchor="ctr" anchorCtr="0" compatLnSpc="1">
              <a:prstTxWarp prst="textNoShape">
                <a:avLst/>
              </a:prstTxWarp>
            </a:bodyPr>
            <a:lstStyle/>
            <a:p>
              <a:pPr marL="2783" defTabSz="801472"/>
              <a:endParaRPr lang="en-GB" sz="11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96804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1520" y="932723"/>
            <a:ext cx="8229600" cy="792791"/>
          </a:xfrm>
          <a:prstGeom prst="rect">
            <a:avLst/>
          </a:prstGeom>
        </p:spPr>
        <p:txBody>
          <a:bodyPr/>
          <a:lstStyle>
            <a:lvl1pPr marL="357601" indent="-357601" algn="l" rtl="0" eaLnBrk="0" fontAlgn="base" hangingPunct="0">
              <a:spcBef>
                <a:spcPct val="0"/>
              </a:spcBef>
              <a:spcAft>
                <a:spcPct val="0"/>
              </a:spcAft>
              <a:defRPr sz="3000" b="1">
                <a:solidFill>
                  <a:srgbClr val="0F5494"/>
                </a:solidFill>
                <a:latin typeface="+mj-lt"/>
                <a:ea typeface="+mj-ea"/>
                <a:cs typeface="+mj-cs"/>
              </a:defRPr>
            </a:lvl1pPr>
            <a:lvl2pPr marL="357601" indent="-357601" algn="l" rtl="0" eaLnBrk="0" fontAlgn="base" hangingPunct="0">
              <a:spcBef>
                <a:spcPct val="0"/>
              </a:spcBef>
              <a:spcAft>
                <a:spcPct val="0"/>
              </a:spcAft>
              <a:defRPr sz="3000" b="1">
                <a:solidFill>
                  <a:srgbClr val="0F5494"/>
                </a:solidFill>
                <a:latin typeface="Verdana" pitchFamily="34" charset="0"/>
              </a:defRPr>
            </a:lvl2pPr>
            <a:lvl3pPr marL="357601" indent="-357601" algn="l" rtl="0" eaLnBrk="0" fontAlgn="base" hangingPunct="0">
              <a:spcBef>
                <a:spcPct val="0"/>
              </a:spcBef>
              <a:spcAft>
                <a:spcPct val="0"/>
              </a:spcAft>
              <a:defRPr sz="3000" b="1">
                <a:solidFill>
                  <a:srgbClr val="0F5494"/>
                </a:solidFill>
                <a:latin typeface="Verdana" pitchFamily="34" charset="0"/>
              </a:defRPr>
            </a:lvl3pPr>
            <a:lvl4pPr marL="357601" indent="-357601" algn="l" rtl="0" eaLnBrk="0" fontAlgn="base" hangingPunct="0">
              <a:spcBef>
                <a:spcPct val="0"/>
              </a:spcBef>
              <a:spcAft>
                <a:spcPct val="0"/>
              </a:spcAft>
              <a:defRPr sz="3000" b="1">
                <a:solidFill>
                  <a:srgbClr val="0F5494"/>
                </a:solidFill>
                <a:latin typeface="Verdana" pitchFamily="34" charset="0"/>
              </a:defRPr>
            </a:lvl4pPr>
            <a:lvl5pPr marL="357601" indent="-357601" algn="l" rtl="0" eaLnBrk="0" fontAlgn="base" hangingPunct="0">
              <a:spcBef>
                <a:spcPct val="0"/>
              </a:spcBef>
              <a:spcAft>
                <a:spcPct val="0"/>
              </a:spcAft>
              <a:defRPr sz="3000" b="1">
                <a:solidFill>
                  <a:srgbClr val="0F5494"/>
                </a:solidFill>
                <a:latin typeface="Verdana" pitchFamily="34" charset="0"/>
              </a:defRPr>
            </a:lvl5pPr>
            <a:lvl6pPr marL="815831" algn="l" rtl="0" eaLnBrk="1" fontAlgn="base" hangingPunct="1">
              <a:spcBef>
                <a:spcPct val="0"/>
              </a:spcBef>
              <a:spcAft>
                <a:spcPct val="0"/>
              </a:spcAft>
              <a:defRPr sz="3000" b="1">
                <a:solidFill>
                  <a:srgbClr val="0F5494"/>
                </a:solidFill>
                <a:latin typeface="Verdana" pitchFamily="34" charset="0"/>
              </a:defRPr>
            </a:lvl6pPr>
            <a:lvl7pPr marL="1272951" algn="l" rtl="0" eaLnBrk="1" fontAlgn="base" hangingPunct="1">
              <a:spcBef>
                <a:spcPct val="0"/>
              </a:spcBef>
              <a:spcAft>
                <a:spcPct val="0"/>
              </a:spcAft>
              <a:defRPr sz="3000" b="1">
                <a:solidFill>
                  <a:srgbClr val="0F5494"/>
                </a:solidFill>
                <a:latin typeface="Verdana" pitchFamily="34" charset="0"/>
              </a:defRPr>
            </a:lvl7pPr>
            <a:lvl8pPr marL="1730070" algn="l" rtl="0" eaLnBrk="1" fontAlgn="base" hangingPunct="1">
              <a:spcBef>
                <a:spcPct val="0"/>
              </a:spcBef>
              <a:spcAft>
                <a:spcPct val="0"/>
              </a:spcAft>
              <a:defRPr sz="3000" b="1">
                <a:solidFill>
                  <a:srgbClr val="0F5494"/>
                </a:solidFill>
                <a:latin typeface="Verdana" pitchFamily="34" charset="0"/>
              </a:defRPr>
            </a:lvl8pPr>
            <a:lvl9pPr marL="2187189" algn="l" rtl="0" eaLnBrk="1" fontAlgn="base" hangingPunct="1">
              <a:spcBef>
                <a:spcPct val="0"/>
              </a:spcBef>
              <a:spcAft>
                <a:spcPct val="0"/>
              </a:spcAft>
              <a:defRPr sz="3000" b="1">
                <a:solidFill>
                  <a:srgbClr val="0F5494"/>
                </a:solidFill>
                <a:latin typeface="Verdana" pitchFamily="34" charset="0"/>
              </a:defRPr>
            </a:lvl9pPr>
          </a:lstStyle>
          <a:p>
            <a:pPr algn="ctr">
              <a:defRPr/>
            </a:pPr>
            <a:r>
              <a:rPr lang="fr-BE" kern="0" dirty="0" smtClean="0">
                <a:solidFill>
                  <a:srgbClr val="FFC000"/>
                </a:solidFill>
              </a:rPr>
              <a:t>EU </a:t>
            </a:r>
            <a:r>
              <a:rPr lang="fr-BE" kern="0" dirty="0" err="1" smtClean="0">
                <a:solidFill>
                  <a:srgbClr val="FFC000"/>
                </a:solidFill>
              </a:rPr>
              <a:t>economic</a:t>
            </a:r>
            <a:r>
              <a:rPr lang="fr-BE" kern="0" dirty="0" smtClean="0">
                <a:solidFill>
                  <a:srgbClr val="FFC000"/>
                </a:solidFill>
              </a:rPr>
              <a:t> </a:t>
            </a:r>
            <a:r>
              <a:rPr lang="fr-BE" kern="0" dirty="0" err="1" smtClean="0">
                <a:solidFill>
                  <a:srgbClr val="FFC000"/>
                </a:solidFill>
              </a:rPr>
              <a:t>context</a:t>
            </a:r>
            <a:endParaRPr lang="en-GB" kern="0" dirty="0">
              <a:solidFill>
                <a:srgbClr val="FFC000"/>
              </a:solidFill>
            </a:endParaRPr>
          </a:p>
        </p:txBody>
      </p:sp>
      <p:sp>
        <p:nvSpPr>
          <p:cNvPr id="7" name="Content Placeholder 2"/>
          <p:cNvSpPr txBox="1">
            <a:spLocks/>
          </p:cNvSpPr>
          <p:nvPr/>
        </p:nvSpPr>
        <p:spPr>
          <a:xfrm>
            <a:off x="251520" y="2085050"/>
            <a:ext cx="8229600" cy="4032249"/>
          </a:xfrm>
          <a:prstGeom prst="rect">
            <a:avLst/>
          </a:prstGeom>
        </p:spPr>
        <p:txBody>
          <a:bodyPr/>
          <a:lstStyle>
            <a:lvl1pPr marL="342295" indent="-342295"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1640" indent="-285246" algn="l" rtl="0" eaLnBrk="0" fontAlgn="base" hangingPunct="0">
              <a:spcBef>
                <a:spcPct val="20000"/>
              </a:spcBef>
              <a:spcAft>
                <a:spcPct val="0"/>
              </a:spcAft>
              <a:buClr>
                <a:srgbClr val="009FBA"/>
              </a:buClr>
              <a:buChar char="•"/>
              <a:defRPr sz="2000" b="1">
                <a:solidFill>
                  <a:srgbClr val="0F5494"/>
                </a:solidFill>
                <a:latin typeface="+mn-lt"/>
              </a:defRPr>
            </a:lvl2pPr>
            <a:lvl3pPr marL="1142376" indent="-228197" algn="l" rtl="0" eaLnBrk="0" fontAlgn="base" hangingPunct="0">
              <a:spcBef>
                <a:spcPct val="20000"/>
              </a:spcBef>
              <a:spcAft>
                <a:spcPct val="0"/>
              </a:spcAft>
              <a:defRPr sz="1400">
                <a:solidFill>
                  <a:srgbClr val="0F5494"/>
                </a:solidFill>
                <a:latin typeface="+mn-lt"/>
              </a:defRPr>
            </a:lvl3pPr>
            <a:lvl4pPr marL="1598769" indent="-228197" algn="l" rtl="0" eaLnBrk="0" fontAlgn="base" hangingPunct="0">
              <a:spcBef>
                <a:spcPct val="20000"/>
              </a:spcBef>
              <a:spcAft>
                <a:spcPct val="0"/>
              </a:spcAft>
              <a:buChar char="–"/>
              <a:defRPr sz="2000">
                <a:solidFill>
                  <a:schemeClr val="tx1"/>
                </a:solidFill>
                <a:latin typeface="Arial" charset="0"/>
              </a:defRPr>
            </a:lvl4pPr>
            <a:lvl5pPr marL="2056554" indent="-228197" algn="l" rtl="0" eaLnBrk="0" fontAlgn="base" hangingPunct="0">
              <a:spcBef>
                <a:spcPct val="20000"/>
              </a:spcBef>
              <a:spcAft>
                <a:spcPct val="0"/>
              </a:spcAft>
              <a:buChar char="»"/>
              <a:defRPr sz="2000">
                <a:solidFill>
                  <a:schemeClr val="tx1"/>
                </a:solidFill>
                <a:latin typeface="Arial" charset="0"/>
              </a:defRPr>
            </a:lvl5pPr>
            <a:lvl6pPr marL="2514156" indent="-228560" algn="l" rtl="0" eaLnBrk="1" fontAlgn="base" hangingPunct="1">
              <a:spcBef>
                <a:spcPct val="20000"/>
              </a:spcBef>
              <a:spcAft>
                <a:spcPct val="0"/>
              </a:spcAft>
              <a:buChar char="»"/>
              <a:defRPr sz="2000">
                <a:solidFill>
                  <a:schemeClr val="tx1"/>
                </a:solidFill>
                <a:latin typeface="Arial" charset="0"/>
              </a:defRPr>
            </a:lvl6pPr>
            <a:lvl7pPr marL="2971275" indent="-228560" algn="l" rtl="0" eaLnBrk="1" fontAlgn="base" hangingPunct="1">
              <a:spcBef>
                <a:spcPct val="20000"/>
              </a:spcBef>
              <a:spcAft>
                <a:spcPct val="0"/>
              </a:spcAft>
              <a:buChar char="»"/>
              <a:defRPr sz="2000">
                <a:solidFill>
                  <a:schemeClr val="tx1"/>
                </a:solidFill>
                <a:latin typeface="Arial" charset="0"/>
              </a:defRPr>
            </a:lvl7pPr>
            <a:lvl8pPr marL="3428395" indent="-228560" algn="l" rtl="0" eaLnBrk="1" fontAlgn="base" hangingPunct="1">
              <a:spcBef>
                <a:spcPct val="20000"/>
              </a:spcBef>
              <a:spcAft>
                <a:spcPct val="0"/>
              </a:spcAft>
              <a:buChar char="»"/>
              <a:defRPr sz="2000">
                <a:solidFill>
                  <a:schemeClr val="tx1"/>
                </a:solidFill>
                <a:latin typeface="Arial" charset="0"/>
              </a:defRPr>
            </a:lvl8pPr>
            <a:lvl9pPr marL="3885514" indent="-228560" algn="l" rtl="0" eaLnBrk="1" fontAlgn="base" hangingPunct="1">
              <a:spcBef>
                <a:spcPct val="20000"/>
              </a:spcBef>
              <a:spcAft>
                <a:spcPct val="0"/>
              </a:spcAft>
              <a:buChar char="»"/>
              <a:defRPr sz="2000">
                <a:solidFill>
                  <a:schemeClr val="tx1"/>
                </a:solidFill>
                <a:latin typeface="Arial" charset="0"/>
              </a:defRPr>
            </a:lvl9pPr>
          </a:lstStyle>
          <a:p>
            <a:pPr algn="just">
              <a:spcAft>
                <a:spcPts val="1800"/>
              </a:spcAft>
              <a:buClr>
                <a:srgbClr val="0070C0"/>
              </a:buClr>
              <a:defRPr/>
            </a:pPr>
            <a:r>
              <a:rPr lang="en-US" sz="1500" b="1" kern="0" dirty="0" smtClean="0"/>
              <a:t>Despite challenging global economic environment, the recovery in the EU continued at a moderate pace (GDP forecast 2015=1,8%);</a:t>
            </a:r>
          </a:p>
          <a:p>
            <a:pPr algn="just">
              <a:spcAft>
                <a:spcPts val="1800"/>
              </a:spcAft>
              <a:buClr>
                <a:srgbClr val="0070C0"/>
              </a:buClr>
              <a:defRPr/>
            </a:pPr>
            <a:r>
              <a:rPr lang="en-US" sz="1500" b="1" kern="0" dirty="0" smtClean="0"/>
              <a:t>Most former vulnerable economies are growing faster than expected;</a:t>
            </a:r>
            <a:endParaRPr lang="en-GB" sz="1500" b="1" kern="0" dirty="0" smtClean="0"/>
          </a:p>
          <a:p>
            <a:pPr algn="just">
              <a:spcAft>
                <a:spcPts val="1800"/>
              </a:spcAft>
              <a:buClr>
                <a:srgbClr val="0070C0"/>
              </a:buClr>
              <a:defRPr/>
            </a:pPr>
            <a:r>
              <a:rPr lang="en-GB" sz="1500" b="1" kern="0" dirty="0" smtClean="0"/>
              <a:t>Economic growth in the EU is benefiting from the strength of economic tailwinds (low oil prices, a still low external value of the Euro, </a:t>
            </a:r>
            <a:r>
              <a:rPr lang="fr-BE" sz="1500" b="1" kern="0" dirty="0" err="1" smtClean="0"/>
              <a:t>ECB's</a:t>
            </a:r>
            <a:r>
              <a:rPr lang="fr-BE" sz="1500" b="1" kern="0" dirty="0" smtClean="0"/>
              <a:t> QE, </a:t>
            </a:r>
            <a:r>
              <a:rPr lang="fr-BE" sz="1500" b="1" kern="0" dirty="0" err="1" smtClean="0"/>
              <a:t>broadly</a:t>
            </a:r>
            <a:r>
              <a:rPr lang="fr-BE" sz="1500" b="1" kern="0" dirty="0" smtClean="0"/>
              <a:t> </a:t>
            </a:r>
            <a:r>
              <a:rPr lang="fr-BE" sz="1500" b="1" kern="0" dirty="0" err="1" smtClean="0"/>
              <a:t>neutral</a:t>
            </a:r>
            <a:r>
              <a:rPr lang="fr-BE" sz="1500" b="1" kern="0" dirty="0" smtClean="0"/>
              <a:t> fiscal stance);</a:t>
            </a:r>
            <a:endParaRPr lang="en-GB" sz="1500" b="1" kern="0" dirty="0" smtClean="0"/>
          </a:p>
          <a:p>
            <a:pPr algn="just">
              <a:spcAft>
                <a:spcPts val="1800"/>
              </a:spcAft>
              <a:buClr>
                <a:srgbClr val="0070C0"/>
              </a:buClr>
              <a:defRPr/>
            </a:pPr>
            <a:r>
              <a:rPr lang="en-GB" sz="1500" b="1" kern="0" dirty="0" smtClean="0"/>
              <a:t>Labour markets are gradually improving but unemployment remains high;</a:t>
            </a:r>
          </a:p>
          <a:p>
            <a:pPr algn="just">
              <a:spcAft>
                <a:spcPts val="1800"/>
              </a:spcAft>
              <a:buClr>
                <a:srgbClr val="0070C0"/>
              </a:buClr>
              <a:defRPr/>
            </a:pPr>
            <a:r>
              <a:rPr lang="en-GB" sz="1500" b="1" kern="0" dirty="0" smtClean="0"/>
              <a:t>HICP inflation to recover later this year and next.</a:t>
            </a:r>
          </a:p>
        </p:txBody>
      </p:sp>
    </p:spTree>
    <p:extLst>
      <p:ext uri="{BB962C8B-B14F-4D97-AF65-F5344CB8AC3E}">
        <p14:creationId xmlns:p14="http://schemas.microsoft.com/office/powerpoint/2010/main" val="48945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53796" y="932175"/>
            <a:ext cx="8179132"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800" b="1" kern="0" dirty="0" smtClean="0">
                <a:solidFill>
                  <a:srgbClr val="FFFF00"/>
                </a:solidFill>
                <a:cs typeface="Arial" panose="020B0604020202020204" pitchFamily="34" charset="0"/>
              </a:rPr>
              <a:t>EFSI </a:t>
            </a:r>
            <a:r>
              <a:rPr lang="fr-BE" sz="2800" b="1" kern="0" dirty="0" err="1" smtClean="0">
                <a:solidFill>
                  <a:srgbClr val="FFFF00"/>
                </a:solidFill>
                <a:cs typeface="Arial" panose="020B0604020202020204" pitchFamily="34" charset="0"/>
              </a:rPr>
              <a:t>project</a:t>
            </a:r>
            <a:r>
              <a:rPr lang="fr-BE" sz="2800" b="1" kern="0" dirty="0" smtClean="0">
                <a:solidFill>
                  <a:srgbClr val="FFFF00"/>
                </a:solidFill>
                <a:cs typeface="Arial" panose="020B0604020202020204" pitchFamily="34" charset="0"/>
              </a:rPr>
              <a:t> cycle</a:t>
            </a:r>
            <a:endParaRPr lang="en-GB" altLang="en-US" sz="2800" b="1" dirty="0">
              <a:solidFill>
                <a:srgbClr val="FFFF00"/>
              </a:solidFill>
            </a:endParaRPr>
          </a:p>
        </p:txBody>
      </p:sp>
      <p:sp>
        <p:nvSpPr>
          <p:cNvPr id="24" name="Rectangle 13"/>
          <p:cNvSpPr>
            <a:spLocks noChangeArrowheads="1"/>
          </p:cNvSpPr>
          <p:nvPr/>
        </p:nvSpPr>
        <p:spPr bwMode="auto">
          <a:xfrm>
            <a:off x="148211" y="476437"/>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graphicFrame>
        <p:nvGraphicFramePr>
          <p:cNvPr id="4" name="Object 3"/>
          <p:cNvGraphicFramePr>
            <a:graphicFrameLocks noChangeAspect="1"/>
          </p:cNvGraphicFramePr>
          <p:nvPr>
            <p:extLst>
              <p:ext uri="{D42A27DB-BD31-4B8C-83A1-F6EECF244321}">
                <p14:modId xmlns:p14="http://schemas.microsoft.com/office/powerpoint/2010/main" val="230255653"/>
              </p:ext>
            </p:extLst>
          </p:nvPr>
        </p:nvGraphicFramePr>
        <p:xfrm>
          <a:off x="253796" y="2227182"/>
          <a:ext cx="8179132" cy="4404804"/>
        </p:xfrm>
        <a:graphic>
          <a:graphicData uri="http://schemas.openxmlformats.org/presentationml/2006/ole">
            <mc:AlternateContent xmlns:mc="http://schemas.openxmlformats.org/markup-compatibility/2006">
              <mc:Choice xmlns:v="urn:schemas-microsoft-com:vml" Requires="v">
                <p:oleObj spid="_x0000_s1079" name="Acrobat Document" r:id="rId4" imgW="23469420" imgH="12639510" progId="AcroExch.Document.11">
                  <p:embed/>
                </p:oleObj>
              </mc:Choice>
              <mc:Fallback>
                <p:oleObj name="Acrobat Document" r:id="rId4" imgW="23469420" imgH="12639510" progId="AcroExch.Document.11">
                  <p:embed/>
                  <p:pic>
                    <p:nvPicPr>
                      <p:cNvPr id="0" name=""/>
                      <p:cNvPicPr/>
                      <p:nvPr/>
                    </p:nvPicPr>
                    <p:blipFill>
                      <a:blip r:embed="rId5"/>
                      <a:stretch>
                        <a:fillRect/>
                      </a:stretch>
                    </p:blipFill>
                    <p:spPr>
                      <a:xfrm>
                        <a:off x="253796" y="2227182"/>
                        <a:ext cx="8179132" cy="4404804"/>
                      </a:xfrm>
                      <a:prstGeom prst="rect">
                        <a:avLst/>
                      </a:prstGeom>
                    </p:spPr>
                  </p:pic>
                </p:oleObj>
              </mc:Fallback>
            </mc:AlternateContent>
          </a:graphicData>
        </a:graphic>
      </p:graphicFrame>
      <p:sp>
        <p:nvSpPr>
          <p:cNvPr id="34" name="Rectangle 33"/>
          <p:cNvSpPr/>
          <p:nvPr/>
        </p:nvSpPr>
        <p:spPr>
          <a:xfrm>
            <a:off x="403788" y="1793261"/>
            <a:ext cx="8435712" cy="419485"/>
          </a:xfrm>
          <a:prstGeom prst="rect">
            <a:avLst/>
          </a:prstGeom>
        </p:spPr>
        <p:txBody>
          <a:bodyPr wrap="square" lIns="80147" tIns="40074" rIns="80147" bIns="40074">
            <a:spAutoFit/>
          </a:bodyPr>
          <a:lstStyle/>
          <a:p>
            <a:pPr>
              <a:spcBef>
                <a:spcPts val="526"/>
              </a:spcBef>
              <a:spcAft>
                <a:spcPts val="526"/>
              </a:spcAft>
            </a:pPr>
            <a:r>
              <a:rPr lang="fr-BE" sz="2200" dirty="0" smtClean="0">
                <a:solidFill>
                  <a:srgbClr val="002060"/>
                </a:solidFill>
              </a:rPr>
              <a:t>Project </a:t>
            </a:r>
            <a:r>
              <a:rPr lang="fr-BE" sz="2200" dirty="0" err="1" smtClean="0">
                <a:solidFill>
                  <a:srgbClr val="002060"/>
                </a:solidFill>
              </a:rPr>
              <a:t>promoters</a:t>
            </a:r>
            <a:r>
              <a:rPr lang="fr-BE" sz="2200" dirty="0" smtClean="0">
                <a:solidFill>
                  <a:srgbClr val="002060"/>
                </a:solidFill>
              </a:rPr>
              <a:t> </a:t>
            </a:r>
            <a:r>
              <a:rPr lang="fr-BE" sz="2200" dirty="0" err="1" smtClean="0">
                <a:solidFill>
                  <a:srgbClr val="002060"/>
                </a:solidFill>
              </a:rPr>
              <a:t>present</a:t>
            </a:r>
            <a:r>
              <a:rPr lang="fr-BE" sz="2200" dirty="0" smtClean="0">
                <a:solidFill>
                  <a:srgbClr val="002060"/>
                </a:solidFill>
              </a:rPr>
              <a:t> </a:t>
            </a:r>
            <a:r>
              <a:rPr lang="fr-BE" sz="2200" dirty="0" err="1" smtClean="0">
                <a:solidFill>
                  <a:srgbClr val="002060"/>
                </a:solidFill>
              </a:rPr>
              <a:t>proposal</a:t>
            </a:r>
            <a:r>
              <a:rPr lang="fr-BE" sz="2200" dirty="0" smtClean="0">
                <a:solidFill>
                  <a:srgbClr val="002060"/>
                </a:solidFill>
              </a:rPr>
              <a:t> to EIB/EIF </a:t>
            </a:r>
            <a:r>
              <a:rPr lang="fr-BE" sz="2200" dirty="0" err="1" smtClean="0">
                <a:solidFill>
                  <a:srgbClr val="002060"/>
                </a:solidFill>
              </a:rPr>
              <a:t>directly</a:t>
            </a:r>
            <a:endParaRPr lang="fr-BE" sz="2200" dirty="0" smtClean="0">
              <a:solidFill>
                <a:srgbClr val="002060"/>
              </a:solidFill>
            </a:endParaRPr>
          </a:p>
        </p:txBody>
      </p:sp>
    </p:spTree>
    <p:extLst>
      <p:ext uri="{BB962C8B-B14F-4D97-AF65-F5344CB8AC3E}">
        <p14:creationId xmlns:p14="http://schemas.microsoft.com/office/powerpoint/2010/main" val="720133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4931" y="1672563"/>
            <a:ext cx="8250988" cy="758039"/>
          </a:xfrm>
          <a:prstGeom prst="rect">
            <a:avLst/>
          </a:prstGeom>
        </p:spPr>
        <p:txBody>
          <a:bodyPr wrap="square" lIns="80147" tIns="40074" rIns="80147" bIns="40074">
            <a:spAutoFit/>
          </a:bodyPr>
          <a:lstStyle/>
          <a:p>
            <a:pPr>
              <a:spcBef>
                <a:spcPts val="526"/>
              </a:spcBef>
            </a:pPr>
            <a:endParaRPr lang="fr-BE" sz="2200" u="sng" dirty="0">
              <a:solidFill>
                <a:srgbClr val="002060"/>
              </a:solidFill>
            </a:endParaRPr>
          </a:p>
          <a:p>
            <a:r>
              <a:rPr lang="fr-BE" sz="2200" dirty="0" smtClean="0">
                <a:solidFill>
                  <a:schemeClr val="tx1"/>
                </a:solidFill>
              </a:rPr>
              <a:t> </a:t>
            </a:r>
            <a:endParaRPr lang="en-GB" sz="2200" dirty="0">
              <a:solidFill>
                <a:schemeClr val="tx1"/>
              </a:solidFill>
            </a:endParaRPr>
          </a:p>
        </p:txBody>
      </p:sp>
      <p:sp>
        <p:nvSpPr>
          <p:cNvPr id="2" name="TextBox 1"/>
          <p:cNvSpPr txBox="1"/>
          <p:nvPr/>
        </p:nvSpPr>
        <p:spPr>
          <a:xfrm>
            <a:off x="281488" y="828950"/>
            <a:ext cx="8743584" cy="511818"/>
          </a:xfrm>
          <a:prstGeom prst="rect">
            <a:avLst/>
          </a:prstGeom>
          <a:noFill/>
        </p:spPr>
        <p:txBody>
          <a:bodyPr wrap="square" lIns="80147" tIns="40074" rIns="80147" bIns="40074" rtlCol="0">
            <a:spAutoFit/>
          </a:bodyPr>
          <a:lstStyle/>
          <a:p>
            <a:r>
              <a:rPr lang="en-GB" sz="2800" b="1" dirty="0" smtClean="0">
                <a:solidFill>
                  <a:srgbClr val="FFFF00"/>
                </a:solidFill>
                <a:effectLst>
                  <a:outerShdw blurRad="38100" dist="38100" dir="2700000" algn="tl">
                    <a:srgbClr val="000000">
                      <a:alpha val="43137"/>
                    </a:srgbClr>
                  </a:outerShdw>
                </a:effectLst>
              </a:rPr>
              <a:t>EIB approvals Apr-Sep 2015</a:t>
            </a:r>
            <a:endParaRPr lang="en-GB" sz="2800" b="1" dirty="0">
              <a:solidFill>
                <a:srgbClr val="FFFF00"/>
              </a:solidFill>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156975859"/>
              </p:ext>
            </p:extLst>
          </p:nvPr>
        </p:nvGraphicFramePr>
        <p:xfrm>
          <a:off x="438161" y="1340773"/>
          <a:ext cx="8430238" cy="4958385"/>
        </p:xfrm>
        <a:graphic>
          <a:graphicData uri="http://schemas.openxmlformats.org/drawingml/2006/table">
            <a:tbl>
              <a:tblPr firstRow="1" bandRow="1">
                <a:tableStyleId>{5C22544A-7EE6-4342-B048-85BDC9FD1C3A}</a:tableStyleId>
              </a:tblPr>
              <a:tblGrid>
                <a:gridCol w="2693679"/>
                <a:gridCol w="1368152"/>
                <a:gridCol w="1224136"/>
                <a:gridCol w="3144271"/>
              </a:tblGrid>
              <a:tr h="296132">
                <a:tc>
                  <a:txBody>
                    <a:bodyPr/>
                    <a:lstStyle/>
                    <a:p>
                      <a:r>
                        <a:rPr lang="fr-BE" sz="800" dirty="0" smtClean="0">
                          <a:solidFill>
                            <a:srgbClr val="0033CC"/>
                          </a:solidFill>
                        </a:rPr>
                        <a:t>Project</a:t>
                      </a:r>
                      <a:endParaRPr lang="en-GB" sz="800" dirty="0">
                        <a:solidFill>
                          <a:srgbClr val="0033CC"/>
                        </a:solidFill>
                      </a:endParaRPr>
                    </a:p>
                  </a:txBody>
                  <a:tcPr marT="34290" marB="34290"/>
                </a:tc>
                <a:tc>
                  <a:txBody>
                    <a:bodyPr/>
                    <a:lstStyle/>
                    <a:p>
                      <a:r>
                        <a:rPr lang="fr-BE" sz="800" dirty="0" smtClean="0">
                          <a:solidFill>
                            <a:srgbClr val="0033CC"/>
                          </a:solidFill>
                        </a:rPr>
                        <a:t>Country</a:t>
                      </a:r>
                      <a:endParaRPr lang="en-GB" sz="800" dirty="0">
                        <a:solidFill>
                          <a:srgbClr val="0033CC"/>
                        </a:solidFill>
                      </a:endParaRPr>
                    </a:p>
                  </a:txBody>
                  <a:tcPr marT="34290" marB="34290"/>
                </a:tc>
                <a:tc>
                  <a:txBody>
                    <a:bodyPr/>
                    <a:lstStyle/>
                    <a:p>
                      <a:r>
                        <a:rPr lang="fr-BE" sz="800" dirty="0" smtClean="0">
                          <a:solidFill>
                            <a:srgbClr val="0033CC"/>
                          </a:solidFill>
                        </a:rPr>
                        <a:t>Project </a:t>
                      </a:r>
                      <a:r>
                        <a:rPr lang="fr-BE" sz="800" dirty="0" err="1" smtClean="0">
                          <a:solidFill>
                            <a:srgbClr val="0033CC"/>
                          </a:solidFill>
                        </a:rPr>
                        <a:t>cost</a:t>
                      </a:r>
                      <a:endParaRPr lang="en-GB" sz="800" dirty="0">
                        <a:solidFill>
                          <a:srgbClr val="0033CC"/>
                        </a:solidFill>
                      </a:endParaRPr>
                    </a:p>
                  </a:txBody>
                  <a:tcPr marT="34290" marB="34290"/>
                </a:tc>
                <a:tc>
                  <a:txBody>
                    <a:bodyPr/>
                    <a:lstStyle/>
                    <a:p>
                      <a:r>
                        <a:rPr lang="fr-BE" sz="800" dirty="0" smtClean="0">
                          <a:solidFill>
                            <a:srgbClr val="0033CC"/>
                          </a:solidFill>
                        </a:rPr>
                        <a:t>EIB</a:t>
                      </a:r>
                      <a:r>
                        <a:rPr lang="fr-BE" sz="800" baseline="0" dirty="0" smtClean="0">
                          <a:solidFill>
                            <a:srgbClr val="0033CC"/>
                          </a:solidFill>
                        </a:rPr>
                        <a:t> </a:t>
                      </a:r>
                      <a:r>
                        <a:rPr lang="fr-BE" sz="800" dirty="0" err="1" smtClean="0">
                          <a:solidFill>
                            <a:srgbClr val="0033CC"/>
                          </a:solidFill>
                        </a:rPr>
                        <a:t>financing</a:t>
                      </a:r>
                      <a:r>
                        <a:rPr lang="fr-BE" sz="800" dirty="0" smtClean="0">
                          <a:solidFill>
                            <a:srgbClr val="0033CC"/>
                          </a:solidFill>
                        </a:rPr>
                        <a:t> (EFSI)</a:t>
                      </a:r>
                      <a:endParaRPr lang="en-GB" sz="800" dirty="0">
                        <a:solidFill>
                          <a:srgbClr val="0033CC"/>
                        </a:solidFill>
                      </a:endParaRPr>
                    </a:p>
                  </a:txBody>
                  <a:tcPr marT="34290" marB="34290"/>
                </a:tc>
              </a:tr>
              <a:tr h="206887">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BE" sz="800" dirty="0" err="1" smtClean="0">
                          <a:solidFill>
                            <a:schemeClr val="tx1"/>
                          </a:solidFill>
                        </a:rPr>
                        <a:t>Bioscience</a:t>
                      </a:r>
                      <a:r>
                        <a:rPr lang="fr-BE" sz="800" dirty="0" smtClean="0">
                          <a:solidFill>
                            <a:schemeClr val="tx1"/>
                          </a:solidFill>
                        </a:rPr>
                        <a:t> R&amp;D</a:t>
                      </a:r>
                      <a:endParaRPr lang="en-GB" sz="800" dirty="0">
                        <a:solidFill>
                          <a:srgbClr val="0033CC"/>
                        </a:solidFill>
                      </a:endParaRPr>
                    </a:p>
                  </a:txBody>
                  <a:tcPr marT="34290" marB="34290"/>
                </a:tc>
                <a:tc>
                  <a:txBody>
                    <a:bodyPr/>
                    <a:lstStyle/>
                    <a:p>
                      <a:r>
                        <a:rPr lang="fr-BE" sz="800" dirty="0" smtClean="0">
                          <a:solidFill>
                            <a:schemeClr val="tx1"/>
                          </a:solidFill>
                        </a:rPr>
                        <a:t>Spain</a:t>
                      </a:r>
                      <a:endParaRPr lang="en-GB" sz="800" dirty="0">
                        <a:solidFill>
                          <a:srgbClr val="0033CC"/>
                        </a:solidFill>
                      </a:endParaRPr>
                    </a:p>
                  </a:txBody>
                  <a:tcPr marT="34290" marB="34290"/>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BE" sz="800" dirty="0" smtClean="0">
                          <a:solidFill>
                            <a:schemeClr val="tx1"/>
                          </a:solidFill>
                        </a:rPr>
                        <a:t>€ 240m</a:t>
                      </a:r>
                    </a:p>
                  </a:txBody>
                  <a:tcPr marT="34290" marB="34290"/>
                </a:tc>
                <a:tc>
                  <a:txBody>
                    <a:bodyPr/>
                    <a:lstStyle/>
                    <a:p>
                      <a:r>
                        <a:rPr lang="fr-BE" sz="800" dirty="0" smtClean="0">
                          <a:solidFill>
                            <a:schemeClr val="tx1"/>
                          </a:solidFill>
                        </a:rPr>
                        <a:t>€ 100m</a:t>
                      </a:r>
                      <a:endParaRPr lang="en-GB" sz="800" dirty="0">
                        <a:solidFill>
                          <a:schemeClr val="tx1"/>
                        </a:solidFill>
                      </a:endParaRPr>
                    </a:p>
                  </a:txBody>
                  <a:tcPr marT="34290" marB="34290"/>
                </a:tc>
              </a:tr>
              <a:tr h="206887">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BE" sz="800" dirty="0" err="1" smtClean="0">
                          <a:solidFill>
                            <a:schemeClr val="tx1"/>
                          </a:solidFill>
                        </a:rPr>
                        <a:t>Primary</a:t>
                      </a:r>
                      <a:r>
                        <a:rPr lang="fr-BE" sz="800" dirty="0" smtClean="0">
                          <a:solidFill>
                            <a:schemeClr val="tx1"/>
                          </a:solidFill>
                        </a:rPr>
                        <a:t> care PPP</a:t>
                      </a:r>
                    </a:p>
                  </a:txBody>
                  <a:tcPr marT="34290" marB="34290"/>
                </a:tc>
                <a:tc>
                  <a:txBody>
                    <a:bodyPr/>
                    <a:lstStyle/>
                    <a:p>
                      <a:r>
                        <a:rPr lang="fr-BE" sz="800" dirty="0" smtClean="0">
                          <a:solidFill>
                            <a:schemeClr val="tx1"/>
                          </a:solidFill>
                        </a:rPr>
                        <a:t>Ireland</a:t>
                      </a:r>
                      <a:endParaRPr lang="en-GB" sz="800" dirty="0">
                        <a:solidFill>
                          <a:srgbClr val="0033CC"/>
                        </a:solidFill>
                      </a:endParaRPr>
                    </a:p>
                  </a:txBody>
                  <a:tcPr marT="34290" marB="34290"/>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BE" sz="800" dirty="0" smtClean="0">
                          <a:solidFill>
                            <a:schemeClr val="tx1"/>
                          </a:solidFill>
                        </a:rPr>
                        <a:t>€ 142m</a:t>
                      </a:r>
                    </a:p>
                  </a:txBody>
                  <a:tcPr marT="34290" marB="34290"/>
                </a:tc>
                <a:tc>
                  <a:txBody>
                    <a:bodyPr/>
                    <a:lstStyle/>
                    <a:p>
                      <a:r>
                        <a:rPr lang="fr-BE" sz="800" dirty="0" smtClean="0">
                          <a:solidFill>
                            <a:schemeClr val="tx1"/>
                          </a:solidFill>
                        </a:rPr>
                        <a:t>€ 70m</a:t>
                      </a:r>
                      <a:endParaRPr lang="en-GB" sz="800" dirty="0">
                        <a:solidFill>
                          <a:schemeClr val="tx1"/>
                        </a:solidFill>
                      </a:endParaRPr>
                    </a:p>
                  </a:txBody>
                  <a:tcPr marT="34290" marB="34290"/>
                </a:tc>
              </a:tr>
              <a:tr h="206887">
                <a:tc>
                  <a:txBody>
                    <a:bodyPr/>
                    <a:lstStyle/>
                    <a:p>
                      <a:r>
                        <a:rPr lang="fr-BE" sz="800" dirty="0" err="1" smtClean="0">
                          <a:solidFill>
                            <a:schemeClr val="tx1"/>
                          </a:solidFill>
                        </a:rPr>
                        <a:t>Industry</a:t>
                      </a:r>
                      <a:r>
                        <a:rPr lang="fr-BE" sz="800" dirty="0" smtClean="0">
                          <a:solidFill>
                            <a:schemeClr val="tx1"/>
                          </a:solidFill>
                        </a:rPr>
                        <a:t> modernisation </a:t>
                      </a:r>
                      <a:endParaRPr lang="en-GB" sz="800" dirty="0">
                        <a:solidFill>
                          <a:srgbClr val="0033CC"/>
                        </a:solidFill>
                      </a:endParaRPr>
                    </a:p>
                  </a:txBody>
                  <a:tcPr marT="34290" marB="34290"/>
                </a:tc>
                <a:tc>
                  <a:txBody>
                    <a:bodyPr/>
                    <a:lstStyle/>
                    <a:p>
                      <a:r>
                        <a:rPr lang="fr-BE" sz="800" dirty="0" err="1" smtClean="0">
                          <a:solidFill>
                            <a:schemeClr val="tx1"/>
                          </a:solidFill>
                        </a:rPr>
                        <a:t>Italy</a:t>
                      </a:r>
                      <a:endParaRPr lang="en-GB" sz="800" dirty="0">
                        <a:solidFill>
                          <a:srgbClr val="0033CC"/>
                        </a:solidFill>
                      </a:endParaRPr>
                    </a:p>
                  </a:txBody>
                  <a:tcPr marT="34290" marB="34290"/>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BE" sz="800" dirty="0" smtClean="0">
                          <a:solidFill>
                            <a:schemeClr val="tx1"/>
                          </a:solidFill>
                        </a:rPr>
                        <a:t>€ 227m</a:t>
                      </a:r>
                    </a:p>
                  </a:txBody>
                  <a:tcPr marT="34290" marB="34290"/>
                </a:tc>
                <a:tc>
                  <a:txBody>
                    <a:bodyPr/>
                    <a:lstStyle/>
                    <a:p>
                      <a:r>
                        <a:rPr lang="fr-BE" sz="800" dirty="0" smtClean="0">
                          <a:solidFill>
                            <a:schemeClr val="tx1"/>
                          </a:solidFill>
                        </a:rPr>
                        <a:t>€ 100m</a:t>
                      </a:r>
                      <a:endParaRPr lang="en-GB" sz="800" dirty="0">
                        <a:solidFill>
                          <a:schemeClr val="tx1"/>
                        </a:solidFill>
                      </a:endParaRPr>
                    </a:p>
                  </a:txBody>
                  <a:tcPr marT="34290" marB="34290"/>
                </a:tc>
              </a:tr>
              <a:tr h="227786">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BE" sz="800" dirty="0" err="1" smtClean="0">
                          <a:solidFill>
                            <a:schemeClr val="tx1"/>
                          </a:solidFill>
                        </a:rPr>
                        <a:t>Renewable</a:t>
                      </a:r>
                      <a:r>
                        <a:rPr lang="fr-BE" sz="800" dirty="0" smtClean="0">
                          <a:solidFill>
                            <a:schemeClr val="tx1"/>
                          </a:solidFill>
                        </a:rPr>
                        <a:t> </a:t>
                      </a:r>
                      <a:r>
                        <a:rPr lang="fr-BE" sz="800" dirty="0" err="1" smtClean="0">
                          <a:solidFill>
                            <a:schemeClr val="tx1"/>
                          </a:solidFill>
                        </a:rPr>
                        <a:t>energy</a:t>
                      </a:r>
                      <a:r>
                        <a:rPr lang="fr-BE" sz="800" dirty="0" smtClean="0">
                          <a:solidFill>
                            <a:schemeClr val="tx1"/>
                          </a:solidFill>
                        </a:rPr>
                        <a:t> </a:t>
                      </a:r>
                      <a:r>
                        <a:rPr lang="fr-BE" sz="800" dirty="0" err="1" smtClean="0">
                          <a:solidFill>
                            <a:schemeClr val="tx1"/>
                          </a:solidFill>
                        </a:rPr>
                        <a:t>equity</a:t>
                      </a:r>
                      <a:r>
                        <a:rPr lang="fr-BE" sz="800" baseline="0" dirty="0" smtClean="0">
                          <a:solidFill>
                            <a:schemeClr val="tx1"/>
                          </a:solidFill>
                        </a:rPr>
                        <a:t> </a:t>
                      </a:r>
                      <a:r>
                        <a:rPr lang="fr-BE" sz="800" dirty="0" smtClean="0">
                          <a:solidFill>
                            <a:schemeClr val="tx1"/>
                          </a:solidFill>
                        </a:rPr>
                        <a:t>type</a:t>
                      </a:r>
                      <a:endParaRPr lang="en-GB" sz="800" dirty="0">
                        <a:solidFill>
                          <a:srgbClr val="0033CC"/>
                        </a:solidFill>
                      </a:endParaRPr>
                    </a:p>
                  </a:txBody>
                  <a:tcPr marT="34290" marB="34290"/>
                </a:tc>
                <a:tc>
                  <a:txBody>
                    <a:bodyPr/>
                    <a:lstStyle/>
                    <a:p>
                      <a:r>
                        <a:rPr lang="fr-BE" sz="800" dirty="0" err="1" smtClean="0">
                          <a:solidFill>
                            <a:schemeClr val="tx1"/>
                          </a:solidFill>
                        </a:rPr>
                        <a:t>Denmark</a:t>
                      </a:r>
                      <a:endParaRPr lang="en-GB" sz="800" dirty="0">
                        <a:solidFill>
                          <a:srgbClr val="0033CC"/>
                        </a:solidFill>
                      </a:endParaRPr>
                    </a:p>
                  </a:txBody>
                  <a:tcPr marT="34290" marB="34290"/>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BE" sz="800" dirty="0" smtClean="0">
                          <a:solidFill>
                            <a:schemeClr val="tx1"/>
                          </a:solidFill>
                          <a:sym typeface="Symbol"/>
                        </a:rPr>
                        <a:t> </a:t>
                      </a:r>
                      <a:r>
                        <a:rPr lang="fr-BE" sz="800" dirty="0" smtClean="0">
                          <a:solidFill>
                            <a:schemeClr val="tx1"/>
                          </a:solidFill>
                        </a:rPr>
                        <a:t>€ 2,010m</a:t>
                      </a:r>
                    </a:p>
                  </a:txBody>
                  <a:tcPr marT="34290" marB="34290"/>
                </a:tc>
                <a:tc>
                  <a:txBody>
                    <a:bodyPr/>
                    <a:lstStyle/>
                    <a:p>
                      <a:r>
                        <a:rPr lang="fr-BE" sz="800" dirty="0" smtClean="0">
                          <a:solidFill>
                            <a:schemeClr val="tx1"/>
                          </a:solidFill>
                          <a:sym typeface="Symbol"/>
                        </a:rPr>
                        <a:t>  </a:t>
                      </a:r>
                      <a:r>
                        <a:rPr lang="fr-BE" sz="800" dirty="0" smtClean="0">
                          <a:solidFill>
                            <a:schemeClr val="tx1"/>
                          </a:solidFill>
                        </a:rPr>
                        <a:t>€ 75m</a:t>
                      </a:r>
                      <a:endParaRPr lang="en-GB" sz="800" dirty="0">
                        <a:solidFill>
                          <a:schemeClr val="tx1"/>
                        </a:solidFill>
                      </a:endParaRPr>
                    </a:p>
                  </a:txBody>
                  <a:tcPr marT="34290" marB="34290"/>
                </a:tc>
              </a:tr>
              <a:tr h="206887">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BE" sz="800" dirty="0" err="1" smtClean="0">
                          <a:solidFill>
                            <a:schemeClr val="tx1"/>
                          </a:solidFill>
                        </a:rPr>
                        <a:t>Energy</a:t>
                      </a:r>
                      <a:r>
                        <a:rPr lang="fr-BE" sz="800" dirty="0" smtClean="0">
                          <a:solidFill>
                            <a:schemeClr val="tx1"/>
                          </a:solidFill>
                        </a:rPr>
                        <a:t> </a:t>
                      </a:r>
                      <a:r>
                        <a:rPr lang="fr-BE" sz="800" dirty="0" err="1" smtClean="0">
                          <a:solidFill>
                            <a:schemeClr val="tx1"/>
                          </a:solidFill>
                        </a:rPr>
                        <a:t>efficiency</a:t>
                      </a:r>
                      <a:r>
                        <a:rPr lang="fr-BE" sz="800" dirty="0" smtClean="0">
                          <a:solidFill>
                            <a:schemeClr val="tx1"/>
                          </a:solidFill>
                        </a:rPr>
                        <a:t> in buildings</a:t>
                      </a:r>
                      <a:endParaRPr lang="en-GB" sz="800" dirty="0">
                        <a:solidFill>
                          <a:srgbClr val="0033CC"/>
                        </a:solidFill>
                      </a:endParaRPr>
                    </a:p>
                  </a:txBody>
                  <a:tcPr marT="34290" marB="34290"/>
                </a:tc>
                <a:tc>
                  <a:txBody>
                    <a:bodyPr/>
                    <a:lstStyle/>
                    <a:p>
                      <a:r>
                        <a:rPr lang="fr-BE" sz="800" dirty="0" smtClean="0">
                          <a:solidFill>
                            <a:schemeClr val="tx1"/>
                          </a:solidFill>
                        </a:rPr>
                        <a:t>France</a:t>
                      </a:r>
                      <a:endParaRPr lang="en-GB" sz="800" dirty="0">
                        <a:solidFill>
                          <a:srgbClr val="0033CC"/>
                        </a:solidFill>
                      </a:endParaRPr>
                    </a:p>
                  </a:txBody>
                  <a:tcPr marT="34290" marB="34290"/>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BE" sz="800" dirty="0" smtClean="0">
                          <a:solidFill>
                            <a:schemeClr val="tx1"/>
                          </a:solidFill>
                        </a:rPr>
                        <a:t>€ 800m</a:t>
                      </a:r>
                    </a:p>
                  </a:txBody>
                  <a:tcPr marT="34290" marB="34290"/>
                </a:tc>
                <a:tc>
                  <a:txBody>
                    <a:bodyPr/>
                    <a:lstStyle/>
                    <a:p>
                      <a:r>
                        <a:rPr lang="fr-BE" sz="800" dirty="0" smtClean="0">
                          <a:solidFill>
                            <a:schemeClr val="tx1"/>
                          </a:solidFill>
                        </a:rPr>
                        <a:t>€ 400m</a:t>
                      </a:r>
                      <a:endParaRPr lang="en-GB" sz="800" dirty="0">
                        <a:solidFill>
                          <a:schemeClr val="tx1"/>
                        </a:solidFill>
                      </a:endParaRPr>
                    </a:p>
                  </a:txBody>
                  <a:tcPr marT="34290" marB="34290"/>
                </a:tc>
              </a:tr>
              <a:tr h="206887">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BE" sz="800" dirty="0" err="1" smtClean="0">
                          <a:solidFill>
                            <a:schemeClr val="tx1"/>
                          </a:solidFill>
                        </a:rPr>
                        <a:t>Gas</a:t>
                      </a:r>
                      <a:r>
                        <a:rPr lang="fr-BE" sz="800" dirty="0" smtClean="0">
                          <a:solidFill>
                            <a:schemeClr val="tx1"/>
                          </a:solidFill>
                        </a:rPr>
                        <a:t> transmission</a:t>
                      </a:r>
                      <a:endParaRPr lang="en-GB" sz="800" dirty="0">
                        <a:solidFill>
                          <a:srgbClr val="0033CC"/>
                        </a:solidFill>
                      </a:endParaRPr>
                    </a:p>
                  </a:txBody>
                  <a:tcPr marT="34290" marB="34290"/>
                </a:tc>
                <a:tc>
                  <a:txBody>
                    <a:bodyPr/>
                    <a:lstStyle/>
                    <a:p>
                      <a:r>
                        <a:rPr lang="fr-BE" sz="800" dirty="0" smtClean="0">
                          <a:solidFill>
                            <a:schemeClr val="tx1"/>
                          </a:solidFill>
                        </a:rPr>
                        <a:t>Spain</a:t>
                      </a:r>
                      <a:endParaRPr lang="en-GB" sz="800" dirty="0">
                        <a:solidFill>
                          <a:srgbClr val="0033CC"/>
                        </a:solidFill>
                      </a:endParaRPr>
                    </a:p>
                  </a:txBody>
                  <a:tcPr marT="34290" marB="34290"/>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BE" sz="800" dirty="0" smtClean="0">
                          <a:solidFill>
                            <a:schemeClr val="tx1"/>
                          </a:solidFill>
                        </a:rPr>
                        <a:t>€ 326m</a:t>
                      </a:r>
                    </a:p>
                  </a:txBody>
                  <a:tcPr marT="34290" marB="34290"/>
                </a:tc>
                <a:tc>
                  <a:txBody>
                    <a:bodyPr/>
                    <a:lstStyle/>
                    <a:p>
                      <a:r>
                        <a:rPr lang="fr-BE" sz="800" dirty="0" smtClean="0">
                          <a:solidFill>
                            <a:schemeClr val="tx1"/>
                          </a:solidFill>
                        </a:rPr>
                        <a:t>€ 160m</a:t>
                      </a:r>
                      <a:endParaRPr lang="en-GB" sz="800" dirty="0">
                        <a:solidFill>
                          <a:schemeClr val="tx1"/>
                        </a:solidFill>
                      </a:endParaRPr>
                    </a:p>
                  </a:txBody>
                  <a:tcPr marT="34290" marB="34290"/>
                </a:tc>
              </a:tr>
              <a:tr h="206887">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BE" sz="800" dirty="0" err="1" smtClean="0">
                          <a:solidFill>
                            <a:schemeClr val="tx1"/>
                          </a:solidFill>
                        </a:rPr>
                        <a:t>Pulp</a:t>
                      </a:r>
                      <a:r>
                        <a:rPr lang="fr-BE" sz="800" dirty="0" smtClean="0">
                          <a:solidFill>
                            <a:schemeClr val="tx1"/>
                          </a:solidFill>
                        </a:rPr>
                        <a:t> production upgrade</a:t>
                      </a:r>
                      <a:endParaRPr lang="en-GB" sz="800" dirty="0">
                        <a:solidFill>
                          <a:srgbClr val="0033CC"/>
                        </a:solidFill>
                      </a:endParaRPr>
                    </a:p>
                  </a:txBody>
                  <a:tcPr marT="34290" marB="34290"/>
                </a:tc>
                <a:tc>
                  <a:txBody>
                    <a:bodyPr/>
                    <a:lstStyle/>
                    <a:p>
                      <a:r>
                        <a:rPr lang="fr-BE" sz="800" dirty="0" err="1" smtClean="0">
                          <a:solidFill>
                            <a:schemeClr val="tx1"/>
                          </a:solidFill>
                        </a:rPr>
                        <a:t>Finland</a:t>
                      </a:r>
                      <a:endParaRPr lang="en-GB" sz="800" dirty="0">
                        <a:solidFill>
                          <a:srgbClr val="0033CC"/>
                        </a:solidFill>
                      </a:endParaRPr>
                    </a:p>
                  </a:txBody>
                  <a:tcPr marT="34290" marB="34290"/>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BE" sz="800" dirty="0" smtClean="0">
                          <a:solidFill>
                            <a:schemeClr val="tx1"/>
                          </a:solidFill>
                        </a:rPr>
                        <a:t>€ 1,225</a:t>
                      </a:r>
                      <a:r>
                        <a:rPr lang="fr-BE" sz="800" baseline="0" dirty="0" smtClean="0">
                          <a:solidFill>
                            <a:schemeClr val="tx1"/>
                          </a:solidFill>
                        </a:rPr>
                        <a:t>m</a:t>
                      </a:r>
                      <a:endParaRPr lang="fr-BE" sz="800" dirty="0" smtClean="0">
                        <a:solidFill>
                          <a:schemeClr val="tx1"/>
                        </a:solidFill>
                      </a:endParaRPr>
                    </a:p>
                  </a:txBody>
                  <a:tcPr marT="34290" marB="34290"/>
                </a:tc>
                <a:tc>
                  <a:txBody>
                    <a:bodyPr/>
                    <a:lstStyle/>
                    <a:p>
                      <a:r>
                        <a:rPr lang="fr-BE" sz="800" dirty="0" smtClean="0">
                          <a:solidFill>
                            <a:schemeClr val="tx1"/>
                          </a:solidFill>
                        </a:rPr>
                        <a:t>€ 75m</a:t>
                      </a:r>
                      <a:endParaRPr lang="en-GB" sz="800" dirty="0">
                        <a:solidFill>
                          <a:schemeClr val="tx1"/>
                        </a:solidFill>
                      </a:endParaRPr>
                    </a:p>
                  </a:txBody>
                  <a:tcPr marT="34290" marB="34290"/>
                </a:tc>
              </a:tr>
              <a:tr h="206887">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BE" sz="800" dirty="0" err="1" smtClean="0">
                          <a:solidFill>
                            <a:schemeClr val="tx1"/>
                          </a:solidFill>
                        </a:rPr>
                        <a:t>Biotech</a:t>
                      </a:r>
                      <a:r>
                        <a:rPr lang="fr-BE" sz="800" dirty="0" smtClean="0">
                          <a:solidFill>
                            <a:schemeClr val="tx1"/>
                          </a:solidFill>
                        </a:rPr>
                        <a:t>/</a:t>
                      </a:r>
                      <a:r>
                        <a:rPr lang="fr-BE" sz="800" dirty="0" err="1" smtClean="0">
                          <a:solidFill>
                            <a:schemeClr val="tx1"/>
                          </a:solidFill>
                        </a:rPr>
                        <a:t>Chemical</a:t>
                      </a:r>
                      <a:r>
                        <a:rPr lang="fr-BE" sz="800" dirty="0" smtClean="0">
                          <a:solidFill>
                            <a:schemeClr val="tx1"/>
                          </a:solidFill>
                        </a:rPr>
                        <a:t> RDI</a:t>
                      </a:r>
                      <a:endParaRPr lang="en-GB" sz="800" dirty="0">
                        <a:solidFill>
                          <a:srgbClr val="0033CC"/>
                        </a:solidFill>
                      </a:endParaRPr>
                    </a:p>
                  </a:txBody>
                  <a:tcPr marT="34290" marB="34290"/>
                </a:tc>
                <a:tc>
                  <a:txBody>
                    <a:bodyPr/>
                    <a:lstStyle/>
                    <a:p>
                      <a:r>
                        <a:rPr lang="fr-BE" sz="800" dirty="0" smtClean="0">
                          <a:solidFill>
                            <a:schemeClr val="tx1"/>
                          </a:solidFill>
                        </a:rPr>
                        <a:t>Spain</a:t>
                      </a:r>
                      <a:endParaRPr lang="en-GB" sz="800" dirty="0">
                        <a:solidFill>
                          <a:srgbClr val="0033CC"/>
                        </a:solidFill>
                      </a:endParaRPr>
                    </a:p>
                  </a:txBody>
                  <a:tcPr marT="34290" marB="34290"/>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BE" sz="800" dirty="0" smtClean="0">
                          <a:solidFill>
                            <a:schemeClr val="tx1"/>
                          </a:solidFill>
                        </a:rPr>
                        <a:t>€ 313m</a:t>
                      </a:r>
                    </a:p>
                  </a:txBody>
                  <a:tcPr marT="34290" marB="34290"/>
                </a:tc>
                <a:tc>
                  <a:txBody>
                    <a:bodyPr/>
                    <a:lstStyle/>
                    <a:p>
                      <a:r>
                        <a:rPr lang="fr-BE" sz="800" dirty="0" smtClean="0">
                          <a:solidFill>
                            <a:schemeClr val="tx1"/>
                          </a:solidFill>
                        </a:rPr>
                        <a:t>€ 50m</a:t>
                      </a:r>
                      <a:endParaRPr lang="en-GB" sz="800" dirty="0">
                        <a:solidFill>
                          <a:schemeClr val="tx1"/>
                        </a:solidFill>
                      </a:endParaRPr>
                    </a:p>
                  </a:txBody>
                  <a:tcPr marT="34290" marB="34290"/>
                </a:tc>
              </a:tr>
              <a:tr h="207482">
                <a:tc>
                  <a:txBody>
                    <a:bodyPr/>
                    <a:lstStyle/>
                    <a:p>
                      <a:r>
                        <a:rPr lang="fr-BE" sz="800" dirty="0" smtClean="0">
                          <a:solidFill>
                            <a:schemeClr val="tx1"/>
                          </a:solidFill>
                        </a:rPr>
                        <a:t>Healthcare</a:t>
                      </a:r>
                      <a:endParaRPr lang="en-GB" sz="800" dirty="0">
                        <a:solidFill>
                          <a:schemeClr val="tx1"/>
                        </a:solidFill>
                      </a:endParaRPr>
                    </a:p>
                  </a:txBody>
                  <a:tcPr marT="34290" marB="34290"/>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rPr>
                        <a:t>Austria</a:t>
                      </a:r>
                    </a:p>
                  </a:txBody>
                  <a:tcPr marT="34290" marB="34290"/>
                </a:tc>
                <a:tc>
                  <a:txBody>
                    <a:bodyPr/>
                    <a:lstStyle/>
                    <a:p>
                      <a:r>
                        <a:rPr lang="fr-BE" sz="800" dirty="0" smtClean="0">
                          <a:solidFill>
                            <a:schemeClr val="tx1"/>
                          </a:solidFill>
                        </a:rPr>
                        <a:t>Not </a:t>
                      </a:r>
                      <a:r>
                        <a:rPr lang="fr-BE" sz="800" dirty="0" err="1" smtClean="0">
                          <a:solidFill>
                            <a:schemeClr val="tx1"/>
                          </a:solidFill>
                        </a:rPr>
                        <a:t>disclosed</a:t>
                      </a:r>
                      <a:endParaRPr lang="en-GB" sz="800" dirty="0">
                        <a:solidFill>
                          <a:schemeClr val="tx1"/>
                        </a:solidFill>
                      </a:endParaRPr>
                    </a:p>
                  </a:txBody>
                  <a:tcPr marT="34290" marB="34290"/>
                </a:tc>
                <a:tc>
                  <a:txBody>
                    <a:bodyPr/>
                    <a:lstStyle/>
                    <a:p>
                      <a:r>
                        <a:rPr lang="fr-BE" sz="800" dirty="0" smtClean="0">
                          <a:solidFill>
                            <a:schemeClr val="tx1"/>
                          </a:solidFill>
                        </a:rPr>
                        <a:t>Not </a:t>
                      </a:r>
                      <a:r>
                        <a:rPr lang="fr-BE" sz="800" dirty="0" err="1" smtClean="0">
                          <a:solidFill>
                            <a:schemeClr val="tx1"/>
                          </a:solidFill>
                        </a:rPr>
                        <a:t>disclosed</a:t>
                      </a:r>
                      <a:endParaRPr lang="en-GB" sz="800" dirty="0">
                        <a:solidFill>
                          <a:schemeClr val="tx1"/>
                        </a:solidFill>
                      </a:endParaRPr>
                    </a:p>
                  </a:txBody>
                  <a:tcPr marT="34290" marB="34290"/>
                </a:tc>
              </a:tr>
              <a:tr h="206887">
                <a:tc>
                  <a:txBody>
                    <a:bodyPr/>
                    <a:lstStyle/>
                    <a:p>
                      <a:r>
                        <a:rPr lang="fr-BE" sz="800" dirty="0" err="1" smtClean="0">
                          <a:solidFill>
                            <a:schemeClr val="tx1"/>
                          </a:solidFill>
                        </a:rPr>
                        <a:t>Energy</a:t>
                      </a:r>
                      <a:r>
                        <a:rPr lang="fr-BE" sz="800" dirty="0" smtClean="0">
                          <a:solidFill>
                            <a:schemeClr val="tx1"/>
                          </a:solidFill>
                        </a:rPr>
                        <a:t> </a:t>
                      </a:r>
                      <a:r>
                        <a:rPr lang="fr-BE" sz="800" dirty="0" err="1" smtClean="0">
                          <a:solidFill>
                            <a:schemeClr val="tx1"/>
                          </a:solidFill>
                        </a:rPr>
                        <a:t>efficiency</a:t>
                      </a:r>
                      <a:r>
                        <a:rPr lang="fr-BE" sz="800" dirty="0" smtClean="0">
                          <a:solidFill>
                            <a:schemeClr val="tx1"/>
                          </a:solidFill>
                        </a:rPr>
                        <a:t> *</a:t>
                      </a:r>
                      <a:endParaRPr lang="en-GB" sz="800" dirty="0">
                        <a:solidFill>
                          <a:schemeClr val="tx1"/>
                        </a:solidFill>
                      </a:endParaRPr>
                    </a:p>
                  </a:txBody>
                  <a:tcPr marT="34290" marB="34290"/>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rPr>
                        <a:t>UK</a:t>
                      </a:r>
                    </a:p>
                  </a:txBody>
                  <a:tcPr marT="34290" marB="34290"/>
                </a:tc>
                <a:tc>
                  <a:txBody>
                    <a:bodyPr/>
                    <a:lstStyle/>
                    <a:p>
                      <a:r>
                        <a:rPr lang="fr-BE" sz="800" dirty="0" smtClean="0">
                          <a:solidFill>
                            <a:schemeClr val="tx1"/>
                          </a:solidFill>
                          <a:sym typeface="Symbol"/>
                        </a:rPr>
                        <a:t> €</a:t>
                      </a:r>
                      <a:r>
                        <a:rPr lang="fr-BE" sz="800" baseline="0" dirty="0" smtClean="0">
                          <a:solidFill>
                            <a:schemeClr val="tx1"/>
                          </a:solidFill>
                          <a:sym typeface="Symbol"/>
                        </a:rPr>
                        <a:t> 1,378m</a:t>
                      </a:r>
                      <a:endParaRPr lang="en-GB" sz="800" dirty="0">
                        <a:solidFill>
                          <a:schemeClr val="tx1"/>
                        </a:solidFill>
                      </a:endParaRPr>
                    </a:p>
                  </a:txBody>
                  <a:tcPr marT="34290" marB="34290"/>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BE" sz="800" dirty="0" smtClean="0">
                          <a:solidFill>
                            <a:schemeClr val="tx1"/>
                          </a:solidFill>
                          <a:sym typeface="Symbol"/>
                        </a:rPr>
                        <a:t> </a:t>
                      </a:r>
                      <a:r>
                        <a:rPr lang="fr-BE" sz="800" dirty="0" smtClean="0">
                          <a:solidFill>
                            <a:schemeClr val="tx1"/>
                          </a:solidFill>
                        </a:rPr>
                        <a:t>€ 480m</a:t>
                      </a:r>
                      <a:endParaRPr lang="en-GB" sz="800" dirty="0" smtClean="0">
                        <a:solidFill>
                          <a:schemeClr val="tx1"/>
                        </a:solidFill>
                      </a:endParaRPr>
                    </a:p>
                  </a:txBody>
                  <a:tcPr marT="34290" marB="34290"/>
                </a:tc>
              </a:tr>
              <a:tr h="206887">
                <a:tc>
                  <a:txBody>
                    <a:bodyPr/>
                    <a:lstStyle/>
                    <a:p>
                      <a:r>
                        <a:rPr lang="fr-BE" sz="800" dirty="0" err="1" smtClean="0">
                          <a:solidFill>
                            <a:schemeClr val="tx1"/>
                          </a:solidFill>
                        </a:rPr>
                        <a:t>Renewable</a:t>
                      </a:r>
                      <a:r>
                        <a:rPr lang="fr-BE" sz="800" dirty="0" smtClean="0">
                          <a:solidFill>
                            <a:schemeClr val="tx1"/>
                          </a:solidFill>
                        </a:rPr>
                        <a:t> </a:t>
                      </a:r>
                      <a:r>
                        <a:rPr lang="fr-BE" sz="800" dirty="0" err="1" smtClean="0">
                          <a:solidFill>
                            <a:schemeClr val="tx1"/>
                          </a:solidFill>
                        </a:rPr>
                        <a:t>energy</a:t>
                      </a:r>
                      <a:r>
                        <a:rPr lang="fr-BE" sz="800" dirty="0" smtClean="0">
                          <a:solidFill>
                            <a:schemeClr val="tx1"/>
                          </a:solidFill>
                        </a:rPr>
                        <a:t> </a:t>
                      </a:r>
                      <a:r>
                        <a:rPr lang="fr-BE" sz="800" dirty="0" err="1" smtClean="0">
                          <a:solidFill>
                            <a:schemeClr val="tx1"/>
                          </a:solidFill>
                        </a:rPr>
                        <a:t>equity</a:t>
                      </a:r>
                      <a:r>
                        <a:rPr lang="fr-BE" sz="800" baseline="0" dirty="0" smtClean="0">
                          <a:solidFill>
                            <a:schemeClr val="tx1"/>
                          </a:solidFill>
                        </a:rPr>
                        <a:t> </a:t>
                      </a:r>
                      <a:r>
                        <a:rPr lang="fr-BE" sz="800" dirty="0" err="1" smtClean="0">
                          <a:solidFill>
                            <a:schemeClr val="tx1"/>
                          </a:solidFill>
                        </a:rPr>
                        <a:t>fund</a:t>
                      </a:r>
                      <a:r>
                        <a:rPr lang="fr-BE" sz="800" dirty="0" smtClean="0">
                          <a:solidFill>
                            <a:schemeClr val="tx1"/>
                          </a:solidFill>
                        </a:rPr>
                        <a:t> *</a:t>
                      </a:r>
                      <a:endParaRPr lang="en-GB" sz="800" dirty="0">
                        <a:solidFill>
                          <a:schemeClr val="tx1"/>
                        </a:solidFill>
                      </a:endParaRPr>
                    </a:p>
                  </a:txBody>
                  <a:tcPr marT="34290" marB="34290"/>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rPr>
                        <a:t>France</a:t>
                      </a:r>
                    </a:p>
                  </a:txBody>
                  <a:tcPr marT="34290" marB="34290"/>
                </a:tc>
                <a:tc>
                  <a:txBody>
                    <a:bodyPr/>
                    <a:lstStyle/>
                    <a:p>
                      <a:r>
                        <a:rPr lang="fr-BE" sz="800" dirty="0" smtClean="0">
                          <a:solidFill>
                            <a:schemeClr val="tx1"/>
                          </a:solidFill>
                        </a:rPr>
                        <a:t>€ 1,000m</a:t>
                      </a:r>
                      <a:endParaRPr lang="en-GB" sz="800" dirty="0">
                        <a:solidFill>
                          <a:schemeClr val="tx1"/>
                        </a:solidFill>
                      </a:endParaRPr>
                    </a:p>
                  </a:txBody>
                  <a:tcPr marT="34290" marB="34290"/>
                </a:tc>
                <a:tc>
                  <a:txBody>
                    <a:bodyPr/>
                    <a:lstStyle/>
                    <a:p>
                      <a:r>
                        <a:rPr lang="fr-BE" sz="800" dirty="0" smtClean="0">
                          <a:solidFill>
                            <a:schemeClr val="tx1"/>
                          </a:solidFill>
                        </a:rPr>
                        <a:t>€ 50m</a:t>
                      </a:r>
                      <a:endParaRPr lang="en-GB" sz="800" dirty="0">
                        <a:solidFill>
                          <a:schemeClr val="tx1"/>
                        </a:solidFill>
                      </a:endParaRPr>
                    </a:p>
                  </a:txBody>
                  <a:tcPr marT="34290" marB="34290"/>
                </a:tc>
              </a:tr>
              <a:tr h="206887">
                <a:tc>
                  <a:txBody>
                    <a:bodyPr/>
                    <a:lstStyle/>
                    <a:p>
                      <a:r>
                        <a:rPr lang="fr-BE" sz="800" dirty="0" err="1" smtClean="0">
                          <a:solidFill>
                            <a:schemeClr val="tx1"/>
                          </a:solidFill>
                        </a:rPr>
                        <a:t>Renewable</a:t>
                      </a:r>
                      <a:r>
                        <a:rPr lang="fr-BE" sz="800" dirty="0" smtClean="0">
                          <a:solidFill>
                            <a:schemeClr val="tx1"/>
                          </a:solidFill>
                        </a:rPr>
                        <a:t> </a:t>
                      </a:r>
                      <a:r>
                        <a:rPr lang="fr-BE" sz="800" dirty="0" err="1" smtClean="0">
                          <a:solidFill>
                            <a:schemeClr val="tx1"/>
                          </a:solidFill>
                        </a:rPr>
                        <a:t>energy</a:t>
                      </a:r>
                      <a:r>
                        <a:rPr lang="fr-BE" sz="800" dirty="0" smtClean="0">
                          <a:solidFill>
                            <a:schemeClr val="tx1"/>
                          </a:solidFill>
                        </a:rPr>
                        <a:t> </a:t>
                      </a:r>
                      <a:r>
                        <a:rPr lang="fr-BE" sz="800" dirty="0" err="1" smtClean="0">
                          <a:solidFill>
                            <a:schemeClr val="tx1"/>
                          </a:solidFill>
                        </a:rPr>
                        <a:t>projects</a:t>
                      </a:r>
                      <a:r>
                        <a:rPr lang="fr-BE" sz="800" dirty="0" smtClean="0">
                          <a:solidFill>
                            <a:schemeClr val="tx1"/>
                          </a:solidFill>
                        </a:rPr>
                        <a:t> *</a:t>
                      </a:r>
                      <a:endParaRPr lang="en-GB" sz="800" dirty="0">
                        <a:solidFill>
                          <a:schemeClr val="tx1"/>
                        </a:solidFill>
                      </a:endParaRPr>
                    </a:p>
                  </a:txBody>
                  <a:tcPr marT="34290" marB="34290"/>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rPr>
                        <a:t>Germany/France</a:t>
                      </a:r>
                    </a:p>
                  </a:txBody>
                  <a:tcPr marT="34290" marB="34290"/>
                </a:tc>
                <a:tc>
                  <a:txBody>
                    <a:bodyPr/>
                    <a:lstStyle/>
                    <a:p>
                      <a:r>
                        <a:rPr lang="fr-BE" sz="800" dirty="0" smtClean="0">
                          <a:solidFill>
                            <a:schemeClr val="tx1"/>
                          </a:solidFill>
                        </a:rPr>
                        <a:t>€ 300m</a:t>
                      </a:r>
                      <a:endParaRPr lang="en-GB" sz="800" dirty="0">
                        <a:solidFill>
                          <a:schemeClr val="tx1"/>
                        </a:solidFill>
                      </a:endParaRPr>
                    </a:p>
                  </a:txBody>
                  <a:tcPr marT="34290" marB="34290"/>
                </a:tc>
                <a:tc>
                  <a:txBody>
                    <a:bodyPr/>
                    <a:lstStyle/>
                    <a:p>
                      <a:r>
                        <a:rPr lang="fr-BE" sz="800" dirty="0" smtClean="0">
                          <a:solidFill>
                            <a:schemeClr val="tx1"/>
                          </a:solidFill>
                        </a:rPr>
                        <a:t>€ 150m</a:t>
                      </a:r>
                      <a:endParaRPr lang="en-GB" sz="800" dirty="0">
                        <a:solidFill>
                          <a:schemeClr val="tx1"/>
                        </a:solidFill>
                      </a:endParaRPr>
                    </a:p>
                  </a:txBody>
                  <a:tcPr marT="34290" marB="34290"/>
                </a:tc>
              </a:tr>
              <a:tr h="206887">
                <a:tc>
                  <a:txBody>
                    <a:bodyPr/>
                    <a:lstStyle/>
                    <a:p>
                      <a:r>
                        <a:rPr lang="fr-BE" sz="800" dirty="0" smtClean="0">
                          <a:solidFill>
                            <a:schemeClr val="tx1"/>
                          </a:solidFill>
                        </a:rPr>
                        <a:t>Port upgrade *</a:t>
                      </a:r>
                      <a:endParaRPr lang="en-GB" sz="800" dirty="0">
                        <a:solidFill>
                          <a:schemeClr val="tx1"/>
                        </a:solidFill>
                      </a:endParaRPr>
                    </a:p>
                  </a:txBody>
                  <a:tcPr marT="34290" marB="34290"/>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rPr>
                        <a:t>Netherlands</a:t>
                      </a:r>
                    </a:p>
                  </a:txBody>
                  <a:tcPr marT="34290" marB="34290"/>
                </a:tc>
                <a:tc>
                  <a:txBody>
                    <a:bodyPr/>
                    <a:lstStyle/>
                    <a:p>
                      <a:r>
                        <a:rPr lang="fr-BE" sz="800" dirty="0" smtClean="0">
                          <a:solidFill>
                            <a:schemeClr val="tx1"/>
                          </a:solidFill>
                        </a:rPr>
                        <a:t>Not </a:t>
                      </a:r>
                      <a:r>
                        <a:rPr lang="fr-BE" sz="800" dirty="0" err="1" smtClean="0">
                          <a:solidFill>
                            <a:schemeClr val="tx1"/>
                          </a:solidFill>
                        </a:rPr>
                        <a:t>disclosed</a:t>
                      </a:r>
                      <a:endParaRPr lang="en-GB" sz="800" dirty="0">
                        <a:solidFill>
                          <a:schemeClr val="tx1"/>
                        </a:solidFill>
                      </a:endParaRPr>
                    </a:p>
                  </a:txBody>
                  <a:tcPr marT="34290" marB="34290"/>
                </a:tc>
                <a:tc>
                  <a:txBody>
                    <a:bodyPr/>
                    <a:lstStyle/>
                    <a:p>
                      <a:r>
                        <a:rPr lang="fr-BE" sz="800" dirty="0" smtClean="0">
                          <a:solidFill>
                            <a:schemeClr val="tx1"/>
                          </a:solidFill>
                        </a:rPr>
                        <a:t>Not </a:t>
                      </a:r>
                      <a:r>
                        <a:rPr lang="fr-BE" sz="800" dirty="0" err="1" smtClean="0">
                          <a:solidFill>
                            <a:schemeClr val="tx1"/>
                          </a:solidFill>
                        </a:rPr>
                        <a:t>disclosed</a:t>
                      </a:r>
                      <a:endParaRPr lang="en-GB" sz="800" dirty="0">
                        <a:solidFill>
                          <a:schemeClr val="tx1"/>
                        </a:solidFill>
                      </a:endParaRPr>
                    </a:p>
                  </a:txBody>
                  <a:tcPr marT="34290" marB="34290"/>
                </a:tc>
              </a:tr>
              <a:tr h="206887">
                <a:tc>
                  <a:txBody>
                    <a:bodyPr/>
                    <a:lstStyle/>
                    <a:p>
                      <a:r>
                        <a:rPr lang="fr-CH" sz="800" smtClean="0">
                          <a:solidFill>
                            <a:schemeClr val="tx1"/>
                          </a:solidFill>
                        </a:rPr>
                        <a:t>Offshore wind *</a:t>
                      </a:r>
                      <a:endParaRPr lang="en-GB" sz="800" dirty="0">
                        <a:solidFill>
                          <a:schemeClr val="tx1"/>
                        </a:solidFill>
                      </a:endParaRPr>
                    </a:p>
                  </a:txBody>
                  <a:tcPr marT="34290" marB="34290"/>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rPr>
                        <a:t>Belgium</a:t>
                      </a:r>
                    </a:p>
                  </a:txBody>
                  <a:tcPr marT="34290" marB="34290"/>
                </a:tc>
                <a:tc>
                  <a:txBody>
                    <a:bodyPr/>
                    <a:lstStyle/>
                    <a:p>
                      <a:r>
                        <a:rPr lang="en-GB" sz="800" dirty="0" smtClean="0">
                          <a:solidFill>
                            <a:schemeClr val="tx1"/>
                          </a:solidFill>
                        </a:rPr>
                        <a:t>€ 653</a:t>
                      </a:r>
                      <a:r>
                        <a:rPr lang="en-GB" sz="800" baseline="0" dirty="0" smtClean="0">
                          <a:solidFill>
                            <a:schemeClr val="tx1"/>
                          </a:solidFill>
                        </a:rPr>
                        <a:t>m</a:t>
                      </a:r>
                      <a:endParaRPr lang="en-GB" sz="800" dirty="0">
                        <a:solidFill>
                          <a:schemeClr val="tx1"/>
                        </a:solidFill>
                      </a:endParaRPr>
                    </a:p>
                  </a:txBody>
                  <a:tcPr marT="34290" marB="34290"/>
                </a:tc>
                <a:tc>
                  <a:txBody>
                    <a:bodyPr/>
                    <a:lstStyle/>
                    <a:p>
                      <a:r>
                        <a:rPr lang="en-GB" sz="800" dirty="0" smtClean="0">
                          <a:solidFill>
                            <a:schemeClr val="tx1"/>
                          </a:solidFill>
                        </a:rPr>
                        <a:t>€ 200m</a:t>
                      </a:r>
                      <a:endParaRPr lang="en-GB" sz="800" dirty="0">
                        <a:solidFill>
                          <a:schemeClr val="tx1"/>
                        </a:solidFill>
                      </a:endParaRPr>
                    </a:p>
                  </a:txBody>
                  <a:tcPr marT="34290" marB="34290"/>
                </a:tc>
              </a:tr>
              <a:tr h="206887">
                <a:tc>
                  <a:txBody>
                    <a:bodyPr/>
                    <a:lstStyle/>
                    <a:p>
                      <a:r>
                        <a:rPr lang="fr-CH" sz="800" dirty="0" err="1" smtClean="0">
                          <a:solidFill>
                            <a:schemeClr val="tx1"/>
                          </a:solidFill>
                        </a:rPr>
                        <a:t>Low-carbon</a:t>
                      </a:r>
                      <a:r>
                        <a:rPr lang="fr-CH" sz="800" dirty="0" smtClean="0">
                          <a:solidFill>
                            <a:schemeClr val="tx1"/>
                          </a:solidFill>
                        </a:rPr>
                        <a:t> </a:t>
                      </a:r>
                      <a:r>
                        <a:rPr lang="fr-CH" sz="800" dirty="0" err="1" smtClean="0">
                          <a:solidFill>
                            <a:schemeClr val="tx1"/>
                          </a:solidFill>
                        </a:rPr>
                        <a:t>projects</a:t>
                      </a:r>
                      <a:r>
                        <a:rPr lang="fr-CH" sz="800" dirty="0" smtClean="0">
                          <a:solidFill>
                            <a:schemeClr val="tx1"/>
                          </a:solidFill>
                        </a:rPr>
                        <a:t> *</a:t>
                      </a:r>
                      <a:endParaRPr lang="en-GB" sz="800" dirty="0">
                        <a:solidFill>
                          <a:schemeClr val="tx1"/>
                        </a:solidFill>
                      </a:endParaRPr>
                    </a:p>
                  </a:txBody>
                  <a:tcPr marT="34290" marB="34290"/>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rPr>
                        <a:t>France</a:t>
                      </a:r>
                    </a:p>
                  </a:txBody>
                  <a:tcPr marT="34290" marB="34290"/>
                </a:tc>
                <a:tc>
                  <a:txBody>
                    <a:bodyPr/>
                    <a:lstStyle/>
                    <a:p>
                      <a:r>
                        <a:rPr lang="fr-CH" sz="800" dirty="0" smtClean="0">
                          <a:solidFill>
                            <a:schemeClr val="tx1"/>
                          </a:solidFill>
                        </a:rPr>
                        <a:t>Not</a:t>
                      </a:r>
                      <a:r>
                        <a:rPr lang="fr-CH" sz="800" baseline="0" dirty="0" smtClean="0">
                          <a:solidFill>
                            <a:schemeClr val="tx1"/>
                          </a:solidFill>
                        </a:rPr>
                        <a:t> </a:t>
                      </a:r>
                      <a:r>
                        <a:rPr lang="fr-CH" sz="800" baseline="0" dirty="0" err="1" smtClean="0">
                          <a:solidFill>
                            <a:schemeClr val="tx1"/>
                          </a:solidFill>
                        </a:rPr>
                        <a:t>disclosed</a:t>
                      </a:r>
                      <a:endParaRPr lang="en-GB" sz="800" dirty="0">
                        <a:solidFill>
                          <a:schemeClr val="tx1"/>
                        </a:solidFill>
                      </a:endParaRPr>
                    </a:p>
                  </a:txBody>
                  <a:tcPr marT="34290" marB="34290"/>
                </a:tc>
                <a:tc>
                  <a:txBody>
                    <a:bodyPr/>
                    <a:lstStyle/>
                    <a:p>
                      <a:r>
                        <a:rPr lang="en-GB" sz="800" dirty="0" smtClean="0">
                          <a:solidFill>
                            <a:schemeClr val="tx1"/>
                          </a:solidFill>
                        </a:rPr>
                        <a:t>€ 20m</a:t>
                      </a:r>
                      <a:endParaRPr lang="en-GB" sz="800" dirty="0">
                        <a:solidFill>
                          <a:schemeClr val="tx1"/>
                        </a:solidFill>
                      </a:endParaRPr>
                    </a:p>
                  </a:txBody>
                  <a:tcPr marT="34290" marB="34290"/>
                </a:tc>
              </a:tr>
              <a:tr h="206887">
                <a:tc>
                  <a:txBody>
                    <a:bodyPr/>
                    <a:lstStyle/>
                    <a:p>
                      <a:r>
                        <a:rPr lang="fr-CH" sz="800" dirty="0" smtClean="0">
                          <a:solidFill>
                            <a:schemeClr val="tx1"/>
                          </a:solidFill>
                        </a:rPr>
                        <a:t>Healthcare PPP *</a:t>
                      </a:r>
                      <a:endParaRPr lang="en-GB" sz="800" dirty="0">
                        <a:solidFill>
                          <a:schemeClr val="tx1"/>
                        </a:solidFill>
                      </a:endParaRPr>
                    </a:p>
                  </a:txBody>
                  <a:tcPr marT="34290" marB="34290"/>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rPr>
                        <a:t>UK</a:t>
                      </a:r>
                    </a:p>
                  </a:txBody>
                  <a:tcPr marT="34290" marB="34290"/>
                </a:tc>
                <a:tc>
                  <a:txBody>
                    <a:bodyPr/>
                    <a:lstStyle/>
                    <a:p>
                      <a:r>
                        <a:rPr lang="en-GB" sz="800" dirty="0" smtClean="0">
                          <a:solidFill>
                            <a:schemeClr val="tx1"/>
                          </a:solidFill>
                        </a:rPr>
                        <a:t>≈ € 485m</a:t>
                      </a:r>
                      <a:endParaRPr lang="en-GB" sz="800" dirty="0">
                        <a:solidFill>
                          <a:schemeClr val="tx1"/>
                        </a:solidFill>
                      </a:endParaRPr>
                    </a:p>
                  </a:txBody>
                  <a:tcPr marT="34290" marB="34290"/>
                </a:tc>
                <a:tc>
                  <a:txBody>
                    <a:bodyPr/>
                    <a:lstStyle/>
                    <a:p>
                      <a:r>
                        <a:rPr lang="en-GB" sz="800" dirty="0" smtClean="0">
                          <a:solidFill>
                            <a:schemeClr val="tx1"/>
                          </a:solidFill>
                        </a:rPr>
                        <a:t>≈ € 166m</a:t>
                      </a:r>
                      <a:endParaRPr lang="en-GB" sz="800" dirty="0">
                        <a:solidFill>
                          <a:schemeClr val="tx1"/>
                        </a:solidFill>
                      </a:endParaRPr>
                    </a:p>
                  </a:txBody>
                  <a:tcPr marT="34290" marB="34290"/>
                </a:tc>
              </a:tr>
              <a:tr h="206887">
                <a:tc>
                  <a:txBody>
                    <a:bodyPr/>
                    <a:lstStyle/>
                    <a:p>
                      <a:r>
                        <a:rPr lang="fr-CH" sz="800" dirty="0" err="1" smtClean="0">
                          <a:solidFill>
                            <a:schemeClr val="tx1"/>
                          </a:solidFill>
                        </a:rPr>
                        <a:t>Financing</a:t>
                      </a:r>
                      <a:r>
                        <a:rPr lang="fr-CH" sz="800" dirty="0" smtClean="0">
                          <a:solidFill>
                            <a:schemeClr val="tx1"/>
                          </a:solidFill>
                        </a:rPr>
                        <a:t> for </a:t>
                      </a:r>
                      <a:r>
                        <a:rPr lang="fr-CH" sz="800" dirty="0" err="1" smtClean="0">
                          <a:solidFill>
                            <a:schemeClr val="tx1"/>
                          </a:solidFill>
                        </a:rPr>
                        <a:t>SMEs</a:t>
                      </a:r>
                      <a:r>
                        <a:rPr lang="fr-CH" sz="800" dirty="0" smtClean="0">
                          <a:solidFill>
                            <a:schemeClr val="tx1"/>
                          </a:solidFill>
                        </a:rPr>
                        <a:t> *</a:t>
                      </a:r>
                      <a:endParaRPr lang="en-GB" sz="800" dirty="0">
                        <a:solidFill>
                          <a:schemeClr val="tx1"/>
                        </a:solidFill>
                      </a:endParaRPr>
                    </a:p>
                  </a:txBody>
                  <a:tcPr marT="34290" marB="34290"/>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rPr>
                        <a:t>Netherlands</a:t>
                      </a:r>
                    </a:p>
                  </a:txBody>
                  <a:tcPr marT="34290" marB="34290"/>
                </a:tc>
                <a:tc>
                  <a:txBody>
                    <a:bodyPr/>
                    <a:lstStyle/>
                    <a:p>
                      <a:r>
                        <a:rPr lang="fr-CH" sz="800" dirty="0" smtClean="0">
                          <a:solidFill>
                            <a:schemeClr val="tx1"/>
                          </a:solidFill>
                        </a:rPr>
                        <a:t>Not </a:t>
                      </a:r>
                      <a:r>
                        <a:rPr lang="fr-CH" sz="800" dirty="0" err="1" smtClean="0">
                          <a:solidFill>
                            <a:schemeClr val="tx1"/>
                          </a:solidFill>
                        </a:rPr>
                        <a:t>disclosed</a:t>
                      </a:r>
                      <a:endParaRPr lang="en-GB" sz="800" dirty="0">
                        <a:solidFill>
                          <a:schemeClr val="tx1"/>
                        </a:solidFill>
                      </a:endParaRPr>
                    </a:p>
                  </a:txBody>
                  <a:tcPr marT="34290" marB="34290"/>
                </a:tc>
                <a:tc>
                  <a:txBody>
                    <a:bodyPr/>
                    <a:lstStyle/>
                    <a:p>
                      <a:r>
                        <a:rPr lang="en-GB" sz="800" dirty="0" smtClean="0">
                          <a:solidFill>
                            <a:schemeClr val="tx1"/>
                          </a:solidFill>
                        </a:rPr>
                        <a:t>€ 24m</a:t>
                      </a:r>
                      <a:endParaRPr lang="en-GB" sz="800" dirty="0">
                        <a:solidFill>
                          <a:schemeClr val="tx1"/>
                        </a:solidFill>
                      </a:endParaRPr>
                    </a:p>
                  </a:txBody>
                  <a:tcPr marT="34290" marB="34290"/>
                </a:tc>
              </a:tr>
              <a:tr h="206887">
                <a:tc>
                  <a:txBody>
                    <a:bodyPr/>
                    <a:lstStyle/>
                    <a:p>
                      <a:r>
                        <a:rPr lang="fr-CH" sz="800" dirty="0" err="1" smtClean="0">
                          <a:solidFill>
                            <a:schemeClr val="tx1"/>
                          </a:solidFill>
                        </a:rPr>
                        <a:t>Financing</a:t>
                      </a:r>
                      <a:r>
                        <a:rPr lang="fr-CH" sz="800" dirty="0" smtClean="0">
                          <a:solidFill>
                            <a:schemeClr val="tx1"/>
                          </a:solidFill>
                        </a:rPr>
                        <a:t> for </a:t>
                      </a:r>
                      <a:r>
                        <a:rPr lang="fr-CH" sz="800" dirty="0" err="1" smtClean="0">
                          <a:solidFill>
                            <a:schemeClr val="tx1"/>
                          </a:solidFill>
                        </a:rPr>
                        <a:t>Midcaps</a:t>
                      </a:r>
                      <a:r>
                        <a:rPr lang="fr-CH" sz="800" dirty="0" smtClean="0">
                          <a:solidFill>
                            <a:schemeClr val="tx1"/>
                          </a:solidFill>
                        </a:rPr>
                        <a:t> </a:t>
                      </a:r>
                      <a:r>
                        <a:rPr lang="fr-CH" sz="800" baseline="0" dirty="0" smtClean="0">
                          <a:solidFill>
                            <a:schemeClr val="tx1"/>
                          </a:solidFill>
                        </a:rPr>
                        <a:t> *</a:t>
                      </a:r>
                      <a:endParaRPr lang="en-GB" sz="800" dirty="0">
                        <a:solidFill>
                          <a:schemeClr val="tx1"/>
                        </a:solidFill>
                      </a:endParaRPr>
                    </a:p>
                  </a:txBody>
                  <a:tcPr marT="34290" marB="34290"/>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rPr>
                        <a:t>Croatia</a:t>
                      </a:r>
                    </a:p>
                  </a:txBody>
                  <a:tcPr marT="34290" marB="34290"/>
                </a:tc>
                <a:tc>
                  <a:txBody>
                    <a:bodyPr/>
                    <a:lstStyle/>
                    <a:p>
                      <a:r>
                        <a:rPr lang="fr-CH" sz="800" dirty="0" smtClean="0">
                          <a:solidFill>
                            <a:schemeClr val="tx1"/>
                          </a:solidFill>
                        </a:rPr>
                        <a:t>Not </a:t>
                      </a:r>
                      <a:r>
                        <a:rPr lang="fr-CH" sz="800" dirty="0" err="1" smtClean="0">
                          <a:solidFill>
                            <a:schemeClr val="tx1"/>
                          </a:solidFill>
                        </a:rPr>
                        <a:t>disclosed</a:t>
                      </a:r>
                      <a:endParaRPr lang="en-GB" sz="800" dirty="0">
                        <a:solidFill>
                          <a:schemeClr val="tx1"/>
                        </a:solidFill>
                      </a:endParaRPr>
                    </a:p>
                  </a:txBody>
                  <a:tcPr marT="34290" marB="34290"/>
                </a:tc>
                <a:tc>
                  <a:txBody>
                    <a:bodyPr/>
                    <a:lstStyle/>
                    <a:p>
                      <a:r>
                        <a:rPr lang="en-GB" sz="800" dirty="0" smtClean="0">
                          <a:solidFill>
                            <a:schemeClr val="tx1"/>
                          </a:solidFill>
                        </a:rPr>
                        <a:t>€ 50m</a:t>
                      </a:r>
                      <a:endParaRPr lang="en-GB" sz="800" dirty="0">
                        <a:solidFill>
                          <a:schemeClr val="tx1"/>
                        </a:solidFill>
                      </a:endParaRPr>
                    </a:p>
                  </a:txBody>
                  <a:tcPr marT="34290" marB="34290"/>
                </a:tc>
              </a:tr>
              <a:tr h="206887">
                <a:tc>
                  <a:txBody>
                    <a:bodyPr/>
                    <a:lstStyle/>
                    <a:p>
                      <a:r>
                        <a:rPr lang="fr-CH" sz="800" dirty="0" err="1" smtClean="0">
                          <a:solidFill>
                            <a:schemeClr val="tx1"/>
                          </a:solidFill>
                        </a:rPr>
                        <a:t>Renewable</a:t>
                      </a:r>
                      <a:r>
                        <a:rPr lang="fr-CH" sz="800" dirty="0" smtClean="0">
                          <a:solidFill>
                            <a:schemeClr val="tx1"/>
                          </a:solidFill>
                        </a:rPr>
                        <a:t>  </a:t>
                      </a:r>
                      <a:r>
                        <a:rPr lang="fr-CH" sz="800" dirty="0" err="1" smtClean="0">
                          <a:solidFill>
                            <a:schemeClr val="tx1"/>
                          </a:solidFill>
                        </a:rPr>
                        <a:t>energy</a:t>
                      </a:r>
                      <a:r>
                        <a:rPr lang="fr-CH" sz="800" dirty="0" smtClean="0">
                          <a:solidFill>
                            <a:schemeClr val="tx1"/>
                          </a:solidFill>
                        </a:rPr>
                        <a:t> </a:t>
                      </a:r>
                      <a:r>
                        <a:rPr lang="fr-CH" sz="800" dirty="0" err="1" smtClean="0">
                          <a:solidFill>
                            <a:schemeClr val="tx1"/>
                          </a:solidFill>
                        </a:rPr>
                        <a:t>equity</a:t>
                      </a:r>
                      <a:r>
                        <a:rPr lang="fr-CH" sz="800" dirty="0" smtClean="0">
                          <a:solidFill>
                            <a:schemeClr val="tx1"/>
                          </a:solidFill>
                        </a:rPr>
                        <a:t> type*</a:t>
                      </a:r>
                      <a:endParaRPr lang="en-GB" sz="800" dirty="0">
                        <a:solidFill>
                          <a:schemeClr val="tx1"/>
                        </a:solidFill>
                      </a:endParaRPr>
                    </a:p>
                  </a:txBody>
                  <a:tcPr marT="34290" marB="34290"/>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rPr>
                        <a:t>Ireland</a:t>
                      </a:r>
                    </a:p>
                  </a:txBody>
                  <a:tcPr marT="34290" marB="34290"/>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rPr>
                        <a:t>≈ € 1,000m</a:t>
                      </a:r>
                    </a:p>
                  </a:txBody>
                  <a:tcPr marT="34290" marB="34290"/>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CH" sz="800" dirty="0" smtClean="0">
                          <a:solidFill>
                            <a:schemeClr val="tx1"/>
                          </a:solidFill>
                        </a:rPr>
                        <a:t>Not </a:t>
                      </a:r>
                      <a:r>
                        <a:rPr lang="fr-CH" sz="800" dirty="0" err="1" smtClean="0">
                          <a:solidFill>
                            <a:schemeClr val="tx1"/>
                          </a:solidFill>
                        </a:rPr>
                        <a:t>disclosed</a:t>
                      </a:r>
                      <a:endParaRPr lang="en-GB" sz="800" dirty="0" smtClean="0">
                        <a:solidFill>
                          <a:schemeClr val="tx1"/>
                        </a:solidFill>
                      </a:endParaRPr>
                    </a:p>
                  </a:txBody>
                  <a:tcPr marT="34290" marB="34290"/>
                </a:tc>
              </a:tr>
              <a:tr h="206887">
                <a:tc>
                  <a:txBody>
                    <a:bodyPr/>
                    <a:lstStyle/>
                    <a:p>
                      <a:r>
                        <a:rPr lang="fr-CH" sz="800" dirty="0" smtClean="0">
                          <a:solidFill>
                            <a:schemeClr val="tx1"/>
                          </a:solidFill>
                        </a:rPr>
                        <a:t>Offshore </a:t>
                      </a:r>
                      <a:r>
                        <a:rPr lang="fr-CH" sz="800" dirty="0" err="1" smtClean="0">
                          <a:solidFill>
                            <a:schemeClr val="tx1"/>
                          </a:solidFill>
                        </a:rPr>
                        <a:t>wind</a:t>
                      </a:r>
                      <a:r>
                        <a:rPr lang="fr-CH" sz="800" dirty="0" smtClean="0">
                          <a:solidFill>
                            <a:schemeClr val="tx1"/>
                          </a:solidFill>
                        </a:rPr>
                        <a:t> *</a:t>
                      </a:r>
                      <a:endParaRPr lang="en-GB" sz="800" dirty="0">
                        <a:solidFill>
                          <a:schemeClr val="tx1"/>
                        </a:solidFill>
                      </a:endParaRPr>
                    </a:p>
                  </a:txBody>
                  <a:tcPr marT="34290" marB="34290"/>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rPr>
                        <a:t>UK</a:t>
                      </a:r>
                    </a:p>
                  </a:txBody>
                  <a:tcPr marT="34290" marB="34290"/>
                </a:tc>
                <a:tc>
                  <a:txBody>
                    <a:bodyPr/>
                    <a:lstStyle/>
                    <a:p>
                      <a:r>
                        <a:rPr lang="fr-CH" sz="800" dirty="0" smtClean="0">
                          <a:solidFill>
                            <a:schemeClr val="tx1"/>
                          </a:solidFill>
                        </a:rPr>
                        <a:t>Not </a:t>
                      </a:r>
                      <a:r>
                        <a:rPr lang="fr-CH" sz="800" dirty="0" err="1" smtClean="0">
                          <a:solidFill>
                            <a:schemeClr val="tx1"/>
                          </a:solidFill>
                        </a:rPr>
                        <a:t>disclosed</a:t>
                      </a:r>
                      <a:endParaRPr lang="en-GB" sz="800" dirty="0">
                        <a:solidFill>
                          <a:schemeClr val="tx1"/>
                        </a:solidFill>
                      </a:endParaRPr>
                    </a:p>
                  </a:txBody>
                  <a:tcPr marT="34290" marB="34290"/>
                </a:tc>
                <a:tc>
                  <a:txBody>
                    <a:bodyPr/>
                    <a:lstStyle/>
                    <a:p>
                      <a:r>
                        <a:rPr lang="en-GB" sz="800" dirty="0" smtClean="0">
                          <a:solidFill>
                            <a:schemeClr val="tx1"/>
                          </a:solidFill>
                        </a:rPr>
                        <a:t>≈ € 311m</a:t>
                      </a:r>
                      <a:endParaRPr lang="en-GB" sz="800" dirty="0">
                        <a:solidFill>
                          <a:schemeClr val="tx1"/>
                        </a:solidFill>
                      </a:endParaRPr>
                    </a:p>
                  </a:txBody>
                  <a:tcPr marT="34290" marB="34290"/>
                </a:tc>
              </a:tr>
              <a:tr h="206887">
                <a:tc>
                  <a:txBody>
                    <a:bodyPr/>
                    <a:lstStyle/>
                    <a:p>
                      <a:r>
                        <a:rPr lang="fr-CH" sz="800" baseline="0" dirty="0" smtClean="0">
                          <a:solidFill>
                            <a:schemeClr val="tx1"/>
                          </a:solidFill>
                        </a:rPr>
                        <a:t>Transport upgrade *</a:t>
                      </a:r>
                      <a:endParaRPr lang="en-GB" sz="800" dirty="0">
                        <a:solidFill>
                          <a:schemeClr val="tx1"/>
                        </a:solidFill>
                      </a:endParaRPr>
                    </a:p>
                  </a:txBody>
                  <a:tcPr marT="34290" marB="34290"/>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rPr>
                        <a:t>Italy</a:t>
                      </a:r>
                    </a:p>
                  </a:txBody>
                  <a:tcPr marT="34290" marB="34290"/>
                </a:tc>
                <a:tc>
                  <a:txBody>
                    <a:bodyPr/>
                    <a:lstStyle/>
                    <a:p>
                      <a:r>
                        <a:rPr lang="en-GB" sz="800" dirty="0" smtClean="0">
                          <a:solidFill>
                            <a:schemeClr val="tx1"/>
                          </a:solidFill>
                        </a:rPr>
                        <a:t>€ 500m</a:t>
                      </a:r>
                      <a:endParaRPr lang="en-GB" sz="800" dirty="0">
                        <a:solidFill>
                          <a:schemeClr val="tx1"/>
                        </a:solidFill>
                      </a:endParaRPr>
                    </a:p>
                  </a:txBody>
                  <a:tcPr marT="34290" marB="34290"/>
                </a:tc>
                <a:tc>
                  <a:txBody>
                    <a:bodyPr/>
                    <a:lstStyle/>
                    <a:p>
                      <a:r>
                        <a:rPr lang="fr-CH" sz="800" dirty="0" smtClean="0">
                          <a:solidFill>
                            <a:schemeClr val="tx1"/>
                          </a:solidFill>
                        </a:rPr>
                        <a:t>Not </a:t>
                      </a:r>
                      <a:r>
                        <a:rPr lang="fr-CH" sz="800" dirty="0" err="1" smtClean="0">
                          <a:solidFill>
                            <a:schemeClr val="tx1"/>
                          </a:solidFill>
                        </a:rPr>
                        <a:t>disclosed</a:t>
                      </a:r>
                      <a:endParaRPr lang="en-GB" sz="800" dirty="0">
                        <a:solidFill>
                          <a:schemeClr val="tx1"/>
                        </a:solidFill>
                      </a:endParaRPr>
                    </a:p>
                  </a:txBody>
                  <a:tcPr marT="34290" marB="34290"/>
                </a:tc>
              </a:tr>
              <a:tr h="296132">
                <a:tc>
                  <a:txBody>
                    <a:bodyPr/>
                    <a:lstStyle/>
                    <a:p>
                      <a:pPr marL="0" algn="l" defTabSz="914239" rtl="0" eaLnBrk="1" latinLnBrk="0" hangingPunct="1"/>
                      <a:r>
                        <a:rPr lang="fr-BE" sz="800" b="1" kern="1200" dirty="0" smtClean="0">
                          <a:solidFill>
                            <a:srgbClr val="0033CC"/>
                          </a:solidFill>
                          <a:latin typeface="+mn-lt"/>
                          <a:ea typeface="+mn-ea"/>
                          <a:cs typeface="+mn-cs"/>
                        </a:rPr>
                        <a:t>TOTAL</a:t>
                      </a:r>
                      <a:endParaRPr lang="en-GB" sz="800" b="1" kern="1200" dirty="0">
                        <a:solidFill>
                          <a:srgbClr val="0033CC"/>
                        </a:solidFill>
                        <a:latin typeface="+mn-lt"/>
                        <a:ea typeface="+mn-ea"/>
                        <a:cs typeface="+mn-cs"/>
                      </a:endParaRPr>
                    </a:p>
                  </a:txBody>
                  <a:tcPr marT="34290" marB="34290">
                    <a:solidFill>
                      <a:schemeClr val="accent5">
                        <a:lumMod val="90000"/>
                      </a:schemeClr>
                    </a:solidFill>
                  </a:tcPr>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endParaRPr lang="en-US" sz="800" b="1" kern="1200" dirty="0" smtClean="0">
                        <a:solidFill>
                          <a:srgbClr val="0033CC"/>
                        </a:solidFill>
                        <a:latin typeface="+mn-lt"/>
                        <a:ea typeface="+mn-ea"/>
                        <a:cs typeface="+mn-cs"/>
                      </a:endParaRPr>
                    </a:p>
                  </a:txBody>
                  <a:tcPr marT="34290" marB="34290">
                    <a:solidFill>
                      <a:schemeClr val="accent5">
                        <a:lumMod val="90000"/>
                      </a:schemeClr>
                    </a:solidFill>
                  </a:tcPr>
                </a:tc>
                <a:tc>
                  <a:txBody>
                    <a:bodyPr/>
                    <a:lstStyle/>
                    <a:p>
                      <a:pPr>
                        <a:spcAft>
                          <a:spcPts val="0"/>
                        </a:spcAft>
                      </a:pPr>
                      <a:r>
                        <a:rPr lang="en-GB" sz="800" b="1" kern="1200" dirty="0" smtClean="0">
                          <a:solidFill>
                            <a:srgbClr val="0033CC"/>
                          </a:solidFill>
                          <a:latin typeface="+mn-lt"/>
                          <a:ea typeface="+mn-ea"/>
                          <a:cs typeface="+mn-cs"/>
                        </a:rPr>
                        <a:t>≈ </a:t>
                      </a:r>
                      <a:r>
                        <a:rPr lang="fr-BE" sz="800" b="1" kern="1200" dirty="0" smtClean="0">
                          <a:solidFill>
                            <a:srgbClr val="0033CC"/>
                          </a:solidFill>
                          <a:latin typeface="+mn-lt"/>
                          <a:ea typeface="+mn-ea"/>
                          <a:cs typeface="+mn-cs"/>
                        </a:rPr>
                        <a:t>€ 13,600m</a:t>
                      </a:r>
                      <a:endParaRPr lang="en-GB" sz="800" b="1" kern="1200" dirty="0">
                        <a:solidFill>
                          <a:srgbClr val="0033CC"/>
                        </a:solidFill>
                        <a:latin typeface="+mn-lt"/>
                        <a:ea typeface="+mn-ea"/>
                        <a:cs typeface="+mn-cs"/>
                      </a:endParaRPr>
                    </a:p>
                  </a:txBody>
                  <a:tcPr marT="34290" marB="34290">
                    <a:solidFill>
                      <a:schemeClr val="accent5">
                        <a:lumMod val="90000"/>
                      </a:schemeClr>
                    </a:solidFill>
                  </a:tcPr>
                </a:tc>
                <a:tc>
                  <a:txBody>
                    <a:bodyPr/>
                    <a:lstStyle/>
                    <a:p>
                      <a:pPr>
                        <a:spcAft>
                          <a:spcPts val="0"/>
                        </a:spcAft>
                      </a:pPr>
                      <a:r>
                        <a:rPr lang="en-GB" sz="800" b="1" kern="1200" dirty="0" smtClean="0">
                          <a:solidFill>
                            <a:srgbClr val="0033CC"/>
                          </a:solidFill>
                          <a:latin typeface="+mn-lt"/>
                          <a:ea typeface="+mn-ea"/>
                          <a:cs typeface="+mn-cs"/>
                        </a:rPr>
                        <a:t>≈ </a:t>
                      </a:r>
                      <a:r>
                        <a:rPr lang="fr-BE" sz="800" b="1" kern="1200" dirty="0" smtClean="0">
                          <a:solidFill>
                            <a:srgbClr val="0033CC"/>
                          </a:solidFill>
                          <a:latin typeface="+mn-lt"/>
                          <a:ea typeface="+mn-ea"/>
                          <a:cs typeface="+mn-cs"/>
                        </a:rPr>
                        <a:t> € 2,800m</a:t>
                      </a:r>
                      <a:endParaRPr lang="en-GB" sz="800" b="1" kern="1200" dirty="0">
                        <a:solidFill>
                          <a:srgbClr val="0033CC"/>
                        </a:solidFill>
                        <a:latin typeface="+mn-lt"/>
                        <a:ea typeface="+mn-ea"/>
                        <a:cs typeface="+mn-cs"/>
                      </a:endParaRPr>
                    </a:p>
                  </a:txBody>
                  <a:tcPr marT="34290" marB="34290">
                    <a:solidFill>
                      <a:schemeClr val="accent5">
                        <a:lumMod val="90000"/>
                      </a:schemeClr>
                    </a:solidFill>
                  </a:tcPr>
                </a:tc>
              </a:tr>
            </a:tbl>
          </a:graphicData>
        </a:graphic>
      </p:graphicFrame>
      <p:sp>
        <p:nvSpPr>
          <p:cNvPr id="8" name="TextBox 7"/>
          <p:cNvSpPr txBox="1"/>
          <p:nvPr/>
        </p:nvSpPr>
        <p:spPr>
          <a:xfrm>
            <a:off x="404808" y="6092279"/>
            <a:ext cx="8496944" cy="577081"/>
          </a:xfrm>
          <a:prstGeom prst="rect">
            <a:avLst/>
          </a:prstGeom>
          <a:noFill/>
        </p:spPr>
        <p:txBody>
          <a:bodyPr wrap="square" rtlCol="0">
            <a:spAutoFit/>
          </a:bodyPr>
          <a:lstStyle/>
          <a:p>
            <a:r>
              <a:rPr lang="fr-BE" sz="1050" dirty="0" smtClean="0"/>
              <a:t>* </a:t>
            </a:r>
            <a:r>
              <a:rPr lang="fr-BE" sz="1050" dirty="0" err="1" smtClean="0"/>
              <a:t>Pending</a:t>
            </a:r>
            <a:r>
              <a:rPr lang="fr-BE" sz="1050" dirty="0" smtClean="0"/>
              <a:t> EC </a:t>
            </a:r>
            <a:r>
              <a:rPr lang="fr-BE" sz="1050" dirty="0" err="1" smtClean="0"/>
              <a:t>approval</a:t>
            </a:r>
            <a:r>
              <a:rPr lang="fr-BE" sz="1050" dirty="0" smtClean="0"/>
              <a:t> of the use of EU </a:t>
            </a:r>
            <a:r>
              <a:rPr lang="fr-BE" sz="1050" dirty="0" err="1" smtClean="0"/>
              <a:t>Guarantee</a:t>
            </a:r>
            <a:endParaRPr lang="fr-BE" sz="1050" dirty="0" smtClean="0"/>
          </a:p>
          <a:p>
            <a:r>
              <a:rPr lang="en-GB" sz="1050" dirty="0"/>
              <a:t>Some figures cannot be not disclosed due to commercial interests and/or ongoing bidding processes – in line with EIB Transparency policy.</a:t>
            </a:r>
          </a:p>
        </p:txBody>
      </p:sp>
    </p:spTree>
    <p:extLst>
      <p:ext uri="{BB962C8B-B14F-4D97-AF65-F5344CB8AC3E}">
        <p14:creationId xmlns:p14="http://schemas.microsoft.com/office/powerpoint/2010/main" val="347492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536" y="908720"/>
            <a:ext cx="6768406"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altLang="en-US" sz="2800" b="1" kern="0" dirty="0" err="1" smtClean="0">
                <a:solidFill>
                  <a:srgbClr val="FFFF00"/>
                </a:solidFill>
                <a:cs typeface="Arial" panose="020B0604020202020204" pitchFamily="34" charset="0"/>
              </a:rPr>
              <a:t>SMEs</a:t>
            </a:r>
            <a:r>
              <a:rPr lang="fr-BE" altLang="en-US" sz="2800" b="1" kern="0" dirty="0" smtClean="0">
                <a:solidFill>
                  <a:srgbClr val="FFFF00"/>
                </a:solidFill>
                <a:cs typeface="Arial" panose="020B0604020202020204" pitchFamily="34" charset="0"/>
              </a:rPr>
              <a:t> </a:t>
            </a:r>
            <a:r>
              <a:rPr lang="fr-BE" altLang="en-US" sz="2800" b="1" kern="0" dirty="0">
                <a:solidFill>
                  <a:srgbClr val="FFFF00"/>
                </a:solidFill>
                <a:cs typeface="Arial" panose="020B0604020202020204" pitchFamily="34" charset="0"/>
              </a:rPr>
              <a:t>and </a:t>
            </a:r>
            <a:r>
              <a:rPr lang="fr-BE" altLang="en-US" sz="2800" b="1" kern="0" dirty="0" err="1">
                <a:solidFill>
                  <a:srgbClr val="FFFF00"/>
                </a:solidFill>
                <a:cs typeface="Arial" panose="020B0604020202020204" pitchFamily="34" charset="0"/>
              </a:rPr>
              <a:t>mid</a:t>
            </a:r>
            <a:r>
              <a:rPr lang="fr-BE" altLang="en-US" sz="2800" b="1" kern="0" dirty="0">
                <a:solidFill>
                  <a:srgbClr val="FFFF00"/>
                </a:solidFill>
                <a:cs typeface="Arial" panose="020B0604020202020204" pitchFamily="34" charset="0"/>
              </a:rPr>
              <a:t>-cap </a:t>
            </a:r>
            <a:r>
              <a:rPr lang="fr-BE" altLang="en-US" sz="2800" b="1" kern="0" dirty="0" err="1">
                <a:solidFill>
                  <a:srgbClr val="FFFF00"/>
                </a:solidFill>
                <a:cs typeface="Arial" panose="020B0604020202020204" pitchFamily="34" charset="0"/>
              </a:rPr>
              <a:t>window</a:t>
            </a:r>
            <a:endParaRPr lang="en-GB" altLang="en-US" sz="2800" b="1" dirty="0">
              <a:solidFill>
                <a:srgbClr val="FFFF00"/>
              </a:solidFill>
            </a:endParaRPr>
          </a:p>
        </p:txBody>
      </p:sp>
      <p:sp>
        <p:nvSpPr>
          <p:cNvPr id="24" name="Rectangle 13"/>
          <p:cNvSpPr>
            <a:spLocks noChangeArrowheads="1"/>
          </p:cNvSpPr>
          <p:nvPr/>
        </p:nvSpPr>
        <p:spPr bwMode="auto">
          <a:xfrm>
            <a:off x="0" y="74539"/>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grpSp>
        <p:nvGrpSpPr>
          <p:cNvPr id="2" name="Group 1"/>
          <p:cNvGrpSpPr/>
          <p:nvPr/>
        </p:nvGrpSpPr>
        <p:grpSpPr>
          <a:xfrm>
            <a:off x="251520" y="1930584"/>
            <a:ext cx="8162305" cy="4666768"/>
            <a:chOff x="481857" y="1587631"/>
            <a:chExt cx="9545362" cy="5145328"/>
          </a:xfrm>
        </p:grpSpPr>
        <p:sp>
          <p:nvSpPr>
            <p:cNvPr id="37" name="Rectangle 36"/>
            <p:cNvSpPr/>
            <p:nvPr/>
          </p:nvSpPr>
          <p:spPr bwMode="auto">
            <a:xfrm>
              <a:off x="483444" y="1587631"/>
              <a:ext cx="2184400" cy="5145327"/>
            </a:xfrm>
            <a:prstGeom prst="rect">
              <a:avLst/>
            </a:prstGeom>
            <a:solidFill>
              <a:schemeClr val="bg1">
                <a:lumMod val="50000"/>
              </a:schemeClr>
            </a:solidFill>
            <a:ln>
              <a:noFill/>
            </a:ln>
            <a:effectLst/>
            <a:extLst/>
          </p:spPr>
          <p:txBody>
            <a:bodyPr anchor="ctr"/>
            <a:lstStyle>
              <a:lvl1pPr marL="3175" eaLnBrk="0" hangingPunct="0">
                <a:defRPr sz="1400">
                  <a:solidFill>
                    <a:srgbClr val="0F5494"/>
                  </a:solidFill>
                  <a:latin typeface="Verdana" pitchFamily="34" charset="0"/>
                </a:defRPr>
              </a:lvl1pPr>
              <a:lvl2pPr eaLnBrk="0" hangingPunct="0">
                <a:defRPr sz="1400">
                  <a:solidFill>
                    <a:srgbClr val="0F5494"/>
                  </a:solidFill>
                  <a:latin typeface="Verdana" pitchFamily="34" charset="0"/>
                </a:defRPr>
              </a:lvl2pPr>
              <a:lvl3pPr eaLnBrk="0" hangingPunct="0">
                <a:defRPr sz="1400">
                  <a:solidFill>
                    <a:srgbClr val="0F5494"/>
                  </a:solidFill>
                  <a:latin typeface="Verdana" pitchFamily="34" charset="0"/>
                </a:defRPr>
              </a:lvl3pPr>
              <a:lvl4pPr eaLnBrk="0" hangingPunct="0">
                <a:defRPr sz="1400">
                  <a:solidFill>
                    <a:srgbClr val="0F5494"/>
                  </a:solidFill>
                  <a:latin typeface="Verdana" pitchFamily="34" charset="0"/>
                </a:defRPr>
              </a:lvl4pPr>
              <a:lvl5pPr eaLnBrk="0" hangingPunct="0">
                <a:defRPr sz="1400">
                  <a:solidFill>
                    <a:srgbClr val="0F5494"/>
                  </a:solidFill>
                  <a:latin typeface="Verdana" pitchFamily="34" charset="0"/>
                </a:defRPr>
              </a:lvl5pPr>
              <a:lvl6pPr marL="2543175" indent="-257175" eaLnBrk="0" fontAlgn="base" hangingPunct="0">
                <a:spcBef>
                  <a:spcPct val="0"/>
                </a:spcBef>
                <a:spcAft>
                  <a:spcPct val="0"/>
                </a:spcAft>
                <a:defRPr sz="1400">
                  <a:solidFill>
                    <a:srgbClr val="0F5494"/>
                  </a:solidFill>
                  <a:latin typeface="Verdana" pitchFamily="34" charset="0"/>
                </a:defRPr>
              </a:lvl6pPr>
              <a:lvl7pPr marL="3000375" indent="-257175" eaLnBrk="0" fontAlgn="base" hangingPunct="0">
                <a:spcBef>
                  <a:spcPct val="0"/>
                </a:spcBef>
                <a:spcAft>
                  <a:spcPct val="0"/>
                </a:spcAft>
                <a:defRPr sz="1400">
                  <a:solidFill>
                    <a:srgbClr val="0F5494"/>
                  </a:solidFill>
                  <a:latin typeface="Verdana" pitchFamily="34" charset="0"/>
                </a:defRPr>
              </a:lvl7pPr>
              <a:lvl8pPr marL="3457575" indent="-257175" eaLnBrk="0" fontAlgn="base" hangingPunct="0">
                <a:spcBef>
                  <a:spcPct val="0"/>
                </a:spcBef>
                <a:spcAft>
                  <a:spcPct val="0"/>
                </a:spcAft>
                <a:defRPr sz="1400">
                  <a:solidFill>
                    <a:srgbClr val="0F5494"/>
                  </a:solidFill>
                  <a:latin typeface="Verdana" pitchFamily="34" charset="0"/>
                </a:defRPr>
              </a:lvl8pPr>
              <a:lvl9pPr marL="3914775" indent="-257175" eaLnBrk="0" fontAlgn="base" hangingPunct="0">
                <a:spcBef>
                  <a:spcPct val="0"/>
                </a:spcBef>
                <a:spcAft>
                  <a:spcPct val="0"/>
                </a:spcAft>
                <a:defRPr sz="1400">
                  <a:solidFill>
                    <a:srgbClr val="0F5494"/>
                  </a:solidFill>
                  <a:latin typeface="Verdana" pitchFamily="34" charset="0"/>
                </a:defRPr>
              </a:lvl9pPr>
            </a:lstStyle>
            <a:p>
              <a:pPr eaLnBrk="1" hangingPunct="1">
                <a:defRPr/>
              </a:pPr>
              <a:endParaRPr lang="en-US" altLang="en-US" sz="1100">
                <a:solidFill>
                  <a:srgbClr val="2D5EC1"/>
                </a:solidFill>
                <a:latin typeface="Arial" panose="020B0604020202020204" pitchFamily="34" charset="0"/>
                <a:cs typeface="Arial" panose="020B0604020202020204" pitchFamily="34" charset="0"/>
              </a:endParaRPr>
            </a:p>
          </p:txBody>
        </p:sp>
        <p:sp>
          <p:nvSpPr>
            <p:cNvPr id="42" name="Rectangle 54"/>
            <p:cNvSpPr>
              <a:spLocks noChangeArrowheads="1"/>
            </p:cNvSpPr>
            <p:nvPr/>
          </p:nvSpPr>
          <p:spPr bwMode="auto">
            <a:xfrm>
              <a:off x="481857" y="1707349"/>
              <a:ext cx="2185987" cy="4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ctr" eaLnBrk="1" hangingPunct="1">
                <a:lnSpc>
                  <a:spcPct val="90000"/>
                </a:lnSpc>
              </a:pPr>
              <a:r>
                <a:rPr lang="en-US" altLang="en-US" sz="1200" b="1" dirty="0">
                  <a:solidFill>
                    <a:schemeClr val="bg1"/>
                  </a:solidFill>
                  <a:latin typeface="Arial" pitchFamily="34" charset="0"/>
                  <a:ea typeface="MS PGothic" pitchFamily="34" charset="-128"/>
                  <a:cs typeface="Arial" pitchFamily="34" charset="0"/>
                </a:rPr>
                <a:t>SOURCES </a:t>
              </a:r>
            </a:p>
            <a:p>
              <a:pPr algn="ctr" eaLnBrk="1" hangingPunct="1">
                <a:lnSpc>
                  <a:spcPct val="90000"/>
                </a:lnSpc>
              </a:pPr>
              <a:r>
                <a:rPr lang="en-US" altLang="en-US" sz="1200" b="1" dirty="0">
                  <a:solidFill>
                    <a:schemeClr val="bg1"/>
                  </a:solidFill>
                  <a:latin typeface="Arial" pitchFamily="34" charset="0"/>
                  <a:ea typeface="MS PGothic" pitchFamily="34" charset="-128"/>
                  <a:cs typeface="Arial" pitchFamily="34" charset="0"/>
                </a:rPr>
                <a:t>OF </a:t>
              </a:r>
              <a:r>
                <a:rPr lang="en-US" altLang="en-US" sz="1200" b="1" dirty="0" smtClean="0">
                  <a:solidFill>
                    <a:schemeClr val="bg1"/>
                  </a:solidFill>
                  <a:latin typeface="Arial" pitchFamily="34" charset="0"/>
                  <a:ea typeface="MS PGothic" pitchFamily="34" charset="-128"/>
                  <a:cs typeface="Arial" pitchFamily="34" charset="0"/>
                </a:rPr>
                <a:t>FUNDING</a:t>
              </a:r>
              <a:endParaRPr lang="en-US" altLang="en-US" sz="1200" b="1" dirty="0">
                <a:solidFill>
                  <a:schemeClr val="bg1"/>
                </a:solidFill>
                <a:latin typeface="Arial" pitchFamily="34" charset="0"/>
                <a:ea typeface="MS PGothic" pitchFamily="34" charset="-128"/>
                <a:cs typeface="Arial" pitchFamily="34" charset="0"/>
              </a:endParaRPr>
            </a:p>
          </p:txBody>
        </p:sp>
        <p:sp>
          <p:nvSpPr>
            <p:cNvPr id="44" name="Rectangle 43"/>
            <p:cNvSpPr/>
            <p:nvPr/>
          </p:nvSpPr>
          <p:spPr bwMode="auto">
            <a:xfrm>
              <a:off x="4050556" y="1587632"/>
              <a:ext cx="2184722" cy="5145327"/>
            </a:xfrm>
            <a:prstGeom prst="rect">
              <a:avLst/>
            </a:prstGeom>
            <a:solidFill>
              <a:schemeClr val="bg1">
                <a:lumMod val="50000"/>
              </a:schemeClr>
            </a:solidFill>
            <a:ln>
              <a:noFill/>
            </a:ln>
            <a:effectLst/>
            <a:extLst/>
          </p:spPr>
          <p:txBody>
            <a:bodyPr anchor="ctr"/>
            <a:lstStyle/>
            <a:p>
              <a:pPr marL="2783">
                <a:defRPr/>
              </a:pPr>
              <a:endParaRPr lang="en-GB" sz="1100">
                <a:latin typeface="Arial" panose="020B0604020202020204" pitchFamily="34" charset="0"/>
                <a:cs typeface="Arial" panose="020B0604020202020204" pitchFamily="34" charset="0"/>
              </a:endParaRPr>
            </a:p>
          </p:txBody>
        </p:sp>
        <p:sp>
          <p:nvSpPr>
            <p:cNvPr id="45" name="Rectangle 44"/>
            <p:cNvSpPr/>
            <p:nvPr/>
          </p:nvSpPr>
          <p:spPr bwMode="auto">
            <a:xfrm>
              <a:off x="4050556" y="1707349"/>
              <a:ext cx="2184722" cy="480131"/>
            </a:xfrm>
            <a:prstGeom prst="rect">
              <a:avLst/>
            </a:prstGeom>
            <a:noFill/>
            <a:ln>
              <a:noFill/>
            </a:ln>
          </p:spPr>
          <p:txBody>
            <a:bodyPr wrap="square">
              <a:spAutoFit/>
            </a:bodyPr>
            <a:lstStyle/>
            <a:p>
              <a:pPr algn="ctr">
                <a:lnSpc>
                  <a:spcPct val="90000"/>
                </a:lnSpc>
                <a:defRPr/>
              </a:pPr>
              <a:r>
                <a:rPr lang="en-US" altLang="en-US" b="1" dirty="0">
                  <a:solidFill>
                    <a:schemeClr val="bg1"/>
                  </a:solidFill>
                  <a:latin typeface="Arial" panose="020B0604020202020204" pitchFamily="34" charset="0"/>
                  <a:ea typeface="MS PGothic" pitchFamily="34" charset="-128"/>
                  <a:cs typeface="Arial" panose="020B0604020202020204" pitchFamily="34" charset="0"/>
                </a:rPr>
                <a:t>TYPICAL PRODUCTS </a:t>
              </a:r>
              <a:r>
                <a:rPr lang="en-US" altLang="en-US" b="1" dirty="0" smtClean="0">
                  <a:solidFill>
                    <a:schemeClr val="bg1"/>
                  </a:solidFill>
                  <a:latin typeface="Arial" panose="020B0604020202020204" pitchFamily="34" charset="0"/>
                  <a:ea typeface="MS PGothic" pitchFamily="34" charset="-128"/>
                  <a:cs typeface="Arial" panose="020B0604020202020204" pitchFamily="34" charset="0"/>
                </a:rPr>
                <a:t>OFFERED</a:t>
              </a:r>
              <a:endParaRPr lang="en-US" altLang="en-US" b="1" dirty="0">
                <a:solidFill>
                  <a:schemeClr val="bg1"/>
                </a:solidFill>
                <a:latin typeface="Arial" panose="020B0604020202020204" pitchFamily="34" charset="0"/>
                <a:ea typeface="MS PGothic" pitchFamily="34" charset="-128"/>
                <a:cs typeface="Arial" panose="020B0604020202020204" pitchFamily="34" charset="0"/>
              </a:endParaRPr>
            </a:p>
          </p:txBody>
        </p:sp>
        <p:sp>
          <p:nvSpPr>
            <p:cNvPr id="46" name="AutoShape 6"/>
            <p:cNvSpPr>
              <a:spLocks noChangeArrowheads="1"/>
            </p:cNvSpPr>
            <p:nvPr/>
          </p:nvSpPr>
          <p:spPr bwMode="auto">
            <a:xfrm>
              <a:off x="4174619" y="3525608"/>
              <a:ext cx="1950815" cy="900000"/>
            </a:xfrm>
            <a:prstGeom prst="roundRect">
              <a:avLst>
                <a:gd name="adj" fmla="val 0"/>
              </a:avLst>
            </a:prstGeom>
            <a:solidFill>
              <a:srgbClr val="6699FF"/>
            </a:solidFill>
            <a:ln>
              <a:noFill/>
            </a:ln>
            <a:extLst/>
          </p:spPr>
          <p:txBody>
            <a:bodyPr lIns="0" tIns="0" rIns="0" bIns="0" anchor="ct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ctr" eaLnBrk="1" hangingPunct="1"/>
              <a:r>
                <a:rPr lang="en-US" altLang="en-US" sz="1100" b="1" dirty="0">
                  <a:solidFill>
                    <a:schemeClr val="bg1"/>
                  </a:solidFill>
                  <a:latin typeface="Arial" panose="020B0604020202020204" pitchFamily="34" charset="0"/>
                  <a:ea typeface="MS PGothic" pitchFamily="34" charset="-128"/>
                  <a:cs typeface="Arial" panose="020B0604020202020204" pitchFamily="34" charset="0"/>
                </a:rPr>
                <a:t>Guarantees</a:t>
              </a:r>
            </a:p>
          </p:txBody>
        </p:sp>
        <p:sp>
          <p:nvSpPr>
            <p:cNvPr id="47" name="AutoShape 25"/>
            <p:cNvSpPr>
              <a:spLocks noChangeArrowheads="1"/>
            </p:cNvSpPr>
            <p:nvPr/>
          </p:nvSpPr>
          <p:spPr bwMode="auto">
            <a:xfrm>
              <a:off x="705694" y="2506970"/>
              <a:ext cx="1739900" cy="3990648"/>
            </a:xfrm>
            <a:prstGeom prst="roundRect">
              <a:avLst>
                <a:gd name="adj" fmla="val 0"/>
              </a:avLst>
            </a:prstGeom>
            <a:solidFill>
              <a:srgbClr val="3166CF"/>
            </a:solidFill>
            <a:ln w="19050" algn="ctr">
              <a:solidFill>
                <a:schemeClr val="bg1">
                  <a:lumMod val="85000"/>
                </a:schemeClr>
              </a:solidFill>
              <a:round/>
              <a:headEnd/>
              <a:tailEnd/>
            </a:ln>
            <a:extLst/>
          </p:spPr>
          <p:txBody>
            <a:bodyPr lIns="36000" rIns="36000" anchor="ct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ctr" eaLnBrk="1" hangingPunct="1">
                <a:defRPr/>
              </a:pPr>
              <a:endParaRPr lang="en-US" altLang="en-US" sz="1100" b="1" dirty="0">
                <a:solidFill>
                  <a:schemeClr val="bg1"/>
                </a:solidFill>
                <a:latin typeface="Arial" panose="020B0604020202020204" pitchFamily="34" charset="0"/>
                <a:ea typeface="MS PGothic" pitchFamily="34" charset="-128"/>
                <a:cs typeface="Arial" panose="020B0604020202020204" pitchFamily="34" charset="0"/>
              </a:endParaRPr>
            </a:p>
            <a:p>
              <a:pPr algn="ctr" eaLnBrk="1" hangingPunct="1">
                <a:defRPr/>
              </a:pPr>
              <a:r>
                <a:rPr lang="en-US" altLang="en-US" sz="1100" b="1" dirty="0">
                  <a:solidFill>
                    <a:schemeClr val="bg1"/>
                  </a:solidFill>
                  <a:latin typeface="Arial" panose="020B0604020202020204" pitchFamily="34" charset="0"/>
                  <a:ea typeface="MS PGothic" pitchFamily="34" charset="-128"/>
                  <a:cs typeface="Arial" panose="020B0604020202020204" pitchFamily="34" charset="0"/>
                </a:rPr>
                <a:t>European Fund </a:t>
              </a:r>
              <a:br>
                <a:rPr lang="en-US" altLang="en-US" sz="1100" b="1" dirty="0">
                  <a:solidFill>
                    <a:schemeClr val="bg1"/>
                  </a:solidFill>
                  <a:latin typeface="Arial" panose="020B0604020202020204" pitchFamily="34" charset="0"/>
                  <a:ea typeface="MS PGothic" pitchFamily="34" charset="-128"/>
                  <a:cs typeface="Arial" panose="020B0604020202020204" pitchFamily="34" charset="0"/>
                </a:rPr>
              </a:br>
              <a:r>
                <a:rPr lang="en-US" altLang="en-US" sz="1100" b="1" dirty="0">
                  <a:solidFill>
                    <a:schemeClr val="bg1"/>
                  </a:solidFill>
                  <a:latin typeface="Arial" panose="020B0604020202020204" pitchFamily="34" charset="0"/>
                  <a:ea typeface="MS PGothic" pitchFamily="34" charset="-128"/>
                  <a:cs typeface="Arial" panose="020B0604020202020204" pitchFamily="34" charset="0"/>
                </a:rPr>
                <a:t>for Strategic Investments</a:t>
              </a:r>
            </a:p>
            <a:p>
              <a:pPr algn="ctr" eaLnBrk="1" hangingPunct="1">
                <a:defRPr/>
              </a:pPr>
              <a:endParaRPr lang="en-US" altLang="en-US" sz="1100" b="1" dirty="0">
                <a:solidFill>
                  <a:schemeClr val="bg1"/>
                </a:solidFill>
                <a:latin typeface="Arial" panose="020B0604020202020204" pitchFamily="34" charset="0"/>
                <a:ea typeface="MS PGothic" pitchFamily="34" charset="-128"/>
                <a:cs typeface="Arial" panose="020B0604020202020204" pitchFamily="34" charset="0"/>
              </a:endParaRPr>
            </a:p>
            <a:p>
              <a:pPr algn="ctr" eaLnBrk="1" hangingPunct="1">
                <a:defRPr/>
              </a:pPr>
              <a:endParaRPr lang="en-US" altLang="en-US" sz="1100" b="1" dirty="0">
                <a:solidFill>
                  <a:schemeClr val="bg1"/>
                </a:solidFill>
                <a:latin typeface="Arial" panose="020B0604020202020204" pitchFamily="34" charset="0"/>
                <a:ea typeface="MS PGothic" pitchFamily="34" charset="-128"/>
                <a:cs typeface="Arial" panose="020B0604020202020204" pitchFamily="34" charset="0"/>
              </a:endParaRPr>
            </a:p>
          </p:txBody>
        </p:sp>
        <p:sp>
          <p:nvSpPr>
            <p:cNvPr id="49" name="Rectangle 48"/>
            <p:cNvSpPr/>
            <p:nvPr/>
          </p:nvSpPr>
          <p:spPr bwMode="auto">
            <a:xfrm>
              <a:off x="7578948" y="1587632"/>
              <a:ext cx="2448271" cy="5145326"/>
            </a:xfrm>
            <a:prstGeom prst="rect">
              <a:avLst/>
            </a:prstGeom>
            <a:solidFill>
              <a:schemeClr val="accent2">
                <a:lumMod val="60000"/>
                <a:lumOff val="40000"/>
              </a:schemeClr>
            </a:solidFill>
            <a:ln>
              <a:noFill/>
            </a:ln>
            <a:effectLst/>
            <a:extLst/>
          </p:spPr>
          <p:txBody>
            <a:bodyPr anchor="ctr"/>
            <a:lstStyle>
              <a:lvl1pPr marL="3175" eaLnBrk="0" hangingPunct="0">
                <a:defRPr sz="1400">
                  <a:solidFill>
                    <a:srgbClr val="0F5494"/>
                  </a:solidFill>
                  <a:latin typeface="Verdana" pitchFamily="34" charset="0"/>
                </a:defRPr>
              </a:lvl1pPr>
              <a:lvl2pPr eaLnBrk="0" hangingPunct="0">
                <a:defRPr sz="1400">
                  <a:solidFill>
                    <a:srgbClr val="0F5494"/>
                  </a:solidFill>
                  <a:latin typeface="Verdana" pitchFamily="34" charset="0"/>
                </a:defRPr>
              </a:lvl2pPr>
              <a:lvl3pPr eaLnBrk="0" hangingPunct="0">
                <a:defRPr sz="1400">
                  <a:solidFill>
                    <a:srgbClr val="0F5494"/>
                  </a:solidFill>
                  <a:latin typeface="Verdana" pitchFamily="34" charset="0"/>
                </a:defRPr>
              </a:lvl3pPr>
              <a:lvl4pPr eaLnBrk="0" hangingPunct="0">
                <a:defRPr sz="1400">
                  <a:solidFill>
                    <a:srgbClr val="0F5494"/>
                  </a:solidFill>
                  <a:latin typeface="Verdana" pitchFamily="34" charset="0"/>
                </a:defRPr>
              </a:lvl4pPr>
              <a:lvl5pPr eaLnBrk="0" hangingPunct="0">
                <a:defRPr sz="1400">
                  <a:solidFill>
                    <a:srgbClr val="0F5494"/>
                  </a:solidFill>
                  <a:latin typeface="Verdana" pitchFamily="34" charset="0"/>
                </a:defRPr>
              </a:lvl5pPr>
              <a:lvl6pPr marL="2543175" indent="-257175" eaLnBrk="0" fontAlgn="base" hangingPunct="0">
                <a:spcBef>
                  <a:spcPct val="0"/>
                </a:spcBef>
                <a:spcAft>
                  <a:spcPct val="0"/>
                </a:spcAft>
                <a:defRPr sz="1400">
                  <a:solidFill>
                    <a:srgbClr val="0F5494"/>
                  </a:solidFill>
                  <a:latin typeface="Verdana" pitchFamily="34" charset="0"/>
                </a:defRPr>
              </a:lvl6pPr>
              <a:lvl7pPr marL="3000375" indent="-257175" eaLnBrk="0" fontAlgn="base" hangingPunct="0">
                <a:spcBef>
                  <a:spcPct val="0"/>
                </a:spcBef>
                <a:spcAft>
                  <a:spcPct val="0"/>
                </a:spcAft>
                <a:defRPr sz="1400">
                  <a:solidFill>
                    <a:srgbClr val="0F5494"/>
                  </a:solidFill>
                  <a:latin typeface="Verdana" pitchFamily="34" charset="0"/>
                </a:defRPr>
              </a:lvl7pPr>
              <a:lvl8pPr marL="3457575" indent="-257175" eaLnBrk="0" fontAlgn="base" hangingPunct="0">
                <a:spcBef>
                  <a:spcPct val="0"/>
                </a:spcBef>
                <a:spcAft>
                  <a:spcPct val="0"/>
                </a:spcAft>
                <a:defRPr sz="1400">
                  <a:solidFill>
                    <a:srgbClr val="0F5494"/>
                  </a:solidFill>
                  <a:latin typeface="Verdana" pitchFamily="34" charset="0"/>
                </a:defRPr>
              </a:lvl8pPr>
              <a:lvl9pPr marL="3914775" indent="-257175" eaLnBrk="0" fontAlgn="base" hangingPunct="0">
                <a:spcBef>
                  <a:spcPct val="0"/>
                </a:spcBef>
                <a:spcAft>
                  <a:spcPct val="0"/>
                </a:spcAft>
                <a:defRPr sz="1400">
                  <a:solidFill>
                    <a:srgbClr val="0F5494"/>
                  </a:solidFill>
                  <a:latin typeface="Verdana" pitchFamily="34" charset="0"/>
                </a:defRPr>
              </a:lvl9pPr>
            </a:lstStyle>
            <a:p>
              <a:pPr eaLnBrk="1" hangingPunct="1">
                <a:defRPr/>
              </a:pPr>
              <a:endParaRPr lang="en-US" altLang="en-US" sz="1100">
                <a:latin typeface="Arial" panose="020B0604020202020204" pitchFamily="34" charset="0"/>
                <a:cs typeface="Arial" panose="020B0604020202020204" pitchFamily="34" charset="0"/>
              </a:endParaRPr>
            </a:p>
          </p:txBody>
        </p:sp>
        <p:sp>
          <p:nvSpPr>
            <p:cNvPr id="50" name="Rectangle 49"/>
            <p:cNvSpPr/>
            <p:nvPr/>
          </p:nvSpPr>
          <p:spPr bwMode="auto">
            <a:xfrm>
              <a:off x="7578948" y="1707349"/>
              <a:ext cx="2320479" cy="480131"/>
            </a:xfrm>
            <a:prstGeom prst="rect">
              <a:avLst/>
            </a:prstGeom>
            <a:noFill/>
            <a:ln>
              <a:noFill/>
            </a:ln>
          </p:spPr>
          <p:txBody>
            <a:bodyPr wrap="square">
              <a:spAutoFit/>
            </a:bodyPr>
            <a:lstStyle/>
            <a:p>
              <a:pPr algn="ctr">
                <a:lnSpc>
                  <a:spcPct val="90000"/>
                </a:lnSpc>
                <a:defRPr/>
              </a:pPr>
              <a:r>
                <a:rPr lang="en-US" altLang="en-US" b="1" dirty="0">
                  <a:solidFill>
                    <a:schemeClr val="bg1"/>
                  </a:solidFill>
                  <a:latin typeface="Arial" panose="020B0604020202020204" pitchFamily="34" charset="0"/>
                  <a:ea typeface="MS PGothic" pitchFamily="34" charset="-128"/>
                  <a:cs typeface="Arial" panose="020B0604020202020204" pitchFamily="34" charset="0"/>
                </a:rPr>
                <a:t>FINAL RECIPIENTS </a:t>
              </a:r>
              <a:r>
                <a:rPr lang="en-US" altLang="en-US" b="1" dirty="0" smtClean="0">
                  <a:solidFill>
                    <a:schemeClr val="bg1"/>
                  </a:solidFill>
                  <a:latin typeface="Arial" panose="020B0604020202020204" pitchFamily="34" charset="0"/>
                  <a:ea typeface="MS PGothic" pitchFamily="34" charset="-128"/>
                  <a:cs typeface="Arial" panose="020B0604020202020204" pitchFamily="34" charset="0"/>
                </a:rPr>
                <a:t>AND EXAMPLES</a:t>
              </a:r>
              <a:endParaRPr lang="en-US" altLang="en-US" b="1" dirty="0">
                <a:solidFill>
                  <a:schemeClr val="bg1"/>
                </a:solidFill>
                <a:latin typeface="Arial" panose="020B0604020202020204" pitchFamily="34" charset="0"/>
                <a:ea typeface="MS PGothic" pitchFamily="34" charset="-128"/>
                <a:cs typeface="Arial" panose="020B0604020202020204" pitchFamily="34" charset="0"/>
              </a:endParaRPr>
            </a:p>
          </p:txBody>
        </p:sp>
        <p:sp>
          <p:nvSpPr>
            <p:cNvPr id="52" name="AutoShape 25"/>
            <p:cNvSpPr>
              <a:spLocks noChangeArrowheads="1"/>
            </p:cNvSpPr>
            <p:nvPr/>
          </p:nvSpPr>
          <p:spPr bwMode="auto">
            <a:xfrm>
              <a:off x="7722964" y="2476808"/>
              <a:ext cx="1049337" cy="1746250"/>
            </a:xfrm>
            <a:prstGeom prst="roundRect">
              <a:avLst>
                <a:gd name="adj" fmla="val 0"/>
              </a:avLst>
            </a:prstGeom>
            <a:solidFill>
              <a:schemeClr val="accent3">
                <a:lumMod val="95000"/>
              </a:schemeClr>
            </a:solidFill>
            <a:ln w="19050" algn="ctr">
              <a:noFill/>
              <a:round/>
              <a:headEnd/>
              <a:tailEnd/>
            </a:ln>
          </p:spPr>
          <p:txBody>
            <a:bodyPr lIns="36000" rIns="36000" anchor="ctr"/>
            <a:lstStyle/>
            <a:p>
              <a:pPr algn="ctr">
                <a:defRPr/>
              </a:pPr>
              <a:r>
                <a:rPr lang="en-US" altLang="en-US" sz="1100" dirty="0">
                  <a:solidFill>
                    <a:schemeClr val="tx1"/>
                  </a:solidFill>
                  <a:latin typeface="Arial" panose="020B0604020202020204" pitchFamily="34" charset="0"/>
                  <a:ea typeface="MS PGothic" pitchFamily="34" charset="-128"/>
                  <a:cs typeface="Arial" panose="020B0604020202020204" pitchFamily="34" charset="0"/>
                </a:rPr>
                <a:t>SME</a:t>
              </a:r>
              <a:endParaRPr lang="en-GB" altLang="en-US" sz="1100" dirty="0">
                <a:solidFill>
                  <a:schemeClr val="tx1"/>
                </a:solidFill>
                <a:latin typeface="Arial" panose="020B0604020202020204" pitchFamily="34" charset="0"/>
                <a:ea typeface="MS PGothic" pitchFamily="34" charset="-128"/>
                <a:cs typeface="Arial" panose="020B0604020202020204" pitchFamily="34" charset="0"/>
              </a:endParaRPr>
            </a:p>
          </p:txBody>
        </p:sp>
        <p:sp>
          <p:nvSpPr>
            <p:cNvPr id="53" name="AutoShape 25"/>
            <p:cNvSpPr>
              <a:spLocks noChangeArrowheads="1"/>
            </p:cNvSpPr>
            <p:nvPr/>
          </p:nvSpPr>
          <p:spPr bwMode="auto">
            <a:xfrm>
              <a:off x="8856749" y="3398488"/>
              <a:ext cx="989012" cy="778089"/>
            </a:xfrm>
            <a:prstGeom prst="roundRect">
              <a:avLst>
                <a:gd name="adj" fmla="val 0"/>
              </a:avLst>
            </a:prstGeom>
            <a:solidFill>
              <a:schemeClr val="accent3">
                <a:lumMod val="95000"/>
              </a:schemeClr>
            </a:solidFill>
            <a:ln w="19050" algn="ctr">
              <a:noFill/>
              <a:round/>
              <a:headEnd/>
              <a:tailEnd/>
            </a:ln>
          </p:spPr>
          <p:txBody>
            <a:bodyPr lIns="36000" rIns="36000" anchor="ctr"/>
            <a:lstStyle/>
            <a:p>
              <a:pPr algn="ctr">
                <a:defRPr/>
              </a:pPr>
              <a:r>
                <a:rPr lang="en-US" altLang="en-US" sz="1100" dirty="0">
                  <a:solidFill>
                    <a:schemeClr val="tx1"/>
                  </a:solidFill>
                  <a:latin typeface="Arial" panose="020B0604020202020204" pitchFamily="34" charset="0"/>
                  <a:ea typeface="MS PGothic" pitchFamily="34" charset="-128"/>
                  <a:cs typeface="Arial" panose="020B0604020202020204" pitchFamily="34" charset="0"/>
                </a:rPr>
                <a:t>e.g. micro-loans to </a:t>
              </a:r>
              <a:br>
                <a:rPr lang="en-US" altLang="en-US" sz="1100" dirty="0">
                  <a:solidFill>
                    <a:schemeClr val="tx1"/>
                  </a:solidFill>
                  <a:latin typeface="Arial" panose="020B0604020202020204" pitchFamily="34" charset="0"/>
                  <a:ea typeface="MS PGothic" pitchFamily="34" charset="-128"/>
                  <a:cs typeface="Arial" panose="020B0604020202020204" pitchFamily="34" charset="0"/>
                </a:rPr>
              </a:br>
              <a:r>
                <a:rPr lang="en-US" altLang="en-US" sz="1100" dirty="0">
                  <a:solidFill>
                    <a:schemeClr val="tx1"/>
                  </a:solidFill>
                  <a:latin typeface="Arial" panose="020B0604020202020204" pitchFamily="34" charset="0"/>
                  <a:ea typeface="MS PGothic" pitchFamily="34" charset="-128"/>
                  <a:cs typeface="Arial" panose="020B0604020202020204" pitchFamily="34" charset="0"/>
                </a:rPr>
                <a:t>a SME</a:t>
              </a:r>
              <a:endParaRPr lang="en-GB" altLang="en-US" sz="1100" dirty="0">
                <a:solidFill>
                  <a:schemeClr val="tx1"/>
                </a:solidFill>
                <a:latin typeface="Arial" panose="020B0604020202020204" pitchFamily="34" charset="0"/>
                <a:ea typeface="MS PGothic" pitchFamily="34" charset="-128"/>
                <a:cs typeface="Arial" panose="020B0604020202020204" pitchFamily="34" charset="0"/>
              </a:endParaRPr>
            </a:p>
          </p:txBody>
        </p:sp>
        <p:sp>
          <p:nvSpPr>
            <p:cNvPr id="55" name="AutoShape 6"/>
            <p:cNvSpPr>
              <a:spLocks noChangeArrowheads="1"/>
            </p:cNvSpPr>
            <p:nvPr/>
          </p:nvSpPr>
          <p:spPr bwMode="auto">
            <a:xfrm>
              <a:off x="4183351" y="2489603"/>
              <a:ext cx="1934351" cy="900000"/>
            </a:xfrm>
            <a:prstGeom prst="roundRect">
              <a:avLst>
                <a:gd name="adj" fmla="val 0"/>
              </a:avLst>
            </a:prstGeom>
            <a:solidFill>
              <a:srgbClr val="6699FF"/>
            </a:solidFill>
            <a:ln>
              <a:noFill/>
            </a:ln>
            <a:extLst/>
          </p:spPr>
          <p:txBody>
            <a:bodyPr lIns="0" tIns="0" rIns="0" bIns="0" anchor="ct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ctr" eaLnBrk="1" hangingPunct="1"/>
              <a:r>
                <a:rPr lang="en-US" altLang="en-US" sz="1100" b="1" dirty="0">
                  <a:solidFill>
                    <a:schemeClr val="bg1"/>
                  </a:solidFill>
                  <a:latin typeface="Arial" panose="020B0604020202020204" pitchFamily="34" charset="0"/>
                  <a:ea typeface="MS PGothic" pitchFamily="34" charset="-128"/>
                  <a:cs typeface="Arial" panose="020B0604020202020204" pitchFamily="34" charset="0"/>
                </a:rPr>
                <a:t>Venture Capital</a:t>
              </a:r>
            </a:p>
          </p:txBody>
        </p:sp>
        <p:sp>
          <p:nvSpPr>
            <p:cNvPr id="56" name="AutoShape 6"/>
            <p:cNvSpPr>
              <a:spLocks noChangeArrowheads="1"/>
            </p:cNvSpPr>
            <p:nvPr/>
          </p:nvSpPr>
          <p:spPr bwMode="auto">
            <a:xfrm>
              <a:off x="4179381" y="5597618"/>
              <a:ext cx="1941835" cy="900000"/>
            </a:xfrm>
            <a:prstGeom prst="roundRect">
              <a:avLst>
                <a:gd name="adj" fmla="val 0"/>
              </a:avLst>
            </a:prstGeom>
            <a:solidFill>
              <a:srgbClr val="6699FF"/>
            </a:solidFill>
            <a:ln>
              <a:noFill/>
            </a:ln>
            <a:extLst/>
          </p:spPr>
          <p:txBody>
            <a:bodyPr lIns="0" tIns="0" rIns="0" bIns="0" anchor="ct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ctr" eaLnBrk="1" hangingPunct="1"/>
              <a:r>
                <a:rPr lang="en-US" altLang="en-US" sz="1100" b="1" dirty="0">
                  <a:solidFill>
                    <a:schemeClr val="bg1"/>
                  </a:solidFill>
                  <a:latin typeface="Arial" panose="020B0604020202020204" pitchFamily="34" charset="0"/>
                  <a:ea typeface="MS PGothic" pitchFamily="34" charset="-128"/>
                  <a:cs typeface="Arial" panose="020B0604020202020204" pitchFamily="34" charset="0"/>
                </a:rPr>
                <a:t>Growth finance</a:t>
              </a:r>
            </a:p>
          </p:txBody>
        </p:sp>
        <p:sp>
          <p:nvSpPr>
            <p:cNvPr id="58" name="AutoShape 6"/>
            <p:cNvSpPr>
              <a:spLocks noChangeArrowheads="1"/>
            </p:cNvSpPr>
            <p:nvPr/>
          </p:nvSpPr>
          <p:spPr bwMode="auto">
            <a:xfrm>
              <a:off x="4183351" y="4561613"/>
              <a:ext cx="1934351" cy="900000"/>
            </a:xfrm>
            <a:prstGeom prst="roundRect">
              <a:avLst>
                <a:gd name="adj" fmla="val 0"/>
              </a:avLst>
            </a:prstGeom>
            <a:solidFill>
              <a:srgbClr val="6699FF"/>
            </a:solidFill>
            <a:ln>
              <a:noFill/>
            </a:ln>
            <a:extLst/>
          </p:spPr>
          <p:txBody>
            <a:bodyPr lIns="0" tIns="0" rIns="0" bIns="0" anchor="ct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ctr" eaLnBrk="1" hangingPunct="1"/>
              <a:r>
                <a:rPr lang="en-US" altLang="en-US" sz="1100" b="1" dirty="0" err="1">
                  <a:solidFill>
                    <a:schemeClr val="bg1"/>
                  </a:solidFill>
                  <a:latin typeface="Arial" panose="020B0604020202020204" pitchFamily="34" charset="0"/>
                  <a:ea typeface="MS PGothic" pitchFamily="34" charset="-128"/>
                  <a:cs typeface="Arial" panose="020B0604020202020204" pitchFamily="34" charset="0"/>
                </a:rPr>
                <a:t>Securitisation</a:t>
              </a:r>
              <a:endParaRPr lang="en-US" altLang="en-US" sz="1100" b="1" dirty="0">
                <a:solidFill>
                  <a:schemeClr val="bg1"/>
                </a:solidFill>
                <a:latin typeface="Arial" panose="020B0604020202020204" pitchFamily="34" charset="0"/>
                <a:ea typeface="MS PGothic" pitchFamily="34" charset="-128"/>
                <a:cs typeface="Arial" panose="020B0604020202020204" pitchFamily="34" charset="0"/>
              </a:endParaRPr>
            </a:p>
          </p:txBody>
        </p:sp>
        <p:sp>
          <p:nvSpPr>
            <p:cNvPr id="59" name="AutoShape 25"/>
            <p:cNvSpPr>
              <a:spLocks noChangeArrowheads="1"/>
            </p:cNvSpPr>
            <p:nvPr/>
          </p:nvSpPr>
          <p:spPr bwMode="auto">
            <a:xfrm>
              <a:off x="7783289" y="4570720"/>
              <a:ext cx="981075" cy="1804988"/>
            </a:xfrm>
            <a:prstGeom prst="roundRect">
              <a:avLst>
                <a:gd name="adj" fmla="val 0"/>
              </a:avLst>
            </a:prstGeom>
            <a:solidFill>
              <a:schemeClr val="accent3">
                <a:lumMod val="95000"/>
              </a:schemeClr>
            </a:solidFill>
            <a:ln w="19050" algn="ctr">
              <a:noFill/>
              <a:round/>
              <a:headEnd/>
              <a:tailEnd/>
            </a:ln>
          </p:spPr>
          <p:txBody>
            <a:bodyPr lIns="36000" rIns="36000" anchor="ctr"/>
            <a:lstStyle/>
            <a:p>
              <a:pPr algn="ctr">
                <a:defRPr/>
              </a:pPr>
              <a:r>
                <a:rPr lang="en-US" altLang="en-US" sz="1100" dirty="0">
                  <a:solidFill>
                    <a:schemeClr val="tx1"/>
                  </a:solidFill>
                  <a:latin typeface="Arial" panose="020B0604020202020204" pitchFamily="34" charset="0"/>
                  <a:ea typeface="MS PGothic" pitchFamily="34" charset="-128"/>
                  <a:cs typeface="Arial" panose="020B0604020202020204" pitchFamily="34" charset="0"/>
                </a:rPr>
                <a:t>Mid-cap</a:t>
              </a:r>
            </a:p>
            <a:p>
              <a:pPr algn="ctr">
                <a:defRPr/>
              </a:pPr>
              <a:r>
                <a:rPr lang="en-US" altLang="en-US" sz="1100" dirty="0">
                  <a:solidFill>
                    <a:schemeClr val="tx1"/>
                  </a:solidFill>
                  <a:latin typeface="Arial" panose="020B0604020202020204" pitchFamily="34" charset="0"/>
                  <a:ea typeface="MS PGothic" pitchFamily="34" charset="-128"/>
                  <a:cs typeface="Arial" panose="020B0604020202020204" pitchFamily="34" charset="0"/>
                </a:rPr>
                <a:t>company</a:t>
              </a:r>
              <a:endParaRPr lang="en-GB" altLang="en-US" sz="1100" dirty="0">
                <a:solidFill>
                  <a:schemeClr val="tx1"/>
                </a:solidFill>
                <a:latin typeface="Arial" panose="020B0604020202020204" pitchFamily="34" charset="0"/>
                <a:ea typeface="MS PGothic" pitchFamily="34" charset="-128"/>
                <a:cs typeface="Arial" panose="020B0604020202020204" pitchFamily="34" charset="0"/>
              </a:endParaRPr>
            </a:p>
          </p:txBody>
        </p:sp>
        <p:sp>
          <p:nvSpPr>
            <p:cNvPr id="63" name="AutoShape 25"/>
            <p:cNvSpPr>
              <a:spLocks noChangeArrowheads="1"/>
            </p:cNvSpPr>
            <p:nvPr/>
          </p:nvSpPr>
          <p:spPr bwMode="auto">
            <a:xfrm>
              <a:off x="8860718" y="2482488"/>
              <a:ext cx="981075" cy="722079"/>
            </a:xfrm>
            <a:prstGeom prst="roundRect">
              <a:avLst>
                <a:gd name="adj" fmla="val 0"/>
              </a:avLst>
            </a:prstGeom>
            <a:solidFill>
              <a:schemeClr val="accent3">
                <a:lumMod val="95000"/>
              </a:schemeClr>
            </a:solidFill>
            <a:ln w="19050" algn="ctr">
              <a:noFill/>
              <a:round/>
              <a:headEnd/>
              <a:tailEnd/>
            </a:ln>
          </p:spPr>
          <p:txBody>
            <a:bodyPr lIns="36000" rIns="36000" anchor="ctr"/>
            <a:lstStyle/>
            <a:p>
              <a:pPr algn="ctr">
                <a:defRPr/>
              </a:pPr>
              <a:r>
                <a:rPr lang="en-US" altLang="en-US" sz="1100" dirty="0">
                  <a:solidFill>
                    <a:schemeClr val="tx1"/>
                  </a:solidFill>
                  <a:latin typeface="Arial" panose="020B0604020202020204" pitchFamily="34" charset="0"/>
                  <a:ea typeface="MS PGothic" pitchFamily="34" charset="-128"/>
                  <a:cs typeface="Arial" panose="020B0604020202020204" pitchFamily="34" charset="0"/>
                </a:rPr>
                <a:t>e.g. equity in a </a:t>
              </a:r>
              <a:br>
                <a:rPr lang="en-US" altLang="en-US" sz="1100" dirty="0">
                  <a:solidFill>
                    <a:schemeClr val="tx1"/>
                  </a:solidFill>
                  <a:latin typeface="Arial" panose="020B0604020202020204" pitchFamily="34" charset="0"/>
                  <a:ea typeface="MS PGothic" pitchFamily="34" charset="-128"/>
                  <a:cs typeface="Arial" panose="020B0604020202020204" pitchFamily="34" charset="0"/>
                </a:rPr>
              </a:br>
              <a:r>
                <a:rPr lang="en-US" altLang="en-US" sz="1100" dirty="0">
                  <a:solidFill>
                    <a:schemeClr val="tx1"/>
                  </a:solidFill>
                  <a:latin typeface="Arial" panose="020B0604020202020204" pitchFamily="34" charset="0"/>
                  <a:ea typeface="MS PGothic" pitchFamily="34" charset="-128"/>
                  <a:cs typeface="Arial" panose="020B0604020202020204" pitchFamily="34" charset="0"/>
                </a:rPr>
                <a:t>start-up</a:t>
              </a:r>
            </a:p>
          </p:txBody>
        </p:sp>
        <p:sp>
          <p:nvSpPr>
            <p:cNvPr id="27" name="Right Arrow 26"/>
            <p:cNvSpPr/>
            <p:nvPr/>
          </p:nvSpPr>
          <p:spPr bwMode="auto">
            <a:xfrm>
              <a:off x="3086895" y="4090050"/>
              <a:ext cx="648072" cy="375450"/>
            </a:xfrm>
            <a:prstGeom prst="rightArrow">
              <a:avLst/>
            </a:prstGeom>
            <a:solidFill>
              <a:srgbClr val="3E6FD2"/>
            </a:solidFill>
            <a:ln>
              <a:noFill/>
            </a:ln>
            <a:effectLst/>
            <a:extLst/>
          </p:spPr>
          <p:txBody>
            <a:bodyPr vert="horz" wrap="square" lIns="91440" tIns="45720" rIns="91440" bIns="45720" numCol="1" rtlCol="0" anchor="ctr" anchorCtr="0" compatLnSpc="1">
              <a:prstTxWarp prst="textNoShape">
                <a:avLst/>
              </a:prstTxWarp>
            </a:bodyPr>
            <a:lstStyle/>
            <a:p>
              <a:pPr marL="2783" defTabSz="801472"/>
              <a:endParaRPr lang="en-GB" sz="1100">
                <a:latin typeface="Arial" panose="020B0604020202020204" pitchFamily="34" charset="0"/>
                <a:cs typeface="Arial" panose="020B0604020202020204" pitchFamily="34" charset="0"/>
              </a:endParaRPr>
            </a:p>
          </p:txBody>
        </p:sp>
        <p:sp>
          <p:nvSpPr>
            <p:cNvPr id="29" name="Right Arrow 28"/>
            <p:cNvSpPr/>
            <p:nvPr/>
          </p:nvSpPr>
          <p:spPr bwMode="auto">
            <a:xfrm>
              <a:off x="6643242" y="4090050"/>
              <a:ext cx="648072" cy="375450"/>
            </a:xfrm>
            <a:prstGeom prst="rightArrow">
              <a:avLst/>
            </a:prstGeom>
            <a:solidFill>
              <a:srgbClr val="3E6FD2"/>
            </a:solidFill>
            <a:ln>
              <a:noFill/>
            </a:ln>
            <a:effectLst/>
            <a:extLst/>
          </p:spPr>
          <p:txBody>
            <a:bodyPr vert="horz" wrap="square" lIns="91440" tIns="45720" rIns="91440" bIns="45720" numCol="1" rtlCol="0" anchor="ctr" anchorCtr="0" compatLnSpc="1">
              <a:prstTxWarp prst="textNoShape">
                <a:avLst/>
              </a:prstTxWarp>
            </a:bodyPr>
            <a:lstStyle/>
            <a:p>
              <a:pPr marL="2783" defTabSz="801472"/>
              <a:endParaRPr lang="en-GB" sz="1100">
                <a:latin typeface="Arial" panose="020B0604020202020204" pitchFamily="34" charset="0"/>
                <a:cs typeface="Arial" panose="020B0604020202020204" pitchFamily="34" charset="0"/>
              </a:endParaRPr>
            </a:p>
          </p:txBody>
        </p:sp>
        <p:sp>
          <p:nvSpPr>
            <p:cNvPr id="26" name="AutoShape 25"/>
            <p:cNvSpPr>
              <a:spLocks noChangeArrowheads="1"/>
            </p:cNvSpPr>
            <p:nvPr/>
          </p:nvSpPr>
          <p:spPr bwMode="auto">
            <a:xfrm>
              <a:off x="8856749" y="4572719"/>
              <a:ext cx="989012" cy="727759"/>
            </a:xfrm>
            <a:prstGeom prst="roundRect">
              <a:avLst>
                <a:gd name="adj" fmla="val 0"/>
              </a:avLst>
            </a:prstGeom>
            <a:solidFill>
              <a:schemeClr val="accent3">
                <a:lumMod val="95000"/>
              </a:schemeClr>
            </a:solidFill>
            <a:ln w="19050" algn="ctr">
              <a:noFill/>
              <a:round/>
              <a:headEnd/>
              <a:tailEnd/>
            </a:ln>
          </p:spPr>
          <p:txBody>
            <a:bodyPr lIns="36000" rIns="36000" anchor="ctr"/>
            <a:lstStyle/>
            <a:p>
              <a:pPr algn="ctr">
                <a:defRPr/>
              </a:pPr>
              <a:r>
                <a:rPr lang="en-US" altLang="en-US" sz="1100" dirty="0">
                  <a:solidFill>
                    <a:schemeClr val="tx1"/>
                  </a:solidFill>
                  <a:latin typeface="Arial" panose="020B0604020202020204" pitchFamily="34" charset="0"/>
                  <a:ea typeface="MS PGothic" pitchFamily="34" charset="-128"/>
                  <a:cs typeface="Arial" panose="020B0604020202020204" pitchFamily="34" charset="0"/>
                </a:rPr>
                <a:t>e.g. loans for R&amp;D project</a:t>
              </a:r>
              <a:endParaRPr lang="en-GB" altLang="en-US" sz="1100" dirty="0">
                <a:solidFill>
                  <a:schemeClr val="tx1"/>
                </a:solidFill>
                <a:latin typeface="Arial" panose="020B0604020202020204" pitchFamily="34" charset="0"/>
                <a:ea typeface="MS PGothic" pitchFamily="34" charset="-128"/>
                <a:cs typeface="Arial" panose="020B0604020202020204" pitchFamily="34" charset="0"/>
              </a:endParaRPr>
            </a:p>
          </p:txBody>
        </p:sp>
        <p:sp>
          <p:nvSpPr>
            <p:cNvPr id="31" name="AutoShape 25"/>
            <p:cNvSpPr>
              <a:spLocks noChangeArrowheads="1"/>
            </p:cNvSpPr>
            <p:nvPr/>
          </p:nvSpPr>
          <p:spPr bwMode="auto">
            <a:xfrm>
              <a:off x="8856749" y="5645160"/>
              <a:ext cx="989012" cy="727759"/>
            </a:xfrm>
            <a:prstGeom prst="roundRect">
              <a:avLst>
                <a:gd name="adj" fmla="val 0"/>
              </a:avLst>
            </a:prstGeom>
            <a:solidFill>
              <a:schemeClr val="accent3">
                <a:lumMod val="95000"/>
              </a:schemeClr>
            </a:solidFill>
            <a:ln w="19050" algn="ctr">
              <a:noFill/>
              <a:round/>
              <a:headEnd/>
              <a:tailEnd/>
            </a:ln>
          </p:spPr>
          <p:txBody>
            <a:bodyPr lIns="36000" rIns="36000" anchor="ctr"/>
            <a:lstStyle/>
            <a:p>
              <a:pPr algn="ctr">
                <a:defRPr/>
              </a:pPr>
              <a:r>
                <a:rPr lang="en-US" altLang="en-US" sz="1100" dirty="0">
                  <a:solidFill>
                    <a:schemeClr val="tx1"/>
                  </a:solidFill>
                  <a:latin typeface="Arial" panose="020B0604020202020204" pitchFamily="34" charset="0"/>
                  <a:ea typeface="MS PGothic" pitchFamily="34" charset="-128"/>
                  <a:cs typeface="Arial" panose="020B0604020202020204" pitchFamily="34" charset="0"/>
                </a:rPr>
                <a:t>e.g. venture capital for </a:t>
              </a:r>
              <a:br>
                <a:rPr lang="en-US" altLang="en-US" sz="1100" dirty="0">
                  <a:solidFill>
                    <a:schemeClr val="tx1"/>
                  </a:solidFill>
                  <a:latin typeface="Arial" panose="020B0604020202020204" pitchFamily="34" charset="0"/>
                  <a:ea typeface="MS PGothic" pitchFamily="34" charset="-128"/>
                  <a:cs typeface="Arial" panose="020B0604020202020204" pitchFamily="34" charset="0"/>
                </a:rPr>
              </a:br>
              <a:r>
                <a:rPr lang="en-US" altLang="en-US" sz="1100" dirty="0">
                  <a:solidFill>
                    <a:schemeClr val="tx1"/>
                  </a:solidFill>
                  <a:latin typeface="Arial" panose="020B0604020202020204" pitchFamily="34" charset="0"/>
                  <a:ea typeface="MS PGothic" pitchFamily="34" charset="-128"/>
                  <a:cs typeface="Arial" panose="020B0604020202020204" pitchFamily="34" charset="0"/>
                </a:rPr>
                <a:t>a prototype</a:t>
              </a:r>
              <a:endParaRPr lang="en-GB" altLang="en-US" sz="1100" dirty="0">
                <a:solidFill>
                  <a:schemeClr val="tx1"/>
                </a:solidFill>
                <a:latin typeface="Arial" panose="020B0604020202020204" pitchFamily="34" charset="0"/>
                <a:ea typeface="MS PGothic" pitchFamily="34" charset="-128"/>
                <a:cs typeface="Arial" panose="020B0604020202020204" pitchFamily="34" charset="0"/>
              </a:endParaRPr>
            </a:p>
          </p:txBody>
        </p:sp>
        <p:sp>
          <p:nvSpPr>
            <p:cNvPr id="32" name="Rectangle 32"/>
            <p:cNvSpPr>
              <a:spLocks noChangeArrowheads="1"/>
            </p:cNvSpPr>
            <p:nvPr/>
          </p:nvSpPr>
          <p:spPr bwMode="auto">
            <a:xfrm>
              <a:off x="2713396" y="2489130"/>
              <a:ext cx="1268621" cy="122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ctr" eaLnBrk="1" hangingPunct="1"/>
              <a:r>
                <a:rPr lang="en-US" altLang="en-US" sz="1200" b="1" dirty="0">
                  <a:solidFill>
                    <a:srgbClr val="2D5EC1"/>
                  </a:solidFill>
                  <a:latin typeface="Arial" pitchFamily="34" charset="0"/>
                  <a:ea typeface="MS PGothic" pitchFamily="34" charset="-128"/>
                  <a:cs typeface="Arial" pitchFamily="34" charset="0"/>
                </a:rPr>
                <a:t>The Fund serves as credit protection for new EIF activities</a:t>
              </a:r>
              <a:endParaRPr lang="en-GB" altLang="en-US" sz="1200" b="1" dirty="0">
                <a:solidFill>
                  <a:srgbClr val="2D5EC1"/>
                </a:solidFill>
                <a:latin typeface="Arial" pitchFamily="34" charset="0"/>
                <a:ea typeface="MS PGothic" pitchFamily="34" charset="-128"/>
                <a:cs typeface="Arial" pitchFamily="34" charset="0"/>
              </a:endParaRPr>
            </a:p>
          </p:txBody>
        </p:sp>
        <p:sp>
          <p:nvSpPr>
            <p:cNvPr id="33" name="Rectangle 2"/>
            <p:cNvSpPr>
              <a:spLocks noChangeArrowheads="1"/>
            </p:cNvSpPr>
            <p:nvPr/>
          </p:nvSpPr>
          <p:spPr bwMode="auto">
            <a:xfrm>
              <a:off x="6344131" y="2489130"/>
              <a:ext cx="1101327" cy="101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ctr" eaLnBrk="1" hangingPunct="1"/>
              <a:r>
                <a:rPr lang="en-GB" altLang="en-US" sz="1200" b="1" dirty="0">
                  <a:solidFill>
                    <a:srgbClr val="2D5EC1"/>
                  </a:solidFill>
                  <a:latin typeface="Arial" panose="020B0604020202020204" pitchFamily="34" charset="0"/>
                  <a:ea typeface="MS PGothic" pitchFamily="34" charset="-128"/>
                  <a:cs typeface="Arial" pitchFamily="34" charset="0"/>
                </a:rPr>
                <a:t>Other investors join in on </a:t>
              </a:r>
              <a:br>
                <a:rPr lang="en-GB" altLang="en-US" sz="1200" b="1" dirty="0">
                  <a:solidFill>
                    <a:srgbClr val="2D5EC1"/>
                  </a:solidFill>
                  <a:latin typeface="Arial" panose="020B0604020202020204" pitchFamily="34" charset="0"/>
                  <a:ea typeface="MS PGothic" pitchFamily="34" charset="-128"/>
                  <a:cs typeface="Arial" pitchFamily="34" charset="0"/>
                </a:rPr>
              </a:br>
              <a:r>
                <a:rPr lang="en-GB" altLang="en-US" sz="1200" b="1" dirty="0">
                  <a:solidFill>
                    <a:srgbClr val="2D5EC1"/>
                  </a:solidFill>
                  <a:latin typeface="Arial" panose="020B0604020202020204" pitchFamily="34" charset="0"/>
                  <a:ea typeface="MS PGothic" pitchFamily="34" charset="-128"/>
                  <a:cs typeface="Arial" pitchFamily="34" charset="0"/>
                </a:rPr>
                <a:t>a project basis </a:t>
              </a:r>
            </a:p>
          </p:txBody>
        </p:sp>
      </p:grpSp>
    </p:spTree>
    <p:extLst>
      <p:ext uri="{BB962C8B-B14F-4D97-AF65-F5344CB8AC3E}">
        <p14:creationId xmlns:p14="http://schemas.microsoft.com/office/powerpoint/2010/main" val="1074953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4931" y="1672563"/>
            <a:ext cx="8250988" cy="758039"/>
          </a:xfrm>
          <a:prstGeom prst="rect">
            <a:avLst/>
          </a:prstGeom>
        </p:spPr>
        <p:txBody>
          <a:bodyPr wrap="square" lIns="80147" tIns="40074" rIns="80147" bIns="40074">
            <a:spAutoFit/>
          </a:bodyPr>
          <a:lstStyle/>
          <a:p>
            <a:pPr>
              <a:spcBef>
                <a:spcPts val="526"/>
              </a:spcBef>
            </a:pPr>
            <a:endParaRPr lang="fr-BE" sz="2200" u="sng" dirty="0">
              <a:solidFill>
                <a:srgbClr val="002060"/>
              </a:solidFill>
            </a:endParaRPr>
          </a:p>
          <a:p>
            <a:r>
              <a:rPr lang="fr-BE" sz="2200" dirty="0" smtClean="0">
                <a:solidFill>
                  <a:schemeClr val="tx1"/>
                </a:solidFill>
              </a:rPr>
              <a:t> </a:t>
            </a:r>
            <a:endParaRPr lang="en-GB" sz="2200" dirty="0">
              <a:solidFill>
                <a:schemeClr val="tx1"/>
              </a:solidFill>
            </a:endParaRPr>
          </a:p>
        </p:txBody>
      </p:sp>
      <p:sp>
        <p:nvSpPr>
          <p:cNvPr id="2" name="TextBox 1"/>
          <p:cNvSpPr txBox="1"/>
          <p:nvPr/>
        </p:nvSpPr>
        <p:spPr>
          <a:xfrm>
            <a:off x="281488" y="908720"/>
            <a:ext cx="8743584" cy="511818"/>
          </a:xfrm>
          <a:prstGeom prst="rect">
            <a:avLst/>
          </a:prstGeom>
          <a:noFill/>
        </p:spPr>
        <p:txBody>
          <a:bodyPr wrap="square" lIns="80147" tIns="40074" rIns="80147" bIns="40074" rtlCol="0">
            <a:spAutoFit/>
          </a:bodyPr>
          <a:lstStyle/>
          <a:p>
            <a:r>
              <a:rPr lang="en-GB" sz="2800" b="1" dirty="0" smtClean="0">
                <a:solidFill>
                  <a:srgbClr val="FFFF00"/>
                </a:solidFill>
                <a:effectLst>
                  <a:outerShdw blurRad="38100" dist="38100" dir="2700000" algn="tl">
                    <a:srgbClr val="000000">
                      <a:alpha val="43137"/>
                    </a:srgbClr>
                  </a:outerShdw>
                </a:effectLst>
              </a:rPr>
              <a:t>EIF signatures Apr-Sep 2015</a:t>
            </a:r>
            <a:endParaRPr lang="en-GB" sz="2800" b="1" dirty="0">
              <a:solidFill>
                <a:srgbClr val="FFFF00"/>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3639717482"/>
              </p:ext>
            </p:extLst>
          </p:nvPr>
        </p:nvGraphicFramePr>
        <p:xfrm>
          <a:off x="438161" y="1844824"/>
          <a:ext cx="8430238" cy="1483360"/>
        </p:xfrm>
        <a:graphic>
          <a:graphicData uri="http://schemas.openxmlformats.org/drawingml/2006/table">
            <a:tbl>
              <a:tblPr firstRow="1" bandRow="1">
                <a:tableStyleId>{5C22544A-7EE6-4342-B048-85BDC9FD1C3A}</a:tableStyleId>
              </a:tblPr>
              <a:tblGrid>
                <a:gridCol w="2693679"/>
                <a:gridCol w="1368152"/>
                <a:gridCol w="1224136"/>
                <a:gridCol w="3144271"/>
              </a:tblGrid>
              <a:tr h="370840">
                <a:tc>
                  <a:txBody>
                    <a:bodyPr/>
                    <a:lstStyle/>
                    <a:p>
                      <a:r>
                        <a:rPr lang="fr-BE" sz="1100" dirty="0" smtClean="0">
                          <a:solidFill>
                            <a:srgbClr val="0033CC"/>
                          </a:solidFill>
                        </a:rPr>
                        <a:t>Project</a:t>
                      </a:r>
                      <a:endParaRPr lang="en-GB" sz="1100" dirty="0">
                        <a:solidFill>
                          <a:srgbClr val="0033CC"/>
                        </a:solidFill>
                      </a:endParaRPr>
                    </a:p>
                  </a:txBody>
                  <a:tcPr/>
                </a:tc>
                <a:tc>
                  <a:txBody>
                    <a:bodyPr/>
                    <a:lstStyle/>
                    <a:p>
                      <a:r>
                        <a:rPr lang="fr-BE" sz="1100" dirty="0" smtClean="0">
                          <a:solidFill>
                            <a:srgbClr val="0033CC"/>
                          </a:solidFill>
                        </a:rPr>
                        <a:t> # transactions</a:t>
                      </a:r>
                      <a:endParaRPr lang="en-GB" sz="1100" dirty="0">
                        <a:solidFill>
                          <a:srgbClr val="0033CC"/>
                        </a:solidFill>
                      </a:endParaRPr>
                    </a:p>
                  </a:txBody>
                  <a:tcPr/>
                </a:tc>
                <a:tc>
                  <a:txBody>
                    <a:bodyPr/>
                    <a:lstStyle/>
                    <a:p>
                      <a:r>
                        <a:rPr lang="fr-BE" sz="1100" dirty="0" err="1" smtClean="0">
                          <a:solidFill>
                            <a:srgbClr val="0033CC"/>
                          </a:solidFill>
                        </a:rPr>
                        <a:t>Investment</a:t>
                      </a:r>
                      <a:r>
                        <a:rPr lang="fr-BE" sz="1100" dirty="0" smtClean="0">
                          <a:solidFill>
                            <a:srgbClr val="0033CC"/>
                          </a:solidFill>
                        </a:rPr>
                        <a:t> </a:t>
                      </a:r>
                      <a:r>
                        <a:rPr lang="fr-BE" sz="1100" dirty="0" err="1" smtClean="0">
                          <a:solidFill>
                            <a:srgbClr val="0033CC"/>
                          </a:solidFill>
                        </a:rPr>
                        <a:t>triggered</a:t>
                      </a:r>
                      <a:r>
                        <a:rPr lang="fr-BE" sz="1100" dirty="0" smtClean="0">
                          <a:solidFill>
                            <a:srgbClr val="0033CC"/>
                          </a:solidFill>
                        </a:rPr>
                        <a:t> (est.)</a:t>
                      </a:r>
                      <a:endParaRPr lang="en-GB" sz="1100" dirty="0">
                        <a:solidFill>
                          <a:srgbClr val="0033CC"/>
                        </a:solidFill>
                      </a:endParaRPr>
                    </a:p>
                  </a:txBody>
                  <a:tcPr/>
                </a:tc>
                <a:tc>
                  <a:txBody>
                    <a:bodyPr/>
                    <a:lstStyle/>
                    <a:p>
                      <a:r>
                        <a:rPr lang="fr-BE" sz="1100" dirty="0" smtClean="0">
                          <a:solidFill>
                            <a:srgbClr val="0033CC"/>
                          </a:solidFill>
                        </a:rPr>
                        <a:t>EFSI </a:t>
                      </a:r>
                      <a:r>
                        <a:rPr lang="fr-BE" sz="1100" dirty="0" err="1" smtClean="0">
                          <a:solidFill>
                            <a:srgbClr val="0033CC"/>
                          </a:solidFill>
                        </a:rPr>
                        <a:t>financing</a:t>
                      </a:r>
                      <a:r>
                        <a:rPr lang="fr-BE" sz="1100" baseline="0" dirty="0" smtClean="0">
                          <a:solidFill>
                            <a:srgbClr val="0033CC"/>
                          </a:solidFill>
                        </a:rPr>
                        <a:t> </a:t>
                      </a:r>
                      <a:r>
                        <a:rPr lang="fr-BE" sz="1100" baseline="0" dirty="0" err="1" smtClean="0">
                          <a:solidFill>
                            <a:srgbClr val="0033CC"/>
                          </a:solidFill>
                        </a:rPr>
                        <a:t>commitment</a:t>
                      </a:r>
                      <a:endParaRPr lang="en-GB" sz="1100" dirty="0">
                        <a:solidFill>
                          <a:srgbClr val="0033CC"/>
                        </a:solidFill>
                      </a:endParaRPr>
                    </a:p>
                  </a:txBody>
                  <a:tcPr/>
                </a:tc>
              </a:tr>
              <a:tr h="198395">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BE" sz="1100" kern="1200" dirty="0" smtClean="0">
                          <a:solidFill>
                            <a:srgbClr val="0033CC"/>
                          </a:solidFill>
                          <a:latin typeface="+mn-lt"/>
                          <a:ea typeface="+mn-ea"/>
                          <a:cs typeface="+mn-cs"/>
                        </a:rPr>
                        <a:t>EIF </a:t>
                      </a:r>
                      <a:r>
                        <a:rPr lang="fr-BE" sz="1100" kern="1200" dirty="0" err="1" smtClean="0">
                          <a:solidFill>
                            <a:srgbClr val="0033CC"/>
                          </a:solidFill>
                          <a:latin typeface="+mn-lt"/>
                          <a:ea typeface="+mn-ea"/>
                          <a:cs typeface="+mn-cs"/>
                        </a:rPr>
                        <a:t>risk</a:t>
                      </a:r>
                      <a:r>
                        <a:rPr lang="fr-BE" sz="1100" kern="1200" dirty="0" smtClean="0">
                          <a:solidFill>
                            <a:srgbClr val="0033CC"/>
                          </a:solidFill>
                          <a:latin typeface="+mn-lt"/>
                          <a:ea typeface="+mn-ea"/>
                          <a:cs typeface="+mn-cs"/>
                        </a:rPr>
                        <a:t> capital</a:t>
                      </a:r>
                      <a:endParaRPr lang="en-GB" sz="1100" kern="1200" dirty="0">
                        <a:solidFill>
                          <a:srgbClr val="0033CC"/>
                        </a:solidFill>
                        <a:latin typeface="+mn-lt"/>
                        <a:ea typeface="+mn-ea"/>
                        <a:cs typeface="+mn-cs"/>
                      </a:endParaRPr>
                    </a:p>
                  </a:txBody>
                  <a:tcPr/>
                </a:tc>
                <a:tc>
                  <a:txBody>
                    <a:bodyPr/>
                    <a:lstStyle/>
                    <a:p>
                      <a:pPr marL="0" algn="l" defTabSz="914239" rtl="0" eaLnBrk="1" latinLnBrk="0" hangingPunct="1"/>
                      <a:r>
                        <a:rPr lang="fr-BE" sz="1100" kern="1200" dirty="0" smtClean="0">
                          <a:solidFill>
                            <a:srgbClr val="0033CC"/>
                          </a:solidFill>
                          <a:latin typeface="+mn-lt"/>
                          <a:ea typeface="+mn-ea"/>
                          <a:cs typeface="+mn-cs"/>
                        </a:rPr>
                        <a:t>28</a:t>
                      </a:r>
                      <a:endParaRPr lang="en-GB" sz="1100" kern="1200" dirty="0">
                        <a:solidFill>
                          <a:srgbClr val="0033CC"/>
                        </a:solidFill>
                        <a:latin typeface="+mn-lt"/>
                        <a:ea typeface="+mn-ea"/>
                        <a:cs typeface="+mn-cs"/>
                      </a:endParaRPr>
                    </a:p>
                  </a:txBody>
                  <a:tcPr/>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BE" sz="1100" kern="1200" dirty="0" smtClean="0">
                          <a:solidFill>
                            <a:srgbClr val="0033CC"/>
                          </a:solidFill>
                          <a:latin typeface="+mn-lt"/>
                          <a:ea typeface="+mn-ea"/>
                          <a:cs typeface="+mn-cs"/>
                        </a:rPr>
                        <a:t>€ 9,630m</a:t>
                      </a:r>
                    </a:p>
                  </a:txBody>
                  <a:tcPr/>
                </a:tc>
                <a:tc>
                  <a:txBody>
                    <a:bodyPr/>
                    <a:lstStyle/>
                    <a:p>
                      <a:pPr marL="0" algn="l" defTabSz="914239" rtl="0" eaLnBrk="1" latinLnBrk="0" hangingPunct="1"/>
                      <a:r>
                        <a:rPr lang="fr-BE" sz="1100" kern="1200" dirty="0" smtClean="0">
                          <a:solidFill>
                            <a:srgbClr val="0033CC"/>
                          </a:solidFill>
                          <a:latin typeface="+mn-lt"/>
                          <a:ea typeface="+mn-ea"/>
                          <a:cs typeface="+mn-cs"/>
                        </a:rPr>
                        <a:t>€ 895m</a:t>
                      </a:r>
                      <a:endParaRPr lang="en-GB" sz="1100" kern="1200" dirty="0">
                        <a:solidFill>
                          <a:srgbClr val="0033CC"/>
                        </a:solidFill>
                        <a:latin typeface="+mn-lt"/>
                        <a:ea typeface="+mn-ea"/>
                        <a:cs typeface="+mn-cs"/>
                      </a:endParaRPr>
                    </a:p>
                  </a:txBody>
                  <a:tcPr/>
                </a:tc>
              </a:tr>
              <a:tr h="129912">
                <a:tc>
                  <a:txBody>
                    <a:bodyPr/>
                    <a:lstStyle/>
                    <a:p>
                      <a:r>
                        <a:rPr lang="en-US" sz="1100" dirty="0" smtClean="0">
                          <a:solidFill>
                            <a:srgbClr val="0033CC"/>
                          </a:solidFill>
                        </a:rPr>
                        <a:t>EIF guarantees for SMEs portfolios</a:t>
                      </a:r>
                      <a:endParaRPr lang="en-GB" sz="1100" dirty="0">
                        <a:solidFill>
                          <a:srgbClr val="0033CC"/>
                        </a:solidFill>
                      </a:endParaRPr>
                    </a:p>
                  </a:txBody>
                  <a:tcPr/>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en-US" sz="1100" dirty="0" smtClean="0">
                          <a:solidFill>
                            <a:srgbClr val="0033CC"/>
                          </a:solidFill>
                        </a:rPr>
                        <a:t>18</a:t>
                      </a:r>
                    </a:p>
                  </a:txBody>
                  <a:tcPr/>
                </a:tc>
                <a:tc>
                  <a:txBody>
                    <a:bodyPr/>
                    <a:lstStyle/>
                    <a:p>
                      <a:r>
                        <a:rPr lang="fr-BE" sz="1100" dirty="0" smtClean="0">
                          <a:solidFill>
                            <a:srgbClr val="0033CC"/>
                          </a:solidFill>
                        </a:rPr>
                        <a:t>€ 5,446</a:t>
                      </a:r>
                      <a:r>
                        <a:rPr lang="en-US" sz="1100" dirty="0" smtClean="0">
                          <a:solidFill>
                            <a:srgbClr val="0033CC"/>
                          </a:solidFill>
                        </a:rPr>
                        <a:t>m</a:t>
                      </a:r>
                      <a:endParaRPr lang="en-GB" sz="1100" dirty="0">
                        <a:solidFill>
                          <a:srgbClr val="0033CC"/>
                        </a:solidFill>
                      </a:endParaRPr>
                    </a:p>
                  </a:txBody>
                  <a:tcPr/>
                </a:tc>
                <a:tc>
                  <a:txBody>
                    <a:bodyPr/>
                    <a:lstStyle/>
                    <a:p>
                      <a:r>
                        <a:rPr lang="fr-BE" sz="1100" dirty="0" smtClean="0">
                          <a:solidFill>
                            <a:srgbClr val="0033CC"/>
                          </a:solidFill>
                        </a:rPr>
                        <a:t>€ 248m</a:t>
                      </a:r>
                      <a:endParaRPr lang="en-GB" sz="1100" dirty="0">
                        <a:solidFill>
                          <a:srgbClr val="0033CC"/>
                        </a:solidFill>
                      </a:endParaRPr>
                    </a:p>
                  </a:txBody>
                  <a:tcPr/>
                </a:tc>
              </a:tr>
              <a:tr h="370840">
                <a:tc>
                  <a:txBody>
                    <a:bodyPr/>
                    <a:lstStyle/>
                    <a:p>
                      <a:pPr marL="0" algn="l" defTabSz="914239" rtl="0" eaLnBrk="1" latinLnBrk="0" hangingPunct="1"/>
                      <a:r>
                        <a:rPr lang="fr-BE" sz="1100" b="1" kern="1200" dirty="0" smtClean="0">
                          <a:solidFill>
                            <a:srgbClr val="0033CC"/>
                          </a:solidFill>
                          <a:latin typeface="+mn-lt"/>
                          <a:ea typeface="+mn-ea"/>
                          <a:cs typeface="+mn-cs"/>
                        </a:rPr>
                        <a:t>TOTAL</a:t>
                      </a:r>
                      <a:endParaRPr lang="en-GB" sz="1100" b="1" kern="1200" dirty="0">
                        <a:solidFill>
                          <a:srgbClr val="0033CC"/>
                        </a:solidFill>
                        <a:latin typeface="+mn-lt"/>
                        <a:ea typeface="+mn-ea"/>
                        <a:cs typeface="+mn-cs"/>
                      </a:endParaRPr>
                    </a:p>
                  </a:txBody>
                  <a:tcPr>
                    <a:solidFill>
                      <a:schemeClr val="accent5">
                        <a:lumMod val="90000"/>
                      </a:schemeClr>
                    </a:solidFill>
                  </a:tcPr>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en-US" sz="1100" b="1" kern="1200" dirty="0" smtClean="0">
                          <a:solidFill>
                            <a:srgbClr val="0033CC"/>
                          </a:solidFill>
                          <a:latin typeface="+mn-lt"/>
                          <a:ea typeface="+mn-ea"/>
                          <a:cs typeface="+mn-cs"/>
                        </a:rPr>
                        <a:t>46</a:t>
                      </a:r>
                    </a:p>
                  </a:txBody>
                  <a:tcPr>
                    <a:solidFill>
                      <a:schemeClr val="accent5">
                        <a:lumMod val="90000"/>
                      </a:schemeClr>
                    </a:solidFill>
                  </a:tcPr>
                </a:tc>
                <a:tc>
                  <a:txBody>
                    <a:bodyPr/>
                    <a:lstStyle/>
                    <a:p>
                      <a:pPr marL="0" algn="l" defTabSz="914239" rtl="0" eaLnBrk="1" latinLnBrk="0" hangingPunct="1"/>
                      <a:r>
                        <a:rPr lang="fr-BE" sz="1100" b="1" kern="1200" dirty="0" smtClean="0">
                          <a:solidFill>
                            <a:srgbClr val="0033CC"/>
                          </a:solidFill>
                          <a:latin typeface="+mn-lt"/>
                          <a:ea typeface="+mn-ea"/>
                          <a:cs typeface="+mn-cs"/>
                        </a:rPr>
                        <a:t>€ 15,076m</a:t>
                      </a:r>
                      <a:endParaRPr lang="en-GB" sz="1100" b="1" kern="1200" dirty="0">
                        <a:solidFill>
                          <a:srgbClr val="0033CC"/>
                        </a:solidFill>
                        <a:latin typeface="+mn-lt"/>
                        <a:ea typeface="+mn-ea"/>
                        <a:cs typeface="+mn-cs"/>
                      </a:endParaRPr>
                    </a:p>
                  </a:txBody>
                  <a:tcPr>
                    <a:solidFill>
                      <a:schemeClr val="accent5">
                        <a:lumMod val="90000"/>
                      </a:schemeClr>
                    </a:solidFill>
                  </a:tcPr>
                </a:tc>
                <a:tc>
                  <a:txBody>
                    <a:bodyPr/>
                    <a:lstStyle/>
                    <a:p>
                      <a:pPr marL="0" algn="l" defTabSz="914239" rtl="0" eaLnBrk="1" latinLnBrk="0" hangingPunct="1"/>
                      <a:r>
                        <a:rPr lang="fr-BE" sz="1100" b="1" kern="1200" dirty="0" smtClean="0">
                          <a:solidFill>
                            <a:srgbClr val="0033CC"/>
                          </a:solidFill>
                          <a:latin typeface="+mn-lt"/>
                          <a:ea typeface="+mn-ea"/>
                          <a:cs typeface="+mn-cs"/>
                        </a:rPr>
                        <a:t>€ 1,143m</a:t>
                      </a:r>
                      <a:endParaRPr lang="en-GB" sz="1100" b="1" kern="1200" dirty="0">
                        <a:solidFill>
                          <a:srgbClr val="0033CC"/>
                        </a:solidFill>
                        <a:latin typeface="+mn-lt"/>
                        <a:ea typeface="+mn-ea"/>
                        <a:cs typeface="+mn-cs"/>
                      </a:endParaRPr>
                    </a:p>
                  </a:txBody>
                  <a:tcPr>
                    <a:solidFill>
                      <a:schemeClr val="accent5">
                        <a:lumMod val="90000"/>
                      </a:schemeClr>
                    </a:solidFill>
                  </a:tcPr>
                </a:tc>
              </a:tr>
            </a:tbl>
          </a:graphicData>
        </a:graphic>
      </p:graphicFrame>
      <p:sp>
        <p:nvSpPr>
          <p:cNvPr id="5" name="Rectangle 4"/>
          <p:cNvSpPr/>
          <p:nvPr/>
        </p:nvSpPr>
        <p:spPr>
          <a:xfrm>
            <a:off x="467544" y="3434924"/>
            <a:ext cx="8352928" cy="1200329"/>
          </a:xfrm>
          <a:prstGeom prst="rect">
            <a:avLst/>
          </a:prstGeom>
        </p:spPr>
        <p:txBody>
          <a:bodyPr wrap="square">
            <a:spAutoFit/>
          </a:bodyPr>
          <a:lstStyle/>
          <a:p>
            <a:endParaRPr lang="en-US" dirty="0" smtClean="0"/>
          </a:p>
          <a:p>
            <a:r>
              <a:rPr lang="en-US" dirty="0" smtClean="0"/>
              <a:t>in 11 </a:t>
            </a:r>
            <a:r>
              <a:rPr lang="en-US" dirty="0"/>
              <a:t>countries of </a:t>
            </a:r>
            <a:r>
              <a:rPr lang="en-US" dirty="0" smtClean="0"/>
              <a:t>EU-28: Belgium, Bulgaria</a:t>
            </a:r>
            <a:r>
              <a:rPr lang="en-US" dirty="0"/>
              <a:t>, Czech Republic, France, Germany, Italy, Luxembourg, Netherlands, Poland, Portugal, </a:t>
            </a:r>
            <a:r>
              <a:rPr lang="en-US" dirty="0" smtClean="0"/>
              <a:t>UK.</a:t>
            </a:r>
          </a:p>
          <a:p>
            <a:endParaRPr lang="en-US" dirty="0"/>
          </a:p>
          <a:p>
            <a:r>
              <a:rPr lang="en-GB" dirty="0"/>
              <a:t>Some 50 000 SMEs and Midcaps are expected to </a:t>
            </a:r>
            <a:r>
              <a:rPr lang="en-GB" dirty="0" smtClean="0"/>
              <a:t>benefit from enhanced access to finance.</a:t>
            </a:r>
            <a:endParaRPr lang="en-US" dirty="0" smtClean="0"/>
          </a:p>
          <a:p>
            <a:endParaRPr lang="en-US" dirty="0"/>
          </a:p>
        </p:txBody>
      </p:sp>
    </p:spTree>
    <p:extLst>
      <p:ext uri="{BB962C8B-B14F-4D97-AF65-F5344CB8AC3E}">
        <p14:creationId xmlns:p14="http://schemas.microsoft.com/office/powerpoint/2010/main" val="1795313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213" y="836259"/>
            <a:ext cx="9164325"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800" b="1" kern="0" dirty="0" err="1" smtClean="0">
                <a:solidFill>
                  <a:srgbClr val="FFFF00"/>
                </a:solidFill>
                <a:cs typeface="Arial" panose="020B0604020202020204" pitchFamily="34" charset="0"/>
              </a:rPr>
              <a:t>Example</a:t>
            </a:r>
            <a:r>
              <a:rPr lang="fr-BE" sz="2800" b="1" kern="0" dirty="0" smtClean="0">
                <a:solidFill>
                  <a:srgbClr val="FFFF00"/>
                </a:solidFill>
                <a:cs typeface="Arial" panose="020B0604020202020204" pitchFamily="34" charset="0"/>
              </a:rPr>
              <a:t> of EFSI-</a:t>
            </a:r>
            <a:r>
              <a:rPr lang="fr-BE" sz="2800" b="1" kern="0" dirty="0" err="1" smtClean="0">
                <a:solidFill>
                  <a:srgbClr val="FFFF00"/>
                </a:solidFill>
                <a:cs typeface="Arial" panose="020B0604020202020204" pitchFamily="34" charset="0"/>
              </a:rPr>
              <a:t>backed</a:t>
            </a:r>
            <a:r>
              <a:rPr lang="fr-BE" sz="2800" b="1" kern="0" dirty="0" smtClean="0">
                <a:solidFill>
                  <a:srgbClr val="FFFF00"/>
                </a:solidFill>
                <a:cs typeface="Arial" panose="020B0604020202020204" pitchFamily="34" charset="0"/>
              </a:rPr>
              <a:t> EIF </a:t>
            </a:r>
            <a:r>
              <a:rPr lang="fr-BE" sz="2800" b="1" kern="0" dirty="0" err="1" smtClean="0">
                <a:solidFill>
                  <a:srgbClr val="FFFF00"/>
                </a:solidFill>
                <a:cs typeface="Arial" panose="020B0604020202020204" pitchFamily="34" charset="0"/>
              </a:rPr>
              <a:t>operation</a:t>
            </a:r>
            <a:r>
              <a:rPr lang="fr-BE" sz="2800" b="1" kern="0" dirty="0" smtClean="0">
                <a:solidFill>
                  <a:srgbClr val="FFFF00"/>
                </a:solidFill>
                <a:cs typeface="Arial" panose="020B0604020202020204" pitchFamily="34" charset="0"/>
              </a:rPr>
              <a:t> / 1</a:t>
            </a:r>
            <a:endParaRPr lang="en-GB" altLang="en-US" sz="2800" b="1" dirty="0">
              <a:solidFill>
                <a:srgbClr val="FFFF00"/>
              </a:solidFill>
            </a:endParaRPr>
          </a:p>
        </p:txBody>
      </p:sp>
      <p:sp>
        <p:nvSpPr>
          <p:cNvPr id="24" name="Rectangle 13"/>
          <p:cNvSpPr>
            <a:spLocks noChangeArrowheads="1"/>
          </p:cNvSpPr>
          <p:nvPr/>
        </p:nvSpPr>
        <p:spPr bwMode="auto">
          <a:xfrm>
            <a:off x="148211" y="476437"/>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4" name="Rectangle 3"/>
          <p:cNvSpPr/>
          <p:nvPr/>
        </p:nvSpPr>
        <p:spPr>
          <a:xfrm>
            <a:off x="287524" y="1877337"/>
            <a:ext cx="8568952" cy="4431983"/>
          </a:xfrm>
          <a:prstGeom prst="rect">
            <a:avLst/>
          </a:prstGeom>
        </p:spPr>
        <p:txBody>
          <a:bodyPr wrap="square">
            <a:spAutoFit/>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6394" indent="-55658" algn="l" rtl="0" fontAlgn="base">
              <a:spcBef>
                <a:spcPct val="0"/>
              </a:spcBef>
              <a:spcAft>
                <a:spcPct val="0"/>
              </a:spcAft>
              <a:defRPr sz="1200" kern="1200">
                <a:solidFill>
                  <a:srgbClr val="0F5494"/>
                </a:solidFill>
                <a:latin typeface="Verdana" pitchFamily="34" charset="0"/>
                <a:ea typeface="+mn-ea"/>
                <a:cs typeface="+mn-cs"/>
              </a:defRPr>
            </a:lvl2pPr>
            <a:lvl3pPr marL="914179" indent="-112707" algn="l" rtl="0" fontAlgn="base">
              <a:spcBef>
                <a:spcPct val="0"/>
              </a:spcBef>
              <a:spcAft>
                <a:spcPct val="0"/>
              </a:spcAft>
              <a:defRPr sz="1200" kern="1200">
                <a:solidFill>
                  <a:srgbClr val="0F5494"/>
                </a:solidFill>
                <a:latin typeface="Verdana" pitchFamily="34" charset="0"/>
                <a:ea typeface="+mn-ea"/>
                <a:cs typeface="+mn-cs"/>
              </a:defRPr>
            </a:lvl3pPr>
            <a:lvl4pPr marL="1370573" indent="-168365" algn="l" rtl="0" fontAlgn="base">
              <a:spcBef>
                <a:spcPct val="0"/>
              </a:spcBef>
              <a:spcAft>
                <a:spcPct val="0"/>
              </a:spcAft>
              <a:defRPr sz="1200" kern="1200">
                <a:solidFill>
                  <a:srgbClr val="0F5494"/>
                </a:solidFill>
                <a:latin typeface="Verdana" pitchFamily="34" charset="0"/>
                <a:ea typeface="+mn-ea"/>
                <a:cs typeface="+mn-cs"/>
              </a:defRPr>
            </a:lvl4pPr>
            <a:lvl5pPr marL="1828357" indent="-225414" algn="l" rtl="0" fontAlgn="base">
              <a:spcBef>
                <a:spcPct val="0"/>
              </a:spcBef>
              <a:spcAft>
                <a:spcPct val="0"/>
              </a:spcAft>
              <a:defRPr sz="1200" kern="1200">
                <a:solidFill>
                  <a:srgbClr val="0F5494"/>
                </a:solidFill>
                <a:latin typeface="Verdana" pitchFamily="34" charset="0"/>
                <a:ea typeface="+mn-ea"/>
                <a:cs typeface="+mn-cs"/>
              </a:defRPr>
            </a:lvl5pPr>
            <a:lvl6pPr marL="2003679" algn="l" defTabSz="801472" rtl="0" eaLnBrk="1" latinLnBrk="0" hangingPunct="1">
              <a:defRPr sz="1200" kern="1200">
                <a:solidFill>
                  <a:srgbClr val="0F5494"/>
                </a:solidFill>
                <a:latin typeface="Verdana" pitchFamily="34" charset="0"/>
                <a:ea typeface="+mn-ea"/>
                <a:cs typeface="+mn-cs"/>
              </a:defRPr>
            </a:lvl6pPr>
            <a:lvl7pPr marL="2404415" algn="l" defTabSz="801472" rtl="0" eaLnBrk="1" latinLnBrk="0" hangingPunct="1">
              <a:defRPr sz="1200" kern="1200">
                <a:solidFill>
                  <a:srgbClr val="0F5494"/>
                </a:solidFill>
                <a:latin typeface="Verdana" pitchFamily="34" charset="0"/>
                <a:ea typeface="+mn-ea"/>
                <a:cs typeface="+mn-cs"/>
              </a:defRPr>
            </a:lvl7pPr>
            <a:lvl8pPr marL="2805151" algn="l" defTabSz="801472" rtl="0" eaLnBrk="1" latinLnBrk="0" hangingPunct="1">
              <a:defRPr sz="1200" kern="1200">
                <a:solidFill>
                  <a:srgbClr val="0F5494"/>
                </a:solidFill>
                <a:latin typeface="Verdana" pitchFamily="34" charset="0"/>
                <a:ea typeface="+mn-ea"/>
                <a:cs typeface="+mn-cs"/>
              </a:defRPr>
            </a:lvl8pPr>
            <a:lvl9pPr marL="3205886" algn="l" defTabSz="801472" rtl="0" eaLnBrk="1" latinLnBrk="0" hangingPunct="1">
              <a:defRPr sz="1200" kern="1200">
                <a:solidFill>
                  <a:srgbClr val="0F5494"/>
                </a:solidFill>
                <a:latin typeface="Verdana" pitchFamily="34" charset="0"/>
                <a:ea typeface="+mn-ea"/>
                <a:cs typeface="+mn-cs"/>
              </a:defRPr>
            </a:lvl9pPr>
          </a:lstStyle>
          <a:p>
            <a:r>
              <a:rPr lang="en-US" sz="2400" b="1" dirty="0"/>
              <a:t>EIF and </a:t>
            </a:r>
            <a:r>
              <a:rPr lang="en-US" sz="2400" b="1" dirty="0" err="1"/>
              <a:t>bpifrance</a:t>
            </a:r>
            <a:r>
              <a:rPr lang="en-US" sz="2400" b="1" dirty="0"/>
              <a:t> sign first agreement for innovative French companies</a:t>
            </a:r>
            <a:endParaRPr lang="en-US" sz="2400" b="1" dirty="0" smtClean="0"/>
          </a:p>
          <a:p>
            <a:endParaRPr lang="en-US" sz="1800" dirty="0" smtClean="0"/>
          </a:p>
          <a:p>
            <a:r>
              <a:rPr lang="en-US" sz="1800" dirty="0" smtClean="0"/>
              <a:t>The </a:t>
            </a:r>
            <a:r>
              <a:rPr lang="en-US" sz="1800" dirty="0"/>
              <a:t>deal benefits from the support of the European Fund for Strategic Investments (EFSI) through which the Investment Plan for Europe is being deployed by the European Commission and the EIB Group.</a:t>
            </a:r>
          </a:p>
          <a:p>
            <a:endParaRPr lang="en-US" sz="1800" dirty="0"/>
          </a:p>
          <a:p>
            <a:r>
              <a:rPr lang="en-US" sz="1800" dirty="0"/>
              <a:t>Under the agreement, </a:t>
            </a:r>
            <a:r>
              <a:rPr lang="en-US" sz="1800" dirty="0" err="1"/>
              <a:t>bpifrance</a:t>
            </a:r>
            <a:r>
              <a:rPr lang="en-US" sz="1800" dirty="0"/>
              <a:t> will provide finance to innovative companies in France for a total of EUR 420 million over the next two years, allowing EIF to provide a new financing boost for highly innovative businesses under the Horizon 2020 initiative </a:t>
            </a:r>
            <a:r>
              <a:rPr lang="en-US" sz="1800" dirty="0" err="1"/>
              <a:t>InnovFin</a:t>
            </a:r>
            <a:r>
              <a:rPr lang="en-US" sz="1800" dirty="0"/>
              <a:t>, the EU's Finance for Innovators. </a:t>
            </a:r>
            <a:r>
              <a:rPr lang="en-US" sz="1800" dirty="0" err="1"/>
              <a:t>Bpifrance</a:t>
            </a:r>
            <a:r>
              <a:rPr lang="en-US" sz="1800" dirty="0"/>
              <a:t> has recently launched a product called "Prêt </a:t>
            </a:r>
            <a:r>
              <a:rPr lang="en-US" sz="1800" dirty="0" err="1"/>
              <a:t>d'Amorçage</a:t>
            </a:r>
            <a:r>
              <a:rPr lang="en-US" sz="1800" dirty="0"/>
              <a:t> </a:t>
            </a:r>
            <a:r>
              <a:rPr lang="en-US" sz="1800" dirty="0" err="1"/>
              <a:t>investissement</a:t>
            </a:r>
            <a:r>
              <a:rPr lang="en-US" sz="1800" dirty="0"/>
              <a:t>" ("</a:t>
            </a:r>
            <a:r>
              <a:rPr lang="en-US" sz="1800" dirty="0" err="1"/>
              <a:t>PAi</a:t>
            </a:r>
            <a:r>
              <a:rPr lang="en-US" sz="1800" dirty="0"/>
              <a:t>") to address the needs of start-up companies. It will combine this product with the EU guarantee at a 40% guarantee rate</a:t>
            </a:r>
            <a:r>
              <a:rPr lang="en-US" sz="1800" dirty="0" smtClean="0"/>
              <a:t>.</a:t>
            </a:r>
            <a:endParaRPr lang="en-GB" sz="1800" dirty="0"/>
          </a:p>
        </p:txBody>
      </p:sp>
    </p:spTree>
    <p:extLst>
      <p:ext uri="{BB962C8B-B14F-4D97-AF65-F5344CB8AC3E}">
        <p14:creationId xmlns:p14="http://schemas.microsoft.com/office/powerpoint/2010/main" val="1854979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213" y="836259"/>
            <a:ext cx="9164325"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800" b="1" kern="0" dirty="0" err="1" smtClean="0">
                <a:solidFill>
                  <a:srgbClr val="FFFF00"/>
                </a:solidFill>
                <a:cs typeface="Arial" panose="020B0604020202020204" pitchFamily="34" charset="0"/>
              </a:rPr>
              <a:t>Example</a:t>
            </a:r>
            <a:r>
              <a:rPr lang="fr-BE" sz="2800" b="1" kern="0" dirty="0" smtClean="0">
                <a:solidFill>
                  <a:srgbClr val="FFFF00"/>
                </a:solidFill>
                <a:cs typeface="Arial" panose="020B0604020202020204" pitchFamily="34" charset="0"/>
              </a:rPr>
              <a:t> of EFSI-</a:t>
            </a:r>
            <a:r>
              <a:rPr lang="fr-BE" sz="2800" b="1" kern="0" dirty="0" err="1" smtClean="0">
                <a:solidFill>
                  <a:srgbClr val="FFFF00"/>
                </a:solidFill>
                <a:cs typeface="Arial" panose="020B0604020202020204" pitchFamily="34" charset="0"/>
              </a:rPr>
              <a:t>backed</a:t>
            </a:r>
            <a:r>
              <a:rPr lang="fr-BE" sz="2800" b="1" kern="0" dirty="0" smtClean="0">
                <a:solidFill>
                  <a:srgbClr val="FFFF00"/>
                </a:solidFill>
                <a:cs typeface="Arial" panose="020B0604020202020204" pitchFamily="34" charset="0"/>
              </a:rPr>
              <a:t> EIF </a:t>
            </a:r>
            <a:r>
              <a:rPr lang="fr-BE" sz="2800" b="1" kern="0" dirty="0" err="1" smtClean="0">
                <a:solidFill>
                  <a:srgbClr val="FFFF00"/>
                </a:solidFill>
                <a:cs typeface="Arial" panose="020B0604020202020204" pitchFamily="34" charset="0"/>
              </a:rPr>
              <a:t>operation</a:t>
            </a:r>
            <a:r>
              <a:rPr lang="fr-BE" sz="2800" b="1" kern="0" dirty="0" smtClean="0">
                <a:solidFill>
                  <a:srgbClr val="FFFF00"/>
                </a:solidFill>
                <a:cs typeface="Arial" panose="020B0604020202020204" pitchFamily="34" charset="0"/>
              </a:rPr>
              <a:t> / 2</a:t>
            </a:r>
            <a:endParaRPr lang="en-GB" altLang="en-US" sz="2800" b="1" dirty="0">
              <a:solidFill>
                <a:srgbClr val="FFFF00"/>
              </a:solidFill>
            </a:endParaRPr>
          </a:p>
        </p:txBody>
      </p:sp>
      <p:sp>
        <p:nvSpPr>
          <p:cNvPr id="24" name="Rectangle 13"/>
          <p:cNvSpPr>
            <a:spLocks noChangeArrowheads="1"/>
          </p:cNvSpPr>
          <p:nvPr/>
        </p:nvSpPr>
        <p:spPr bwMode="auto">
          <a:xfrm>
            <a:off x="148211" y="476437"/>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4" name="Rectangle 3"/>
          <p:cNvSpPr/>
          <p:nvPr/>
        </p:nvSpPr>
        <p:spPr>
          <a:xfrm>
            <a:off x="287524" y="1877337"/>
            <a:ext cx="8568952" cy="4708981"/>
          </a:xfrm>
          <a:prstGeom prst="rect">
            <a:avLst/>
          </a:prstGeom>
        </p:spPr>
        <p:txBody>
          <a:bodyPr wrap="square">
            <a:spAutoFit/>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6394" indent="-55658" algn="l" rtl="0" fontAlgn="base">
              <a:spcBef>
                <a:spcPct val="0"/>
              </a:spcBef>
              <a:spcAft>
                <a:spcPct val="0"/>
              </a:spcAft>
              <a:defRPr sz="1200" kern="1200">
                <a:solidFill>
                  <a:srgbClr val="0F5494"/>
                </a:solidFill>
                <a:latin typeface="Verdana" pitchFamily="34" charset="0"/>
                <a:ea typeface="+mn-ea"/>
                <a:cs typeface="+mn-cs"/>
              </a:defRPr>
            </a:lvl2pPr>
            <a:lvl3pPr marL="914179" indent="-112707" algn="l" rtl="0" fontAlgn="base">
              <a:spcBef>
                <a:spcPct val="0"/>
              </a:spcBef>
              <a:spcAft>
                <a:spcPct val="0"/>
              </a:spcAft>
              <a:defRPr sz="1200" kern="1200">
                <a:solidFill>
                  <a:srgbClr val="0F5494"/>
                </a:solidFill>
                <a:latin typeface="Verdana" pitchFamily="34" charset="0"/>
                <a:ea typeface="+mn-ea"/>
                <a:cs typeface="+mn-cs"/>
              </a:defRPr>
            </a:lvl3pPr>
            <a:lvl4pPr marL="1370573" indent="-168365" algn="l" rtl="0" fontAlgn="base">
              <a:spcBef>
                <a:spcPct val="0"/>
              </a:spcBef>
              <a:spcAft>
                <a:spcPct val="0"/>
              </a:spcAft>
              <a:defRPr sz="1200" kern="1200">
                <a:solidFill>
                  <a:srgbClr val="0F5494"/>
                </a:solidFill>
                <a:latin typeface="Verdana" pitchFamily="34" charset="0"/>
                <a:ea typeface="+mn-ea"/>
                <a:cs typeface="+mn-cs"/>
              </a:defRPr>
            </a:lvl4pPr>
            <a:lvl5pPr marL="1828357" indent="-225414" algn="l" rtl="0" fontAlgn="base">
              <a:spcBef>
                <a:spcPct val="0"/>
              </a:spcBef>
              <a:spcAft>
                <a:spcPct val="0"/>
              </a:spcAft>
              <a:defRPr sz="1200" kern="1200">
                <a:solidFill>
                  <a:srgbClr val="0F5494"/>
                </a:solidFill>
                <a:latin typeface="Verdana" pitchFamily="34" charset="0"/>
                <a:ea typeface="+mn-ea"/>
                <a:cs typeface="+mn-cs"/>
              </a:defRPr>
            </a:lvl5pPr>
            <a:lvl6pPr marL="2003679" algn="l" defTabSz="801472" rtl="0" eaLnBrk="1" latinLnBrk="0" hangingPunct="1">
              <a:defRPr sz="1200" kern="1200">
                <a:solidFill>
                  <a:srgbClr val="0F5494"/>
                </a:solidFill>
                <a:latin typeface="Verdana" pitchFamily="34" charset="0"/>
                <a:ea typeface="+mn-ea"/>
                <a:cs typeface="+mn-cs"/>
              </a:defRPr>
            </a:lvl6pPr>
            <a:lvl7pPr marL="2404415" algn="l" defTabSz="801472" rtl="0" eaLnBrk="1" latinLnBrk="0" hangingPunct="1">
              <a:defRPr sz="1200" kern="1200">
                <a:solidFill>
                  <a:srgbClr val="0F5494"/>
                </a:solidFill>
                <a:latin typeface="Verdana" pitchFamily="34" charset="0"/>
                <a:ea typeface="+mn-ea"/>
                <a:cs typeface="+mn-cs"/>
              </a:defRPr>
            </a:lvl7pPr>
            <a:lvl8pPr marL="2805151" algn="l" defTabSz="801472" rtl="0" eaLnBrk="1" latinLnBrk="0" hangingPunct="1">
              <a:defRPr sz="1200" kern="1200">
                <a:solidFill>
                  <a:srgbClr val="0F5494"/>
                </a:solidFill>
                <a:latin typeface="Verdana" pitchFamily="34" charset="0"/>
                <a:ea typeface="+mn-ea"/>
                <a:cs typeface="+mn-cs"/>
              </a:defRPr>
            </a:lvl8pPr>
            <a:lvl9pPr marL="3205886" algn="l" defTabSz="801472" rtl="0" eaLnBrk="1" latinLnBrk="0" hangingPunct="1">
              <a:defRPr sz="1200" kern="1200">
                <a:solidFill>
                  <a:srgbClr val="0F5494"/>
                </a:solidFill>
                <a:latin typeface="Verdana" pitchFamily="34" charset="0"/>
                <a:ea typeface="+mn-ea"/>
                <a:cs typeface="+mn-cs"/>
              </a:defRPr>
            </a:lvl9pPr>
          </a:lstStyle>
          <a:p>
            <a:r>
              <a:rPr lang="en-US" sz="2400" b="1" dirty="0"/>
              <a:t>EIF and BGK sign first COSME agreement in Europe to benefit Polish businesses</a:t>
            </a:r>
            <a:endParaRPr lang="en-US" sz="2400" b="1" dirty="0" smtClean="0"/>
          </a:p>
          <a:p>
            <a:endParaRPr lang="en-US" sz="1800" dirty="0" smtClean="0"/>
          </a:p>
          <a:p>
            <a:r>
              <a:rPr lang="en-US" sz="1800" dirty="0" smtClean="0"/>
              <a:t>The </a:t>
            </a:r>
            <a:r>
              <a:rPr lang="en-US" sz="1800" dirty="0"/>
              <a:t>deal benefits from the support of the European Fund for Strategic Investments (EFSI) through which the Investment Plan for Europe is being deployed by the European Commission and the EIB Group.</a:t>
            </a:r>
          </a:p>
          <a:p>
            <a:endParaRPr lang="en-US" sz="1800" dirty="0"/>
          </a:p>
          <a:p>
            <a:r>
              <a:rPr lang="en-US" sz="1800" dirty="0"/>
              <a:t>The agreement will provide BGK with a counter-guarantee allowing the </a:t>
            </a:r>
            <a:r>
              <a:rPr lang="en-US" sz="1800" dirty="0" err="1"/>
              <a:t>organisation</a:t>
            </a:r>
            <a:r>
              <a:rPr lang="en-US" sz="1800" dirty="0"/>
              <a:t> to support PLN 1,000 million (ca. EUR 250 million) of loans to SMEs in Poland over the next two years. The loans will be provided without hard collateral thanks to a 80% guarantee which in turn is backed by a counter-guarantee from the EIF, provided under the COSME </a:t>
            </a:r>
            <a:r>
              <a:rPr lang="en-US" sz="1800" dirty="0" err="1"/>
              <a:t>programme</a:t>
            </a:r>
            <a:r>
              <a:rPr lang="en-US" sz="1800" dirty="0"/>
              <a:t> with financial backing from the Commission. The agreement will make it possible for BGK to launch a new guarantee product and to support additional financing without requiring hard collateral (e.g. mortgage) at </a:t>
            </a:r>
            <a:r>
              <a:rPr lang="en-US" sz="1800" dirty="0" err="1"/>
              <a:t>favourable</a:t>
            </a:r>
            <a:r>
              <a:rPr lang="en-US" sz="1800" dirty="0"/>
              <a:t> conditions to approximately </a:t>
            </a:r>
            <a:r>
              <a:rPr lang="en-US" sz="1800"/>
              <a:t>5,000 </a:t>
            </a:r>
            <a:r>
              <a:rPr lang="en-US" sz="1800" smtClean="0"/>
              <a:t>SMEs.</a:t>
            </a:r>
            <a:endParaRPr lang="en-GB" sz="1800" dirty="0"/>
          </a:p>
        </p:txBody>
      </p:sp>
    </p:spTree>
    <p:extLst>
      <p:ext uri="{BB962C8B-B14F-4D97-AF65-F5344CB8AC3E}">
        <p14:creationId xmlns:p14="http://schemas.microsoft.com/office/powerpoint/2010/main" val="609380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213" y="836259"/>
            <a:ext cx="9164325"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800" b="1" kern="0" dirty="0" smtClean="0">
                <a:solidFill>
                  <a:srgbClr val="FFFF00"/>
                </a:solidFill>
                <a:cs typeface="Arial" panose="020B0604020202020204" pitchFamily="34" charset="0"/>
              </a:rPr>
              <a:t>2</a:t>
            </a:r>
            <a:r>
              <a:rPr lang="fr-BE" sz="2800" b="1" kern="0" baseline="30000" dirty="0" smtClean="0">
                <a:solidFill>
                  <a:srgbClr val="FFFF00"/>
                </a:solidFill>
                <a:cs typeface="Arial" panose="020B0604020202020204" pitchFamily="34" charset="0"/>
              </a:rPr>
              <a:t>nd</a:t>
            </a:r>
            <a:r>
              <a:rPr lang="fr-BE" sz="2800" b="1" kern="0" dirty="0" smtClean="0">
                <a:solidFill>
                  <a:srgbClr val="FFFF00"/>
                </a:solidFill>
                <a:cs typeface="Arial" panose="020B0604020202020204" pitchFamily="34" charset="0"/>
              </a:rPr>
              <a:t> part</a:t>
            </a:r>
            <a:endParaRPr lang="en-GB" altLang="en-US" sz="2800" b="1" dirty="0">
              <a:solidFill>
                <a:srgbClr val="FFFF00"/>
              </a:solidFill>
            </a:endParaRPr>
          </a:p>
        </p:txBody>
      </p:sp>
      <p:sp>
        <p:nvSpPr>
          <p:cNvPr id="24" name="Rectangle 13"/>
          <p:cNvSpPr>
            <a:spLocks noChangeArrowheads="1"/>
          </p:cNvSpPr>
          <p:nvPr/>
        </p:nvSpPr>
        <p:spPr bwMode="auto">
          <a:xfrm>
            <a:off x="148211" y="476437"/>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140330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83768" y="215642"/>
            <a:ext cx="6420347" cy="477054"/>
          </a:xfrm>
          <a:prstGeom prst="rect">
            <a:avLst/>
          </a:prstGeom>
          <a:noFill/>
        </p:spPr>
        <p:txBody>
          <a:bodyPr wrap="none" rtlCol="0">
            <a:spAutoFit/>
          </a:bodyPr>
          <a:lstStyle/>
          <a:p>
            <a:r>
              <a:rPr lang="en-US" sz="2500" b="1" dirty="0" smtClean="0">
                <a:solidFill>
                  <a:srgbClr val="2232AA"/>
                </a:solidFill>
              </a:rPr>
              <a:t>What is the Advisory Hub (EIAH) ?</a:t>
            </a:r>
          </a:p>
        </p:txBody>
      </p:sp>
      <p:cxnSp>
        <p:nvCxnSpPr>
          <p:cNvPr id="39" name="Straight Connector 38"/>
          <p:cNvCxnSpPr/>
          <p:nvPr/>
        </p:nvCxnSpPr>
        <p:spPr bwMode="auto">
          <a:xfrm>
            <a:off x="1889559" y="1052736"/>
            <a:ext cx="1" cy="5040560"/>
          </a:xfrm>
          <a:prstGeom prst="line">
            <a:avLst/>
          </a:prstGeom>
          <a:ln w="28575">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sp>
        <p:nvSpPr>
          <p:cNvPr id="40" name="Oval 39"/>
          <p:cNvSpPr/>
          <p:nvPr/>
        </p:nvSpPr>
        <p:spPr bwMode="auto">
          <a:xfrm>
            <a:off x="1763688" y="2378018"/>
            <a:ext cx="251743" cy="221045"/>
          </a:xfrm>
          <a:prstGeom prst="ellipse">
            <a:avLst/>
          </a:prstGeom>
          <a:solidFill>
            <a:schemeClr val="bg1">
              <a:lumMod val="65000"/>
            </a:schemeClr>
          </a:solid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Blip>
                <a:blip r:embed="rId3"/>
              </a:buBlip>
              <a:tabLst/>
            </a:pPr>
            <a:endParaRPr kumimoji="0" lang="en-GB" b="1" i="0" u="none" strike="noStrike" cap="none" normalizeH="0" baseline="0" smtClean="0">
              <a:ln>
                <a:noFill/>
              </a:ln>
              <a:solidFill>
                <a:schemeClr val="accent1"/>
              </a:solidFill>
              <a:effectLst/>
              <a:cs typeface="Times New Roman" pitchFamily="18" charset="0"/>
            </a:endParaRPr>
          </a:p>
        </p:txBody>
      </p:sp>
      <p:sp>
        <p:nvSpPr>
          <p:cNvPr id="4" name="Rectangle 3"/>
          <p:cNvSpPr/>
          <p:nvPr/>
        </p:nvSpPr>
        <p:spPr>
          <a:xfrm>
            <a:off x="2213992" y="2134597"/>
            <a:ext cx="5454352" cy="707886"/>
          </a:xfrm>
          <a:prstGeom prst="rect">
            <a:avLst/>
          </a:prstGeom>
        </p:spPr>
        <p:txBody>
          <a:bodyPr wrap="square">
            <a:spAutoFit/>
          </a:bodyPr>
          <a:lstStyle/>
          <a:p>
            <a:r>
              <a:rPr lang="en-GB" sz="2000" dirty="0" smtClean="0">
                <a:solidFill>
                  <a:srgbClr val="2232AA"/>
                </a:solidFill>
              </a:rPr>
              <a:t>A tool to strengthen Europe's investment and business environment</a:t>
            </a:r>
            <a:endParaRPr lang="en-GB" sz="2000" dirty="0">
              <a:solidFill>
                <a:srgbClr val="2232AA"/>
              </a:solidFill>
            </a:endParaRPr>
          </a:p>
        </p:txBody>
      </p:sp>
      <p:sp>
        <p:nvSpPr>
          <p:cNvPr id="41" name="Oval 40"/>
          <p:cNvSpPr/>
          <p:nvPr/>
        </p:nvSpPr>
        <p:spPr bwMode="auto">
          <a:xfrm>
            <a:off x="1763688" y="3386130"/>
            <a:ext cx="251743" cy="221045"/>
          </a:xfrm>
          <a:prstGeom prst="ellipse">
            <a:avLst/>
          </a:prstGeom>
          <a:solidFill>
            <a:schemeClr val="accent1"/>
          </a:solid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Blip>
                <a:blip r:embed="rId3"/>
              </a:buBlip>
              <a:tabLst/>
            </a:pPr>
            <a:endParaRPr kumimoji="0" lang="en-GB" b="1" i="0" u="none" strike="noStrike" cap="none" normalizeH="0" baseline="0" smtClean="0">
              <a:ln>
                <a:noFill/>
              </a:ln>
              <a:solidFill>
                <a:schemeClr val="accent1"/>
              </a:solidFill>
              <a:effectLst/>
              <a:cs typeface="Times New Roman" pitchFamily="18" charset="0"/>
            </a:endParaRPr>
          </a:p>
        </p:txBody>
      </p:sp>
      <p:sp>
        <p:nvSpPr>
          <p:cNvPr id="42" name="Rectangle 41"/>
          <p:cNvSpPr/>
          <p:nvPr/>
        </p:nvSpPr>
        <p:spPr>
          <a:xfrm>
            <a:off x="2213992" y="3142709"/>
            <a:ext cx="5454352" cy="1015663"/>
          </a:xfrm>
          <a:prstGeom prst="rect">
            <a:avLst/>
          </a:prstGeom>
        </p:spPr>
        <p:txBody>
          <a:bodyPr wrap="square">
            <a:spAutoFit/>
          </a:bodyPr>
          <a:lstStyle/>
          <a:p>
            <a:r>
              <a:rPr lang="en-US" sz="2000" dirty="0" smtClean="0">
                <a:solidFill>
                  <a:srgbClr val="2232AA"/>
                </a:solidFill>
              </a:rPr>
              <a:t>A </a:t>
            </a:r>
            <a:r>
              <a:rPr lang="en-US" sz="2000" b="1" dirty="0" smtClean="0">
                <a:solidFill>
                  <a:srgbClr val="2232AA"/>
                </a:solidFill>
              </a:rPr>
              <a:t>single access point </a:t>
            </a:r>
            <a:r>
              <a:rPr lang="en-US" sz="2000" dirty="0" smtClean="0">
                <a:solidFill>
                  <a:srgbClr val="2232AA"/>
                </a:solidFill>
              </a:rPr>
              <a:t>to a 360 degree offer of advisory and technical assistance services</a:t>
            </a:r>
            <a:endParaRPr lang="en-GB" sz="2000" dirty="0">
              <a:solidFill>
                <a:srgbClr val="2232AA"/>
              </a:solidFill>
            </a:endParaRPr>
          </a:p>
        </p:txBody>
      </p:sp>
      <p:sp>
        <p:nvSpPr>
          <p:cNvPr id="43" name="Oval 42"/>
          <p:cNvSpPr/>
          <p:nvPr/>
        </p:nvSpPr>
        <p:spPr bwMode="auto">
          <a:xfrm>
            <a:off x="1763688" y="1368165"/>
            <a:ext cx="251743" cy="221045"/>
          </a:xfrm>
          <a:prstGeom prst="ellipse">
            <a:avLst/>
          </a:prstGeom>
          <a:solidFill>
            <a:schemeClr val="accent1"/>
          </a:solid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Blip>
                <a:blip r:embed="rId3"/>
              </a:buBlip>
              <a:tabLst/>
            </a:pPr>
            <a:endParaRPr kumimoji="0" lang="en-GB" b="1" i="0" u="none" strike="noStrike" cap="none" normalizeH="0" baseline="0" smtClean="0">
              <a:ln>
                <a:noFill/>
              </a:ln>
              <a:solidFill>
                <a:schemeClr val="accent1"/>
              </a:solidFill>
              <a:effectLst/>
              <a:cs typeface="Times New Roman" pitchFamily="18" charset="0"/>
            </a:endParaRPr>
          </a:p>
        </p:txBody>
      </p:sp>
      <p:sp>
        <p:nvSpPr>
          <p:cNvPr id="44" name="Rectangle 43"/>
          <p:cNvSpPr/>
          <p:nvPr/>
        </p:nvSpPr>
        <p:spPr>
          <a:xfrm>
            <a:off x="2213992" y="1124744"/>
            <a:ext cx="5814392" cy="1015663"/>
          </a:xfrm>
          <a:prstGeom prst="rect">
            <a:avLst/>
          </a:prstGeom>
        </p:spPr>
        <p:txBody>
          <a:bodyPr wrap="square">
            <a:spAutoFit/>
          </a:bodyPr>
          <a:lstStyle/>
          <a:p>
            <a:r>
              <a:rPr lang="en-US" sz="2000" dirty="0">
                <a:solidFill>
                  <a:srgbClr val="2232AA"/>
                </a:solidFill>
              </a:rPr>
              <a:t>A</a:t>
            </a:r>
            <a:r>
              <a:rPr lang="en-US" sz="2000" dirty="0" smtClean="0">
                <a:solidFill>
                  <a:srgbClr val="2232AA"/>
                </a:solidFill>
              </a:rPr>
              <a:t> joint initiative by the European Commission and the European Investment Bank</a:t>
            </a:r>
            <a:endParaRPr lang="en-GB" sz="2000" dirty="0">
              <a:solidFill>
                <a:srgbClr val="2232AA"/>
              </a:solidFill>
            </a:endParaRPr>
          </a:p>
        </p:txBody>
      </p:sp>
      <p:sp>
        <p:nvSpPr>
          <p:cNvPr id="45" name="Oval 44"/>
          <p:cNvSpPr/>
          <p:nvPr/>
        </p:nvSpPr>
        <p:spPr bwMode="auto">
          <a:xfrm>
            <a:off x="1763688" y="4476703"/>
            <a:ext cx="251743" cy="221045"/>
          </a:xfrm>
          <a:prstGeom prst="ellipse">
            <a:avLst/>
          </a:prstGeom>
          <a:solidFill>
            <a:schemeClr val="bg1">
              <a:lumMod val="65000"/>
            </a:schemeClr>
          </a:solid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Blip>
                <a:blip r:embed="rId3"/>
              </a:buBlip>
              <a:tabLst/>
            </a:pPr>
            <a:endParaRPr kumimoji="0" lang="en-GB" b="1" i="0" u="none" strike="noStrike" cap="none" normalizeH="0" baseline="0" smtClean="0">
              <a:ln>
                <a:noFill/>
              </a:ln>
              <a:solidFill>
                <a:schemeClr val="accent1"/>
              </a:solidFill>
              <a:effectLst/>
              <a:cs typeface="Times New Roman" pitchFamily="18" charset="0"/>
            </a:endParaRPr>
          </a:p>
        </p:txBody>
      </p:sp>
      <p:sp>
        <p:nvSpPr>
          <p:cNvPr id="46" name="Rectangle 45"/>
          <p:cNvSpPr/>
          <p:nvPr/>
        </p:nvSpPr>
        <p:spPr>
          <a:xfrm>
            <a:off x="2213992" y="4233282"/>
            <a:ext cx="5454352" cy="707886"/>
          </a:xfrm>
          <a:prstGeom prst="rect">
            <a:avLst/>
          </a:prstGeom>
        </p:spPr>
        <p:txBody>
          <a:bodyPr wrap="square">
            <a:spAutoFit/>
          </a:bodyPr>
          <a:lstStyle/>
          <a:p>
            <a:r>
              <a:rPr lang="en-US" sz="2000" dirty="0" smtClean="0">
                <a:solidFill>
                  <a:srgbClr val="2232AA"/>
                </a:solidFill>
              </a:rPr>
              <a:t>A </a:t>
            </a:r>
            <a:r>
              <a:rPr lang="en-US" sz="2000" b="1" dirty="0" smtClean="0">
                <a:solidFill>
                  <a:srgbClr val="2232AA"/>
                </a:solidFill>
              </a:rPr>
              <a:t>cooperation platform </a:t>
            </a:r>
            <a:r>
              <a:rPr lang="en-US" sz="2000" dirty="0" smtClean="0">
                <a:solidFill>
                  <a:srgbClr val="2232AA"/>
                </a:solidFill>
              </a:rPr>
              <a:t>to leverage, exchange and disseminate expertise</a:t>
            </a:r>
            <a:endParaRPr lang="en-GB" sz="2000" dirty="0">
              <a:solidFill>
                <a:srgbClr val="2232AA"/>
              </a:solidFill>
            </a:endParaRPr>
          </a:p>
        </p:txBody>
      </p:sp>
      <p:sp>
        <p:nvSpPr>
          <p:cNvPr id="47" name="Oval 46"/>
          <p:cNvSpPr/>
          <p:nvPr/>
        </p:nvSpPr>
        <p:spPr bwMode="auto">
          <a:xfrm>
            <a:off x="1763688" y="5544629"/>
            <a:ext cx="251743" cy="221045"/>
          </a:xfrm>
          <a:prstGeom prst="ellipse">
            <a:avLst/>
          </a:prstGeom>
          <a:solidFill>
            <a:schemeClr val="accent1"/>
          </a:solid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Blip>
                <a:blip r:embed="rId3"/>
              </a:buBlip>
              <a:tabLst/>
            </a:pPr>
            <a:endParaRPr kumimoji="0" lang="en-GB" b="1" i="0" u="none" strike="noStrike" cap="none" normalizeH="0" baseline="0" smtClean="0">
              <a:ln>
                <a:noFill/>
              </a:ln>
              <a:solidFill>
                <a:schemeClr val="accent1"/>
              </a:solidFill>
              <a:effectLst/>
              <a:cs typeface="Times New Roman" pitchFamily="18" charset="0"/>
            </a:endParaRPr>
          </a:p>
        </p:txBody>
      </p:sp>
      <p:sp>
        <p:nvSpPr>
          <p:cNvPr id="48" name="Rectangle 47"/>
          <p:cNvSpPr/>
          <p:nvPr/>
        </p:nvSpPr>
        <p:spPr>
          <a:xfrm>
            <a:off x="2213992" y="5301208"/>
            <a:ext cx="5454352" cy="707886"/>
          </a:xfrm>
          <a:prstGeom prst="rect">
            <a:avLst/>
          </a:prstGeom>
        </p:spPr>
        <p:txBody>
          <a:bodyPr wrap="square">
            <a:spAutoFit/>
          </a:bodyPr>
          <a:lstStyle/>
          <a:p>
            <a:r>
              <a:rPr lang="en-US" sz="2000" dirty="0" smtClean="0">
                <a:solidFill>
                  <a:srgbClr val="2232AA"/>
                </a:solidFill>
              </a:rPr>
              <a:t>An instrument to assess and address new needs for advisory support </a:t>
            </a:r>
            <a:endParaRPr lang="en-GB" sz="2000" dirty="0">
              <a:solidFill>
                <a:srgbClr val="2232AA"/>
              </a:solidFill>
            </a:endParaRPr>
          </a:p>
        </p:txBody>
      </p:sp>
    </p:spTree>
    <p:extLst>
      <p:ext uri="{BB962C8B-B14F-4D97-AF65-F5344CB8AC3E}">
        <p14:creationId xmlns:p14="http://schemas.microsoft.com/office/powerpoint/2010/main" val="1622103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03847" y="241588"/>
            <a:ext cx="4942379" cy="477054"/>
          </a:xfrm>
          <a:prstGeom prst="rect">
            <a:avLst/>
          </a:prstGeom>
          <a:noFill/>
        </p:spPr>
        <p:txBody>
          <a:bodyPr wrap="none" rtlCol="0">
            <a:spAutoFit/>
          </a:bodyPr>
          <a:lstStyle/>
          <a:p>
            <a:r>
              <a:rPr lang="en-US" sz="2500" b="1" dirty="0" smtClean="0">
                <a:solidFill>
                  <a:srgbClr val="2232AA"/>
                </a:solidFill>
              </a:rPr>
              <a:t>What is the Advisory Hub?</a:t>
            </a:r>
          </a:p>
        </p:txBody>
      </p:sp>
      <p:sp>
        <p:nvSpPr>
          <p:cNvPr id="13" name="Rectangle 12"/>
          <p:cNvSpPr/>
          <p:nvPr/>
        </p:nvSpPr>
        <p:spPr bwMode="auto">
          <a:xfrm>
            <a:off x="1461978" y="1200339"/>
            <a:ext cx="1562472" cy="288032"/>
          </a:xfrm>
          <a:prstGeom prst="rect">
            <a:avLst/>
          </a:prstGeom>
          <a:solidFill>
            <a:schemeClr val="bg2">
              <a:lumMod val="20000"/>
              <a:lumOff val="80000"/>
            </a:schemeClr>
          </a:solidFill>
          <a:ln w="952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mn-ea"/>
                <a:cs typeface="Times New Roman" pitchFamily="18" charset="0"/>
              </a:defRPr>
            </a:lvl1pPr>
            <a:lvl2pPr marL="457200" algn="l" rtl="0" fontAlgn="base">
              <a:spcBef>
                <a:spcPct val="0"/>
              </a:spcBef>
              <a:spcAft>
                <a:spcPct val="0"/>
              </a:spcAft>
              <a:defRPr sz="2000" kern="1200">
                <a:solidFill>
                  <a:schemeClr val="tx1"/>
                </a:solidFill>
                <a:latin typeface="Arial" charset="0"/>
                <a:ea typeface="+mn-ea"/>
                <a:cs typeface="Times New Roman" pitchFamily="18" charset="0"/>
              </a:defRPr>
            </a:lvl2pPr>
            <a:lvl3pPr marL="914400" algn="l" rtl="0" fontAlgn="base">
              <a:spcBef>
                <a:spcPct val="0"/>
              </a:spcBef>
              <a:spcAft>
                <a:spcPct val="0"/>
              </a:spcAft>
              <a:defRPr sz="2000" kern="1200">
                <a:solidFill>
                  <a:schemeClr val="tx1"/>
                </a:solidFill>
                <a:latin typeface="Arial" charset="0"/>
                <a:ea typeface="+mn-ea"/>
                <a:cs typeface="Times New Roman" pitchFamily="18" charset="0"/>
              </a:defRPr>
            </a:lvl3pPr>
            <a:lvl4pPr marL="1371600" algn="l" rtl="0" fontAlgn="base">
              <a:spcBef>
                <a:spcPct val="0"/>
              </a:spcBef>
              <a:spcAft>
                <a:spcPct val="0"/>
              </a:spcAft>
              <a:defRPr sz="2000" kern="1200">
                <a:solidFill>
                  <a:schemeClr val="tx1"/>
                </a:solidFill>
                <a:latin typeface="Arial" charset="0"/>
                <a:ea typeface="+mn-ea"/>
                <a:cs typeface="Times New Roman" pitchFamily="18" charset="0"/>
              </a:defRPr>
            </a:lvl4pPr>
            <a:lvl5pPr marL="1828800" algn="l" rtl="0" fontAlgn="base">
              <a:spcBef>
                <a:spcPct val="0"/>
              </a:spcBef>
              <a:spcAft>
                <a:spcPct val="0"/>
              </a:spcAft>
              <a:defRPr sz="2000" kern="1200">
                <a:solidFill>
                  <a:schemeClr val="tx1"/>
                </a:solidFill>
                <a:latin typeface="Arial" charset="0"/>
                <a:ea typeface="+mn-ea"/>
                <a:cs typeface="Times New Roman" pitchFamily="18" charset="0"/>
              </a:defRPr>
            </a:lvl5pPr>
            <a:lvl6pPr marL="2286000" algn="l" defTabSz="914400" rtl="0" eaLnBrk="1" latinLnBrk="0" hangingPunct="1">
              <a:defRPr sz="2000" kern="1200">
                <a:solidFill>
                  <a:schemeClr val="tx1"/>
                </a:solidFill>
                <a:latin typeface="Arial" charset="0"/>
                <a:ea typeface="+mn-ea"/>
                <a:cs typeface="Times New Roman" pitchFamily="18" charset="0"/>
              </a:defRPr>
            </a:lvl6pPr>
            <a:lvl7pPr marL="2743200" algn="l" defTabSz="914400" rtl="0" eaLnBrk="1" latinLnBrk="0" hangingPunct="1">
              <a:defRPr sz="2000" kern="1200">
                <a:solidFill>
                  <a:schemeClr val="tx1"/>
                </a:solidFill>
                <a:latin typeface="Arial" charset="0"/>
                <a:ea typeface="+mn-ea"/>
                <a:cs typeface="Times New Roman" pitchFamily="18" charset="0"/>
              </a:defRPr>
            </a:lvl7pPr>
            <a:lvl8pPr marL="3200400" algn="l" defTabSz="914400" rtl="0" eaLnBrk="1" latinLnBrk="0" hangingPunct="1">
              <a:defRPr sz="2000" kern="1200">
                <a:solidFill>
                  <a:schemeClr val="tx1"/>
                </a:solidFill>
                <a:latin typeface="Arial" charset="0"/>
                <a:ea typeface="+mn-ea"/>
                <a:cs typeface="Times New Roman" pitchFamily="18" charset="0"/>
              </a:defRPr>
            </a:lvl8pPr>
            <a:lvl9pPr marL="3657600" algn="l" defTabSz="914400" rtl="0" eaLnBrk="1" latinLnBrk="0" hangingPunct="1">
              <a:defRPr sz="2000" kern="1200">
                <a:solidFill>
                  <a:schemeClr val="tx1"/>
                </a:solidFill>
                <a:latin typeface="Arial" charset="0"/>
                <a:ea typeface="+mn-ea"/>
                <a:cs typeface="Times New Roman" pitchFamily="18" charset="0"/>
              </a:defRPr>
            </a:lvl9pPr>
          </a:lstStyle>
          <a:p>
            <a:pPr marR="0" algn="ctr" defTabSz="914400" rtl="0" eaLnBrk="1" fontAlgn="base" latinLnBrk="0" hangingPunct="1">
              <a:lnSpc>
                <a:spcPct val="100000"/>
              </a:lnSpc>
              <a:spcBef>
                <a:spcPct val="20000"/>
              </a:spcBef>
              <a:spcAft>
                <a:spcPct val="0"/>
              </a:spcAft>
              <a:buClrTx/>
              <a:buSzTx/>
              <a:tabLst/>
            </a:pPr>
            <a:r>
              <a:rPr kumimoji="0" lang="fr-CH" sz="1200" b="1" i="0" u="none" strike="noStrike" cap="none" normalizeH="0" baseline="0" dirty="0" smtClean="0">
                <a:ln>
                  <a:noFill/>
                </a:ln>
                <a:solidFill>
                  <a:schemeClr val="bg1">
                    <a:lumMod val="50000"/>
                  </a:schemeClr>
                </a:solidFill>
                <a:effectLst/>
                <a:latin typeface="+mn-lt"/>
                <a:cs typeface="Times New Roman" pitchFamily="18" charset="0"/>
              </a:rPr>
              <a:t>Project </a:t>
            </a:r>
            <a:r>
              <a:rPr kumimoji="0" lang="fr-CH" sz="1200" b="1" i="0" u="none" strike="noStrike" cap="none" normalizeH="0" baseline="0" dirty="0" err="1" smtClean="0">
                <a:ln>
                  <a:noFill/>
                </a:ln>
                <a:solidFill>
                  <a:schemeClr val="bg1">
                    <a:lumMod val="50000"/>
                  </a:schemeClr>
                </a:solidFill>
                <a:effectLst/>
                <a:latin typeface="+mn-lt"/>
                <a:cs typeface="Times New Roman" pitchFamily="18" charset="0"/>
              </a:rPr>
              <a:t>promoters</a:t>
            </a:r>
            <a:endParaRPr kumimoji="0" lang="fr-CH" sz="1200" b="1" i="0" u="none" strike="noStrike" cap="none" normalizeH="0" baseline="0" dirty="0" smtClean="0">
              <a:ln>
                <a:noFill/>
              </a:ln>
              <a:solidFill>
                <a:schemeClr val="bg1">
                  <a:lumMod val="50000"/>
                </a:schemeClr>
              </a:solidFill>
              <a:effectLst/>
              <a:latin typeface="+mn-lt"/>
              <a:cs typeface="Times New Roman" pitchFamily="18" charset="0"/>
            </a:endParaRPr>
          </a:p>
        </p:txBody>
      </p:sp>
      <p:sp>
        <p:nvSpPr>
          <p:cNvPr id="19" name="Rectangle 18"/>
          <p:cNvSpPr/>
          <p:nvPr/>
        </p:nvSpPr>
        <p:spPr bwMode="auto">
          <a:xfrm>
            <a:off x="3226584" y="1196752"/>
            <a:ext cx="1562472" cy="288032"/>
          </a:xfrm>
          <a:prstGeom prst="rect">
            <a:avLst/>
          </a:prstGeom>
          <a:solidFill>
            <a:schemeClr val="bg2">
              <a:lumMod val="20000"/>
              <a:lumOff val="80000"/>
            </a:schemeClr>
          </a:solidFill>
          <a:ln w="952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mn-ea"/>
                <a:cs typeface="Times New Roman" pitchFamily="18" charset="0"/>
              </a:defRPr>
            </a:lvl1pPr>
            <a:lvl2pPr marL="457200" algn="l" rtl="0" fontAlgn="base">
              <a:spcBef>
                <a:spcPct val="0"/>
              </a:spcBef>
              <a:spcAft>
                <a:spcPct val="0"/>
              </a:spcAft>
              <a:defRPr sz="2000" kern="1200">
                <a:solidFill>
                  <a:schemeClr val="tx1"/>
                </a:solidFill>
                <a:latin typeface="Arial" charset="0"/>
                <a:ea typeface="+mn-ea"/>
                <a:cs typeface="Times New Roman" pitchFamily="18" charset="0"/>
              </a:defRPr>
            </a:lvl2pPr>
            <a:lvl3pPr marL="914400" algn="l" rtl="0" fontAlgn="base">
              <a:spcBef>
                <a:spcPct val="0"/>
              </a:spcBef>
              <a:spcAft>
                <a:spcPct val="0"/>
              </a:spcAft>
              <a:defRPr sz="2000" kern="1200">
                <a:solidFill>
                  <a:schemeClr val="tx1"/>
                </a:solidFill>
                <a:latin typeface="Arial" charset="0"/>
                <a:ea typeface="+mn-ea"/>
                <a:cs typeface="Times New Roman" pitchFamily="18" charset="0"/>
              </a:defRPr>
            </a:lvl3pPr>
            <a:lvl4pPr marL="1371600" algn="l" rtl="0" fontAlgn="base">
              <a:spcBef>
                <a:spcPct val="0"/>
              </a:spcBef>
              <a:spcAft>
                <a:spcPct val="0"/>
              </a:spcAft>
              <a:defRPr sz="2000" kern="1200">
                <a:solidFill>
                  <a:schemeClr val="tx1"/>
                </a:solidFill>
                <a:latin typeface="Arial" charset="0"/>
                <a:ea typeface="+mn-ea"/>
                <a:cs typeface="Times New Roman" pitchFamily="18" charset="0"/>
              </a:defRPr>
            </a:lvl4pPr>
            <a:lvl5pPr marL="1828800" algn="l" rtl="0" fontAlgn="base">
              <a:spcBef>
                <a:spcPct val="0"/>
              </a:spcBef>
              <a:spcAft>
                <a:spcPct val="0"/>
              </a:spcAft>
              <a:defRPr sz="2000" kern="1200">
                <a:solidFill>
                  <a:schemeClr val="tx1"/>
                </a:solidFill>
                <a:latin typeface="Arial" charset="0"/>
                <a:ea typeface="+mn-ea"/>
                <a:cs typeface="Times New Roman" pitchFamily="18" charset="0"/>
              </a:defRPr>
            </a:lvl5pPr>
            <a:lvl6pPr marL="2286000" algn="l" defTabSz="914400" rtl="0" eaLnBrk="1" latinLnBrk="0" hangingPunct="1">
              <a:defRPr sz="2000" kern="1200">
                <a:solidFill>
                  <a:schemeClr val="tx1"/>
                </a:solidFill>
                <a:latin typeface="Arial" charset="0"/>
                <a:ea typeface="+mn-ea"/>
                <a:cs typeface="Times New Roman" pitchFamily="18" charset="0"/>
              </a:defRPr>
            </a:lvl6pPr>
            <a:lvl7pPr marL="2743200" algn="l" defTabSz="914400" rtl="0" eaLnBrk="1" latinLnBrk="0" hangingPunct="1">
              <a:defRPr sz="2000" kern="1200">
                <a:solidFill>
                  <a:schemeClr val="tx1"/>
                </a:solidFill>
                <a:latin typeface="Arial" charset="0"/>
                <a:ea typeface="+mn-ea"/>
                <a:cs typeface="Times New Roman" pitchFamily="18" charset="0"/>
              </a:defRPr>
            </a:lvl7pPr>
            <a:lvl8pPr marL="3200400" algn="l" defTabSz="914400" rtl="0" eaLnBrk="1" latinLnBrk="0" hangingPunct="1">
              <a:defRPr sz="2000" kern="1200">
                <a:solidFill>
                  <a:schemeClr val="tx1"/>
                </a:solidFill>
                <a:latin typeface="Arial" charset="0"/>
                <a:ea typeface="+mn-ea"/>
                <a:cs typeface="Times New Roman" pitchFamily="18" charset="0"/>
              </a:defRPr>
            </a:lvl8pPr>
            <a:lvl9pPr marL="3657600" algn="l" defTabSz="914400" rtl="0" eaLnBrk="1" latinLnBrk="0" hangingPunct="1">
              <a:defRPr sz="2000" kern="1200">
                <a:solidFill>
                  <a:schemeClr val="tx1"/>
                </a:solidFill>
                <a:latin typeface="Arial" charset="0"/>
                <a:ea typeface="+mn-ea"/>
                <a:cs typeface="Times New Roman" pitchFamily="18" charset="0"/>
              </a:defRPr>
            </a:lvl9pPr>
          </a:lstStyle>
          <a:p>
            <a:pPr marR="0" algn="ctr" defTabSz="914400" rtl="0" eaLnBrk="1" fontAlgn="base" latinLnBrk="0" hangingPunct="1">
              <a:lnSpc>
                <a:spcPct val="100000"/>
              </a:lnSpc>
              <a:spcBef>
                <a:spcPct val="20000"/>
              </a:spcBef>
              <a:spcAft>
                <a:spcPct val="0"/>
              </a:spcAft>
              <a:buClrTx/>
              <a:buSzTx/>
              <a:tabLst/>
            </a:pPr>
            <a:r>
              <a:rPr kumimoji="0" lang="fr-CH" sz="1200" b="1" i="0" u="none" strike="noStrike" cap="none" normalizeH="0" baseline="0" dirty="0" smtClean="0">
                <a:ln>
                  <a:noFill/>
                </a:ln>
                <a:solidFill>
                  <a:schemeClr val="bg1">
                    <a:lumMod val="50000"/>
                  </a:schemeClr>
                </a:solidFill>
                <a:effectLst/>
                <a:latin typeface="+mn-lt"/>
                <a:cs typeface="Times New Roman" pitchFamily="18" charset="0"/>
              </a:rPr>
              <a:t>Public </a:t>
            </a:r>
            <a:r>
              <a:rPr kumimoji="0" lang="fr-CH" sz="1200" b="1" i="0" u="none" strike="noStrike" cap="none" normalizeH="0" baseline="0" dirty="0" err="1" smtClean="0">
                <a:ln>
                  <a:noFill/>
                </a:ln>
                <a:solidFill>
                  <a:schemeClr val="bg1">
                    <a:lumMod val="50000"/>
                  </a:schemeClr>
                </a:solidFill>
                <a:effectLst/>
                <a:latin typeface="+mn-lt"/>
                <a:cs typeface="Times New Roman" pitchFamily="18" charset="0"/>
              </a:rPr>
              <a:t>authorities</a:t>
            </a:r>
            <a:endParaRPr kumimoji="0" lang="fr-CH" sz="1200" b="1" i="0" u="none" strike="noStrike" cap="none" normalizeH="0" baseline="0" dirty="0" smtClean="0">
              <a:ln>
                <a:noFill/>
              </a:ln>
              <a:solidFill>
                <a:schemeClr val="bg1">
                  <a:lumMod val="50000"/>
                </a:schemeClr>
              </a:solidFill>
              <a:effectLst/>
              <a:latin typeface="+mn-lt"/>
              <a:cs typeface="Times New Roman" pitchFamily="18" charset="0"/>
            </a:endParaRPr>
          </a:p>
        </p:txBody>
      </p:sp>
      <p:sp>
        <p:nvSpPr>
          <p:cNvPr id="21" name="Rectangle 20"/>
          <p:cNvSpPr/>
          <p:nvPr/>
        </p:nvSpPr>
        <p:spPr bwMode="auto">
          <a:xfrm>
            <a:off x="4991190" y="1196752"/>
            <a:ext cx="1562472" cy="288032"/>
          </a:xfrm>
          <a:prstGeom prst="rect">
            <a:avLst/>
          </a:prstGeom>
          <a:solidFill>
            <a:schemeClr val="bg2">
              <a:lumMod val="20000"/>
              <a:lumOff val="80000"/>
            </a:schemeClr>
          </a:solidFill>
          <a:ln w="952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mn-ea"/>
                <a:cs typeface="Times New Roman" pitchFamily="18" charset="0"/>
              </a:defRPr>
            </a:lvl1pPr>
            <a:lvl2pPr marL="457200" algn="l" rtl="0" fontAlgn="base">
              <a:spcBef>
                <a:spcPct val="0"/>
              </a:spcBef>
              <a:spcAft>
                <a:spcPct val="0"/>
              </a:spcAft>
              <a:defRPr sz="2000" kern="1200">
                <a:solidFill>
                  <a:schemeClr val="tx1"/>
                </a:solidFill>
                <a:latin typeface="Arial" charset="0"/>
                <a:ea typeface="+mn-ea"/>
                <a:cs typeface="Times New Roman" pitchFamily="18" charset="0"/>
              </a:defRPr>
            </a:lvl2pPr>
            <a:lvl3pPr marL="914400" algn="l" rtl="0" fontAlgn="base">
              <a:spcBef>
                <a:spcPct val="0"/>
              </a:spcBef>
              <a:spcAft>
                <a:spcPct val="0"/>
              </a:spcAft>
              <a:defRPr sz="2000" kern="1200">
                <a:solidFill>
                  <a:schemeClr val="tx1"/>
                </a:solidFill>
                <a:latin typeface="Arial" charset="0"/>
                <a:ea typeface="+mn-ea"/>
                <a:cs typeface="Times New Roman" pitchFamily="18" charset="0"/>
              </a:defRPr>
            </a:lvl3pPr>
            <a:lvl4pPr marL="1371600" algn="l" rtl="0" fontAlgn="base">
              <a:spcBef>
                <a:spcPct val="0"/>
              </a:spcBef>
              <a:spcAft>
                <a:spcPct val="0"/>
              </a:spcAft>
              <a:defRPr sz="2000" kern="1200">
                <a:solidFill>
                  <a:schemeClr val="tx1"/>
                </a:solidFill>
                <a:latin typeface="Arial" charset="0"/>
                <a:ea typeface="+mn-ea"/>
                <a:cs typeface="Times New Roman" pitchFamily="18" charset="0"/>
              </a:defRPr>
            </a:lvl4pPr>
            <a:lvl5pPr marL="1828800" algn="l" rtl="0" fontAlgn="base">
              <a:spcBef>
                <a:spcPct val="0"/>
              </a:spcBef>
              <a:spcAft>
                <a:spcPct val="0"/>
              </a:spcAft>
              <a:defRPr sz="2000" kern="1200">
                <a:solidFill>
                  <a:schemeClr val="tx1"/>
                </a:solidFill>
                <a:latin typeface="Arial" charset="0"/>
                <a:ea typeface="+mn-ea"/>
                <a:cs typeface="Times New Roman" pitchFamily="18" charset="0"/>
              </a:defRPr>
            </a:lvl5pPr>
            <a:lvl6pPr marL="2286000" algn="l" defTabSz="914400" rtl="0" eaLnBrk="1" latinLnBrk="0" hangingPunct="1">
              <a:defRPr sz="2000" kern="1200">
                <a:solidFill>
                  <a:schemeClr val="tx1"/>
                </a:solidFill>
                <a:latin typeface="Arial" charset="0"/>
                <a:ea typeface="+mn-ea"/>
                <a:cs typeface="Times New Roman" pitchFamily="18" charset="0"/>
              </a:defRPr>
            </a:lvl6pPr>
            <a:lvl7pPr marL="2743200" algn="l" defTabSz="914400" rtl="0" eaLnBrk="1" latinLnBrk="0" hangingPunct="1">
              <a:defRPr sz="2000" kern="1200">
                <a:solidFill>
                  <a:schemeClr val="tx1"/>
                </a:solidFill>
                <a:latin typeface="Arial" charset="0"/>
                <a:ea typeface="+mn-ea"/>
                <a:cs typeface="Times New Roman" pitchFamily="18" charset="0"/>
              </a:defRPr>
            </a:lvl7pPr>
            <a:lvl8pPr marL="3200400" algn="l" defTabSz="914400" rtl="0" eaLnBrk="1" latinLnBrk="0" hangingPunct="1">
              <a:defRPr sz="2000" kern="1200">
                <a:solidFill>
                  <a:schemeClr val="tx1"/>
                </a:solidFill>
                <a:latin typeface="Arial" charset="0"/>
                <a:ea typeface="+mn-ea"/>
                <a:cs typeface="Times New Roman" pitchFamily="18" charset="0"/>
              </a:defRPr>
            </a:lvl8pPr>
            <a:lvl9pPr marL="3657600" algn="l" defTabSz="914400" rtl="0" eaLnBrk="1" latinLnBrk="0" hangingPunct="1">
              <a:defRPr sz="2000" kern="1200">
                <a:solidFill>
                  <a:schemeClr val="tx1"/>
                </a:solidFill>
                <a:latin typeface="Arial" charset="0"/>
                <a:ea typeface="+mn-ea"/>
                <a:cs typeface="Times New Roman" pitchFamily="18" charset="0"/>
              </a:defRPr>
            </a:lvl9pPr>
          </a:lstStyle>
          <a:p>
            <a:pPr marR="0" algn="ctr" defTabSz="914400" rtl="0" eaLnBrk="1" fontAlgn="base" latinLnBrk="0" hangingPunct="1">
              <a:lnSpc>
                <a:spcPct val="100000"/>
              </a:lnSpc>
              <a:spcBef>
                <a:spcPct val="20000"/>
              </a:spcBef>
              <a:spcAft>
                <a:spcPct val="0"/>
              </a:spcAft>
              <a:buClrTx/>
              <a:buSzTx/>
              <a:tabLst/>
            </a:pPr>
            <a:r>
              <a:rPr kumimoji="0" lang="fr-CH" sz="1200" b="1" i="0" u="none" strike="noStrike" cap="none" normalizeH="0" baseline="0" dirty="0" err="1" smtClean="0">
                <a:ln>
                  <a:noFill/>
                </a:ln>
                <a:solidFill>
                  <a:schemeClr val="bg1">
                    <a:lumMod val="50000"/>
                  </a:schemeClr>
                </a:solidFill>
                <a:effectLst/>
                <a:latin typeface="+mn-lt"/>
                <a:cs typeface="Times New Roman" pitchFamily="18" charset="0"/>
              </a:rPr>
              <a:t>Member</a:t>
            </a:r>
            <a:r>
              <a:rPr kumimoji="0" lang="fr-CH" sz="1200" b="1" i="0" u="none" strike="noStrike" cap="none" normalizeH="0" baseline="0" dirty="0" smtClean="0">
                <a:ln>
                  <a:noFill/>
                </a:ln>
                <a:solidFill>
                  <a:schemeClr val="bg1">
                    <a:lumMod val="50000"/>
                  </a:schemeClr>
                </a:solidFill>
                <a:effectLst/>
                <a:latin typeface="+mn-lt"/>
                <a:cs typeface="Times New Roman" pitchFamily="18" charset="0"/>
              </a:rPr>
              <a:t> States</a:t>
            </a:r>
          </a:p>
        </p:txBody>
      </p:sp>
      <p:sp>
        <p:nvSpPr>
          <p:cNvPr id="22" name="Rectangle 21"/>
          <p:cNvSpPr/>
          <p:nvPr/>
        </p:nvSpPr>
        <p:spPr bwMode="auto">
          <a:xfrm>
            <a:off x="6755797" y="1196752"/>
            <a:ext cx="1562472" cy="288032"/>
          </a:xfrm>
          <a:prstGeom prst="rect">
            <a:avLst/>
          </a:prstGeom>
          <a:solidFill>
            <a:schemeClr val="bg2">
              <a:lumMod val="20000"/>
              <a:lumOff val="80000"/>
            </a:schemeClr>
          </a:solidFill>
          <a:ln w="952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mn-ea"/>
                <a:cs typeface="Times New Roman" pitchFamily="18" charset="0"/>
              </a:defRPr>
            </a:lvl1pPr>
            <a:lvl2pPr marL="457200" algn="l" rtl="0" fontAlgn="base">
              <a:spcBef>
                <a:spcPct val="0"/>
              </a:spcBef>
              <a:spcAft>
                <a:spcPct val="0"/>
              </a:spcAft>
              <a:defRPr sz="2000" kern="1200">
                <a:solidFill>
                  <a:schemeClr val="tx1"/>
                </a:solidFill>
                <a:latin typeface="Arial" charset="0"/>
                <a:ea typeface="+mn-ea"/>
                <a:cs typeface="Times New Roman" pitchFamily="18" charset="0"/>
              </a:defRPr>
            </a:lvl2pPr>
            <a:lvl3pPr marL="914400" algn="l" rtl="0" fontAlgn="base">
              <a:spcBef>
                <a:spcPct val="0"/>
              </a:spcBef>
              <a:spcAft>
                <a:spcPct val="0"/>
              </a:spcAft>
              <a:defRPr sz="2000" kern="1200">
                <a:solidFill>
                  <a:schemeClr val="tx1"/>
                </a:solidFill>
                <a:latin typeface="Arial" charset="0"/>
                <a:ea typeface="+mn-ea"/>
                <a:cs typeface="Times New Roman" pitchFamily="18" charset="0"/>
              </a:defRPr>
            </a:lvl3pPr>
            <a:lvl4pPr marL="1371600" algn="l" rtl="0" fontAlgn="base">
              <a:spcBef>
                <a:spcPct val="0"/>
              </a:spcBef>
              <a:spcAft>
                <a:spcPct val="0"/>
              </a:spcAft>
              <a:defRPr sz="2000" kern="1200">
                <a:solidFill>
                  <a:schemeClr val="tx1"/>
                </a:solidFill>
                <a:latin typeface="Arial" charset="0"/>
                <a:ea typeface="+mn-ea"/>
                <a:cs typeface="Times New Roman" pitchFamily="18" charset="0"/>
              </a:defRPr>
            </a:lvl4pPr>
            <a:lvl5pPr marL="1828800" algn="l" rtl="0" fontAlgn="base">
              <a:spcBef>
                <a:spcPct val="0"/>
              </a:spcBef>
              <a:spcAft>
                <a:spcPct val="0"/>
              </a:spcAft>
              <a:defRPr sz="2000" kern="1200">
                <a:solidFill>
                  <a:schemeClr val="tx1"/>
                </a:solidFill>
                <a:latin typeface="Arial" charset="0"/>
                <a:ea typeface="+mn-ea"/>
                <a:cs typeface="Times New Roman" pitchFamily="18" charset="0"/>
              </a:defRPr>
            </a:lvl5pPr>
            <a:lvl6pPr marL="2286000" algn="l" defTabSz="914400" rtl="0" eaLnBrk="1" latinLnBrk="0" hangingPunct="1">
              <a:defRPr sz="2000" kern="1200">
                <a:solidFill>
                  <a:schemeClr val="tx1"/>
                </a:solidFill>
                <a:latin typeface="Arial" charset="0"/>
                <a:ea typeface="+mn-ea"/>
                <a:cs typeface="Times New Roman" pitchFamily="18" charset="0"/>
              </a:defRPr>
            </a:lvl6pPr>
            <a:lvl7pPr marL="2743200" algn="l" defTabSz="914400" rtl="0" eaLnBrk="1" latinLnBrk="0" hangingPunct="1">
              <a:defRPr sz="2000" kern="1200">
                <a:solidFill>
                  <a:schemeClr val="tx1"/>
                </a:solidFill>
                <a:latin typeface="Arial" charset="0"/>
                <a:ea typeface="+mn-ea"/>
                <a:cs typeface="Times New Roman" pitchFamily="18" charset="0"/>
              </a:defRPr>
            </a:lvl7pPr>
            <a:lvl8pPr marL="3200400" algn="l" defTabSz="914400" rtl="0" eaLnBrk="1" latinLnBrk="0" hangingPunct="1">
              <a:defRPr sz="2000" kern="1200">
                <a:solidFill>
                  <a:schemeClr val="tx1"/>
                </a:solidFill>
                <a:latin typeface="Arial" charset="0"/>
                <a:ea typeface="+mn-ea"/>
                <a:cs typeface="Times New Roman" pitchFamily="18" charset="0"/>
              </a:defRPr>
            </a:lvl8pPr>
            <a:lvl9pPr marL="3657600" algn="l" defTabSz="914400" rtl="0" eaLnBrk="1" latinLnBrk="0" hangingPunct="1">
              <a:defRPr sz="2000" kern="1200">
                <a:solidFill>
                  <a:schemeClr val="tx1"/>
                </a:solidFill>
                <a:latin typeface="Arial" charset="0"/>
                <a:ea typeface="+mn-ea"/>
                <a:cs typeface="Times New Roman" pitchFamily="18" charset="0"/>
              </a:defRPr>
            </a:lvl9pPr>
          </a:lstStyle>
          <a:p>
            <a:pPr marR="0" algn="ctr" defTabSz="914400" rtl="0" eaLnBrk="1" fontAlgn="base" latinLnBrk="0" hangingPunct="1">
              <a:lnSpc>
                <a:spcPct val="100000"/>
              </a:lnSpc>
              <a:spcBef>
                <a:spcPct val="20000"/>
              </a:spcBef>
              <a:spcAft>
                <a:spcPct val="0"/>
              </a:spcAft>
              <a:buClrTx/>
              <a:buSzTx/>
              <a:tabLst/>
            </a:pPr>
            <a:r>
              <a:rPr kumimoji="0" lang="fr-CH" sz="1200" b="1" i="0" u="none" strike="noStrike" cap="none" normalizeH="0" baseline="0" dirty="0" err="1" smtClean="0">
                <a:ln>
                  <a:noFill/>
                </a:ln>
                <a:solidFill>
                  <a:schemeClr val="bg1">
                    <a:lumMod val="50000"/>
                  </a:schemeClr>
                </a:solidFill>
                <a:effectLst/>
                <a:latin typeface="+mn-lt"/>
                <a:cs typeface="Times New Roman" pitchFamily="18" charset="0"/>
              </a:rPr>
              <a:t>Private</a:t>
            </a:r>
            <a:r>
              <a:rPr kumimoji="0" lang="fr-CH" sz="1200" b="1" i="0" u="none" strike="noStrike" cap="none" normalizeH="0" baseline="0" dirty="0" smtClean="0">
                <a:ln>
                  <a:noFill/>
                </a:ln>
                <a:solidFill>
                  <a:schemeClr val="bg1">
                    <a:lumMod val="50000"/>
                  </a:schemeClr>
                </a:solidFill>
                <a:effectLst/>
                <a:latin typeface="+mn-lt"/>
                <a:cs typeface="Times New Roman" pitchFamily="18" charset="0"/>
              </a:rPr>
              <a:t> </a:t>
            </a:r>
            <a:r>
              <a:rPr kumimoji="0" lang="fr-CH" sz="1200" b="1" i="0" u="none" strike="noStrike" cap="none" normalizeH="0" baseline="0" dirty="0" err="1" smtClean="0">
                <a:ln>
                  <a:noFill/>
                </a:ln>
                <a:solidFill>
                  <a:schemeClr val="bg1">
                    <a:lumMod val="50000"/>
                  </a:schemeClr>
                </a:solidFill>
                <a:effectLst/>
                <a:latin typeface="+mn-lt"/>
                <a:cs typeface="Times New Roman" pitchFamily="18" charset="0"/>
              </a:rPr>
              <a:t>sector</a:t>
            </a:r>
            <a:endParaRPr kumimoji="0" lang="fr-CH" sz="1200" b="1" i="0" u="none" strike="noStrike" cap="none" normalizeH="0" baseline="0" dirty="0" smtClean="0">
              <a:ln>
                <a:noFill/>
              </a:ln>
              <a:solidFill>
                <a:schemeClr val="bg1">
                  <a:lumMod val="50000"/>
                </a:schemeClr>
              </a:solidFill>
              <a:effectLst/>
              <a:latin typeface="+mn-lt"/>
              <a:cs typeface="Times New Roman" pitchFamily="18" charset="0"/>
            </a:endParaRPr>
          </a:p>
        </p:txBody>
      </p:sp>
      <p:sp>
        <p:nvSpPr>
          <p:cNvPr id="23" name="Rectangle 22"/>
          <p:cNvSpPr/>
          <p:nvPr/>
        </p:nvSpPr>
        <p:spPr bwMode="auto">
          <a:xfrm>
            <a:off x="1367644" y="908720"/>
            <a:ext cx="7128792" cy="720080"/>
          </a:xfrm>
          <a:prstGeom prst="rect">
            <a:avLst/>
          </a:prstGeom>
          <a:noFill/>
          <a:ln w="9525"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mn-ea"/>
                <a:cs typeface="Times New Roman" pitchFamily="18" charset="0"/>
              </a:defRPr>
            </a:lvl1pPr>
            <a:lvl2pPr marL="457200" algn="l" rtl="0" fontAlgn="base">
              <a:spcBef>
                <a:spcPct val="0"/>
              </a:spcBef>
              <a:spcAft>
                <a:spcPct val="0"/>
              </a:spcAft>
              <a:defRPr sz="2000" kern="1200">
                <a:solidFill>
                  <a:schemeClr val="tx1"/>
                </a:solidFill>
                <a:latin typeface="Arial" charset="0"/>
                <a:ea typeface="+mn-ea"/>
                <a:cs typeface="Times New Roman" pitchFamily="18" charset="0"/>
              </a:defRPr>
            </a:lvl2pPr>
            <a:lvl3pPr marL="914400" algn="l" rtl="0" fontAlgn="base">
              <a:spcBef>
                <a:spcPct val="0"/>
              </a:spcBef>
              <a:spcAft>
                <a:spcPct val="0"/>
              </a:spcAft>
              <a:defRPr sz="2000" kern="1200">
                <a:solidFill>
                  <a:schemeClr val="tx1"/>
                </a:solidFill>
                <a:latin typeface="Arial" charset="0"/>
                <a:ea typeface="+mn-ea"/>
                <a:cs typeface="Times New Roman" pitchFamily="18" charset="0"/>
              </a:defRPr>
            </a:lvl3pPr>
            <a:lvl4pPr marL="1371600" algn="l" rtl="0" fontAlgn="base">
              <a:spcBef>
                <a:spcPct val="0"/>
              </a:spcBef>
              <a:spcAft>
                <a:spcPct val="0"/>
              </a:spcAft>
              <a:defRPr sz="2000" kern="1200">
                <a:solidFill>
                  <a:schemeClr val="tx1"/>
                </a:solidFill>
                <a:latin typeface="Arial" charset="0"/>
                <a:ea typeface="+mn-ea"/>
                <a:cs typeface="Times New Roman" pitchFamily="18" charset="0"/>
              </a:defRPr>
            </a:lvl4pPr>
            <a:lvl5pPr marL="1828800" algn="l" rtl="0" fontAlgn="base">
              <a:spcBef>
                <a:spcPct val="0"/>
              </a:spcBef>
              <a:spcAft>
                <a:spcPct val="0"/>
              </a:spcAft>
              <a:defRPr sz="2000" kern="1200">
                <a:solidFill>
                  <a:schemeClr val="tx1"/>
                </a:solidFill>
                <a:latin typeface="Arial" charset="0"/>
                <a:ea typeface="+mn-ea"/>
                <a:cs typeface="Times New Roman" pitchFamily="18" charset="0"/>
              </a:defRPr>
            </a:lvl5pPr>
            <a:lvl6pPr marL="2286000" algn="l" defTabSz="914400" rtl="0" eaLnBrk="1" latinLnBrk="0" hangingPunct="1">
              <a:defRPr sz="2000" kern="1200">
                <a:solidFill>
                  <a:schemeClr val="tx1"/>
                </a:solidFill>
                <a:latin typeface="Arial" charset="0"/>
                <a:ea typeface="+mn-ea"/>
                <a:cs typeface="Times New Roman" pitchFamily="18" charset="0"/>
              </a:defRPr>
            </a:lvl6pPr>
            <a:lvl7pPr marL="2743200" algn="l" defTabSz="914400" rtl="0" eaLnBrk="1" latinLnBrk="0" hangingPunct="1">
              <a:defRPr sz="2000" kern="1200">
                <a:solidFill>
                  <a:schemeClr val="tx1"/>
                </a:solidFill>
                <a:latin typeface="Arial" charset="0"/>
                <a:ea typeface="+mn-ea"/>
                <a:cs typeface="Times New Roman" pitchFamily="18" charset="0"/>
              </a:defRPr>
            </a:lvl7pPr>
            <a:lvl8pPr marL="3200400" algn="l" defTabSz="914400" rtl="0" eaLnBrk="1" latinLnBrk="0" hangingPunct="1">
              <a:defRPr sz="2000" kern="1200">
                <a:solidFill>
                  <a:schemeClr val="tx1"/>
                </a:solidFill>
                <a:latin typeface="Arial" charset="0"/>
                <a:ea typeface="+mn-ea"/>
                <a:cs typeface="Times New Roman" pitchFamily="18" charset="0"/>
              </a:defRPr>
            </a:lvl8pPr>
            <a:lvl9pPr marL="3657600" algn="l" defTabSz="914400" rtl="0" eaLnBrk="1" latinLnBrk="0" hangingPunct="1">
              <a:defRPr sz="2000" kern="1200">
                <a:solidFill>
                  <a:schemeClr val="tx1"/>
                </a:solidFill>
                <a:latin typeface="Arial" charset="0"/>
                <a:ea typeface="+mn-ea"/>
                <a:cs typeface="Times New Roman" pitchFamily="18" charset="0"/>
              </a:defRPr>
            </a:lvl9pPr>
          </a:lstStyle>
          <a:p>
            <a:pPr marL="342900" marR="0" indent="-342900" algn="l" defTabSz="914400" rtl="0" eaLnBrk="1" fontAlgn="base" latinLnBrk="0" hangingPunct="1">
              <a:lnSpc>
                <a:spcPct val="100000"/>
              </a:lnSpc>
              <a:spcBef>
                <a:spcPct val="20000"/>
              </a:spcBef>
              <a:spcAft>
                <a:spcPct val="0"/>
              </a:spcAft>
              <a:buClrTx/>
              <a:buSzTx/>
              <a:buFontTx/>
              <a:buBlip>
                <a:blip r:embed="rId3"/>
              </a:buBlip>
              <a:tabLst/>
            </a:pPr>
            <a:endParaRPr kumimoji="0" lang="en-GB" sz="2400" b="0" i="0" u="none" strike="noStrike" cap="none" normalizeH="0" baseline="0" smtClean="0">
              <a:ln>
                <a:noFill/>
              </a:ln>
              <a:solidFill>
                <a:schemeClr val="tx1"/>
              </a:solidFill>
              <a:effectLst/>
              <a:latin typeface="+mn-lt"/>
              <a:cs typeface="Times New Roman" pitchFamily="18" charset="0"/>
            </a:endParaRPr>
          </a:p>
        </p:txBody>
      </p:sp>
      <p:sp>
        <p:nvSpPr>
          <p:cNvPr id="24" name="Rectangle 23"/>
          <p:cNvSpPr/>
          <p:nvPr/>
        </p:nvSpPr>
        <p:spPr bwMode="auto">
          <a:xfrm>
            <a:off x="4125652" y="872716"/>
            <a:ext cx="1418456"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mn-ea"/>
                <a:cs typeface="Times New Roman" pitchFamily="18" charset="0"/>
              </a:defRPr>
            </a:lvl1pPr>
            <a:lvl2pPr marL="457200" algn="l" rtl="0" fontAlgn="base">
              <a:spcBef>
                <a:spcPct val="0"/>
              </a:spcBef>
              <a:spcAft>
                <a:spcPct val="0"/>
              </a:spcAft>
              <a:defRPr sz="2000" kern="1200">
                <a:solidFill>
                  <a:schemeClr val="tx1"/>
                </a:solidFill>
                <a:latin typeface="Arial" charset="0"/>
                <a:ea typeface="+mn-ea"/>
                <a:cs typeface="Times New Roman" pitchFamily="18" charset="0"/>
              </a:defRPr>
            </a:lvl2pPr>
            <a:lvl3pPr marL="914400" algn="l" rtl="0" fontAlgn="base">
              <a:spcBef>
                <a:spcPct val="0"/>
              </a:spcBef>
              <a:spcAft>
                <a:spcPct val="0"/>
              </a:spcAft>
              <a:defRPr sz="2000" kern="1200">
                <a:solidFill>
                  <a:schemeClr val="tx1"/>
                </a:solidFill>
                <a:latin typeface="Arial" charset="0"/>
                <a:ea typeface="+mn-ea"/>
                <a:cs typeface="Times New Roman" pitchFamily="18" charset="0"/>
              </a:defRPr>
            </a:lvl3pPr>
            <a:lvl4pPr marL="1371600" algn="l" rtl="0" fontAlgn="base">
              <a:spcBef>
                <a:spcPct val="0"/>
              </a:spcBef>
              <a:spcAft>
                <a:spcPct val="0"/>
              </a:spcAft>
              <a:defRPr sz="2000" kern="1200">
                <a:solidFill>
                  <a:schemeClr val="tx1"/>
                </a:solidFill>
                <a:latin typeface="Arial" charset="0"/>
                <a:ea typeface="+mn-ea"/>
                <a:cs typeface="Times New Roman" pitchFamily="18" charset="0"/>
              </a:defRPr>
            </a:lvl4pPr>
            <a:lvl5pPr marL="1828800" algn="l" rtl="0" fontAlgn="base">
              <a:spcBef>
                <a:spcPct val="0"/>
              </a:spcBef>
              <a:spcAft>
                <a:spcPct val="0"/>
              </a:spcAft>
              <a:defRPr sz="2000" kern="1200">
                <a:solidFill>
                  <a:schemeClr val="tx1"/>
                </a:solidFill>
                <a:latin typeface="Arial" charset="0"/>
                <a:ea typeface="+mn-ea"/>
                <a:cs typeface="Times New Roman" pitchFamily="18" charset="0"/>
              </a:defRPr>
            </a:lvl5pPr>
            <a:lvl6pPr marL="2286000" algn="l" defTabSz="914400" rtl="0" eaLnBrk="1" latinLnBrk="0" hangingPunct="1">
              <a:defRPr sz="2000" kern="1200">
                <a:solidFill>
                  <a:schemeClr val="tx1"/>
                </a:solidFill>
                <a:latin typeface="Arial" charset="0"/>
                <a:ea typeface="+mn-ea"/>
                <a:cs typeface="Times New Roman" pitchFamily="18" charset="0"/>
              </a:defRPr>
            </a:lvl6pPr>
            <a:lvl7pPr marL="2743200" algn="l" defTabSz="914400" rtl="0" eaLnBrk="1" latinLnBrk="0" hangingPunct="1">
              <a:defRPr sz="2000" kern="1200">
                <a:solidFill>
                  <a:schemeClr val="tx1"/>
                </a:solidFill>
                <a:latin typeface="Arial" charset="0"/>
                <a:ea typeface="+mn-ea"/>
                <a:cs typeface="Times New Roman" pitchFamily="18" charset="0"/>
              </a:defRPr>
            </a:lvl7pPr>
            <a:lvl8pPr marL="3200400" algn="l" defTabSz="914400" rtl="0" eaLnBrk="1" latinLnBrk="0" hangingPunct="1">
              <a:defRPr sz="2000" kern="1200">
                <a:solidFill>
                  <a:schemeClr val="tx1"/>
                </a:solidFill>
                <a:latin typeface="Arial" charset="0"/>
                <a:ea typeface="+mn-ea"/>
                <a:cs typeface="Times New Roman" pitchFamily="18" charset="0"/>
              </a:defRPr>
            </a:lvl8pPr>
            <a:lvl9pPr marL="3657600" algn="l" defTabSz="914400" rtl="0" eaLnBrk="1" latinLnBrk="0" hangingPunct="1">
              <a:defRPr sz="2000" kern="1200">
                <a:solidFill>
                  <a:schemeClr val="tx1"/>
                </a:solidFill>
                <a:latin typeface="Arial" charset="0"/>
                <a:ea typeface="+mn-ea"/>
                <a:cs typeface="Times New Roman" pitchFamily="18" charset="0"/>
              </a:defRPr>
            </a:lvl9pPr>
          </a:lstStyle>
          <a:p>
            <a:pPr marR="0" algn="ctr" defTabSz="914400" rtl="0" eaLnBrk="1" fontAlgn="base" latinLnBrk="0" hangingPunct="1">
              <a:lnSpc>
                <a:spcPct val="100000"/>
              </a:lnSpc>
              <a:spcBef>
                <a:spcPct val="20000"/>
              </a:spcBef>
              <a:spcAft>
                <a:spcPct val="0"/>
              </a:spcAft>
              <a:buClrTx/>
              <a:buSzTx/>
              <a:tabLst/>
            </a:pPr>
            <a:r>
              <a:rPr kumimoji="0" lang="fr-CH" sz="1300" b="1" i="0" u="sng" strike="noStrike" cap="none" normalizeH="0" baseline="0" dirty="0" smtClean="0">
                <a:ln>
                  <a:noFill/>
                </a:ln>
                <a:solidFill>
                  <a:schemeClr val="tx2"/>
                </a:solidFill>
                <a:effectLst/>
                <a:latin typeface="+mn-lt"/>
                <a:cs typeface="Times New Roman" pitchFamily="18" charset="0"/>
              </a:rPr>
              <a:t>DEMAND</a:t>
            </a:r>
          </a:p>
        </p:txBody>
      </p:sp>
      <p:sp>
        <p:nvSpPr>
          <p:cNvPr id="25" name="Down Arrow 24"/>
          <p:cNvSpPr/>
          <p:nvPr/>
        </p:nvSpPr>
        <p:spPr bwMode="auto">
          <a:xfrm>
            <a:off x="4139952" y="1711445"/>
            <a:ext cx="1584176" cy="216023"/>
          </a:xfrm>
          <a:prstGeom prst="downArrow">
            <a:avLst>
              <a:gd name="adj1" fmla="val 47936"/>
              <a:gd name="adj2" fmla="val 102700"/>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mn-ea"/>
                <a:cs typeface="Times New Roman" pitchFamily="18" charset="0"/>
              </a:defRPr>
            </a:lvl1pPr>
            <a:lvl2pPr marL="457200" algn="l" rtl="0" fontAlgn="base">
              <a:spcBef>
                <a:spcPct val="0"/>
              </a:spcBef>
              <a:spcAft>
                <a:spcPct val="0"/>
              </a:spcAft>
              <a:defRPr sz="2000" kern="1200">
                <a:solidFill>
                  <a:schemeClr val="tx1"/>
                </a:solidFill>
                <a:latin typeface="Arial" charset="0"/>
                <a:ea typeface="+mn-ea"/>
                <a:cs typeface="Times New Roman" pitchFamily="18" charset="0"/>
              </a:defRPr>
            </a:lvl2pPr>
            <a:lvl3pPr marL="914400" algn="l" rtl="0" fontAlgn="base">
              <a:spcBef>
                <a:spcPct val="0"/>
              </a:spcBef>
              <a:spcAft>
                <a:spcPct val="0"/>
              </a:spcAft>
              <a:defRPr sz="2000" kern="1200">
                <a:solidFill>
                  <a:schemeClr val="tx1"/>
                </a:solidFill>
                <a:latin typeface="Arial" charset="0"/>
                <a:ea typeface="+mn-ea"/>
                <a:cs typeface="Times New Roman" pitchFamily="18" charset="0"/>
              </a:defRPr>
            </a:lvl3pPr>
            <a:lvl4pPr marL="1371600" algn="l" rtl="0" fontAlgn="base">
              <a:spcBef>
                <a:spcPct val="0"/>
              </a:spcBef>
              <a:spcAft>
                <a:spcPct val="0"/>
              </a:spcAft>
              <a:defRPr sz="2000" kern="1200">
                <a:solidFill>
                  <a:schemeClr val="tx1"/>
                </a:solidFill>
                <a:latin typeface="Arial" charset="0"/>
                <a:ea typeface="+mn-ea"/>
                <a:cs typeface="Times New Roman" pitchFamily="18" charset="0"/>
              </a:defRPr>
            </a:lvl4pPr>
            <a:lvl5pPr marL="1828800" algn="l" rtl="0" fontAlgn="base">
              <a:spcBef>
                <a:spcPct val="0"/>
              </a:spcBef>
              <a:spcAft>
                <a:spcPct val="0"/>
              </a:spcAft>
              <a:defRPr sz="2000" kern="1200">
                <a:solidFill>
                  <a:schemeClr val="tx1"/>
                </a:solidFill>
                <a:latin typeface="Arial" charset="0"/>
                <a:ea typeface="+mn-ea"/>
                <a:cs typeface="Times New Roman" pitchFamily="18" charset="0"/>
              </a:defRPr>
            </a:lvl5pPr>
            <a:lvl6pPr marL="2286000" algn="l" defTabSz="914400" rtl="0" eaLnBrk="1" latinLnBrk="0" hangingPunct="1">
              <a:defRPr sz="2000" kern="1200">
                <a:solidFill>
                  <a:schemeClr val="tx1"/>
                </a:solidFill>
                <a:latin typeface="Arial" charset="0"/>
                <a:ea typeface="+mn-ea"/>
                <a:cs typeface="Times New Roman" pitchFamily="18" charset="0"/>
              </a:defRPr>
            </a:lvl6pPr>
            <a:lvl7pPr marL="2743200" algn="l" defTabSz="914400" rtl="0" eaLnBrk="1" latinLnBrk="0" hangingPunct="1">
              <a:defRPr sz="2000" kern="1200">
                <a:solidFill>
                  <a:schemeClr val="tx1"/>
                </a:solidFill>
                <a:latin typeface="Arial" charset="0"/>
                <a:ea typeface="+mn-ea"/>
                <a:cs typeface="Times New Roman" pitchFamily="18" charset="0"/>
              </a:defRPr>
            </a:lvl7pPr>
            <a:lvl8pPr marL="3200400" algn="l" defTabSz="914400" rtl="0" eaLnBrk="1" latinLnBrk="0" hangingPunct="1">
              <a:defRPr sz="2000" kern="1200">
                <a:solidFill>
                  <a:schemeClr val="tx1"/>
                </a:solidFill>
                <a:latin typeface="Arial" charset="0"/>
                <a:ea typeface="+mn-ea"/>
                <a:cs typeface="Times New Roman" pitchFamily="18" charset="0"/>
              </a:defRPr>
            </a:lvl8pPr>
            <a:lvl9pPr marL="3657600" algn="l" defTabSz="914400" rtl="0" eaLnBrk="1" latinLnBrk="0" hangingPunct="1">
              <a:defRPr sz="2000" kern="1200">
                <a:solidFill>
                  <a:schemeClr val="tx1"/>
                </a:solidFill>
                <a:latin typeface="Arial" charset="0"/>
                <a:ea typeface="+mn-ea"/>
                <a:cs typeface="Times New Roman" pitchFamily="18" charset="0"/>
              </a:defRPr>
            </a:lvl9pPr>
          </a:lstStyle>
          <a:p>
            <a:pPr marL="342900" marR="0" indent="-342900" algn="l" defTabSz="914400" rtl="0" eaLnBrk="1" fontAlgn="base" latinLnBrk="0" hangingPunct="1">
              <a:lnSpc>
                <a:spcPct val="100000"/>
              </a:lnSpc>
              <a:spcBef>
                <a:spcPct val="20000"/>
              </a:spcBef>
              <a:spcAft>
                <a:spcPct val="0"/>
              </a:spcAft>
              <a:buClrTx/>
              <a:buSzTx/>
              <a:buFontTx/>
              <a:buBlip>
                <a:blip r:embed="rId3"/>
              </a:buBlip>
              <a:tabLst/>
            </a:pPr>
            <a:endParaRPr kumimoji="0" lang="en-GB" sz="2400" b="0" i="0" u="none" strike="noStrike" cap="none" normalizeH="0" baseline="0" smtClean="0">
              <a:ln>
                <a:noFill/>
              </a:ln>
              <a:solidFill>
                <a:schemeClr val="tx1"/>
              </a:solidFill>
              <a:effectLst/>
              <a:latin typeface="+mn-lt"/>
              <a:cs typeface="Times New Roman" pitchFamily="18" charset="0"/>
            </a:endParaRPr>
          </a:p>
        </p:txBody>
      </p:sp>
      <p:sp>
        <p:nvSpPr>
          <p:cNvPr id="26" name="Rectangle 25"/>
          <p:cNvSpPr/>
          <p:nvPr/>
        </p:nvSpPr>
        <p:spPr bwMode="auto">
          <a:xfrm>
            <a:off x="539552" y="3717032"/>
            <a:ext cx="8460940" cy="2628292"/>
          </a:xfrm>
          <a:prstGeom prst="rect">
            <a:avLst/>
          </a:prstGeom>
          <a:noFill/>
          <a:ln w="9525"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mn-ea"/>
                <a:cs typeface="Times New Roman" pitchFamily="18" charset="0"/>
              </a:defRPr>
            </a:lvl1pPr>
            <a:lvl2pPr marL="457200" algn="l" rtl="0" fontAlgn="base">
              <a:spcBef>
                <a:spcPct val="0"/>
              </a:spcBef>
              <a:spcAft>
                <a:spcPct val="0"/>
              </a:spcAft>
              <a:defRPr sz="2000" kern="1200">
                <a:solidFill>
                  <a:schemeClr val="tx1"/>
                </a:solidFill>
                <a:latin typeface="Arial" charset="0"/>
                <a:ea typeface="+mn-ea"/>
                <a:cs typeface="Times New Roman" pitchFamily="18" charset="0"/>
              </a:defRPr>
            </a:lvl2pPr>
            <a:lvl3pPr marL="914400" algn="l" rtl="0" fontAlgn="base">
              <a:spcBef>
                <a:spcPct val="0"/>
              </a:spcBef>
              <a:spcAft>
                <a:spcPct val="0"/>
              </a:spcAft>
              <a:defRPr sz="2000" kern="1200">
                <a:solidFill>
                  <a:schemeClr val="tx1"/>
                </a:solidFill>
                <a:latin typeface="Arial" charset="0"/>
                <a:ea typeface="+mn-ea"/>
                <a:cs typeface="Times New Roman" pitchFamily="18" charset="0"/>
              </a:defRPr>
            </a:lvl3pPr>
            <a:lvl4pPr marL="1371600" algn="l" rtl="0" fontAlgn="base">
              <a:spcBef>
                <a:spcPct val="0"/>
              </a:spcBef>
              <a:spcAft>
                <a:spcPct val="0"/>
              </a:spcAft>
              <a:defRPr sz="2000" kern="1200">
                <a:solidFill>
                  <a:schemeClr val="tx1"/>
                </a:solidFill>
                <a:latin typeface="Arial" charset="0"/>
                <a:ea typeface="+mn-ea"/>
                <a:cs typeface="Times New Roman" pitchFamily="18" charset="0"/>
              </a:defRPr>
            </a:lvl4pPr>
            <a:lvl5pPr marL="1828800" algn="l" rtl="0" fontAlgn="base">
              <a:spcBef>
                <a:spcPct val="0"/>
              </a:spcBef>
              <a:spcAft>
                <a:spcPct val="0"/>
              </a:spcAft>
              <a:defRPr sz="2000" kern="1200">
                <a:solidFill>
                  <a:schemeClr val="tx1"/>
                </a:solidFill>
                <a:latin typeface="Arial" charset="0"/>
                <a:ea typeface="+mn-ea"/>
                <a:cs typeface="Times New Roman" pitchFamily="18" charset="0"/>
              </a:defRPr>
            </a:lvl5pPr>
            <a:lvl6pPr marL="2286000" algn="l" defTabSz="914400" rtl="0" eaLnBrk="1" latinLnBrk="0" hangingPunct="1">
              <a:defRPr sz="2000" kern="1200">
                <a:solidFill>
                  <a:schemeClr val="tx1"/>
                </a:solidFill>
                <a:latin typeface="Arial" charset="0"/>
                <a:ea typeface="+mn-ea"/>
                <a:cs typeface="Times New Roman" pitchFamily="18" charset="0"/>
              </a:defRPr>
            </a:lvl6pPr>
            <a:lvl7pPr marL="2743200" algn="l" defTabSz="914400" rtl="0" eaLnBrk="1" latinLnBrk="0" hangingPunct="1">
              <a:defRPr sz="2000" kern="1200">
                <a:solidFill>
                  <a:schemeClr val="tx1"/>
                </a:solidFill>
                <a:latin typeface="Arial" charset="0"/>
                <a:ea typeface="+mn-ea"/>
                <a:cs typeface="Times New Roman" pitchFamily="18" charset="0"/>
              </a:defRPr>
            </a:lvl7pPr>
            <a:lvl8pPr marL="3200400" algn="l" defTabSz="914400" rtl="0" eaLnBrk="1" latinLnBrk="0" hangingPunct="1">
              <a:defRPr sz="2000" kern="1200">
                <a:solidFill>
                  <a:schemeClr val="tx1"/>
                </a:solidFill>
                <a:latin typeface="Arial" charset="0"/>
                <a:ea typeface="+mn-ea"/>
                <a:cs typeface="Times New Roman" pitchFamily="18" charset="0"/>
              </a:defRPr>
            </a:lvl8pPr>
            <a:lvl9pPr marL="3657600" algn="l" defTabSz="914400" rtl="0" eaLnBrk="1" latinLnBrk="0" hangingPunct="1">
              <a:defRPr sz="2000" kern="1200">
                <a:solidFill>
                  <a:schemeClr val="tx1"/>
                </a:solidFill>
                <a:latin typeface="Arial" charset="0"/>
                <a:ea typeface="+mn-ea"/>
                <a:cs typeface="Times New Roman" pitchFamily="18" charset="0"/>
              </a:defRPr>
            </a:lvl9pPr>
          </a:lstStyle>
          <a:p>
            <a:pPr marL="342900" marR="0" indent="-342900" algn="l" defTabSz="914400" rtl="0" eaLnBrk="1" fontAlgn="base" latinLnBrk="0" hangingPunct="1">
              <a:lnSpc>
                <a:spcPct val="100000"/>
              </a:lnSpc>
              <a:spcBef>
                <a:spcPct val="20000"/>
              </a:spcBef>
              <a:spcAft>
                <a:spcPct val="0"/>
              </a:spcAft>
              <a:buClrTx/>
              <a:buSzTx/>
              <a:buFontTx/>
              <a:buBlip>
                <a:blip r:embed="rId3"/>
              </a:buBlip>
              <a:tabLst/>
            </a:pPr>
            <a:endParaRPr kumimoji="0" lang="en-GB" sz="2400" b="0" i="0" u="none" strike="noStrike" cap="none" normalizeH="0" baseline="0" smtClean="0">
              <a:ln>
                <a:noFill/>
              </a:ln>
              <a:solidFill>
                <a:schemeClr val="tx1"/>
              </a:solidFill>
              <a:effectLst/>
              <a:latin typeface="+mn-lt"/>
              <a:cs typeface="Times New Roman" pitchFamily="18" charset="0"/>
            </a:endParaRPr>
          </a:p>
        </p:txBody>
      </p:sp>
      <p:sp>
        <p:nvSpPr>
          <p:cNvPr id="27" name="Rounded Rectangle 26"/>
          <p:cNvSpPr/>
          <p:nvPr/>
        </p:nvSpPr>
        <p:spPr bwMode="auto">
          <a:xfrm>
            <a:off x="740584" y="4257092"/>
            <a:ext cx="2577296" cy="1756537"/>
          </a:xfrm>
          <a:prstGeom prst="roundRect">
            <a:avLst/>
          </a:prstGeom>
          <a:ln>
            <a:solidFill>
              <a:schemeClr val="tx2"/>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285750" indent="-285750">
              <a:spcBef>
                <a:spcPct val="20000"/>
              </a:spcBef>
              <a:buFont typeface="Wingdings" panose="05000000000000000000" pitchFamily="2" charset="2"/>
              <a:buChar char="§"/>
            </a:pPr>
            <a:endParaRPr lang="fr-CH" sz="1300" dirty="0" smtClean="0">
              <a:solidFill>
                <a:schemeClr val="bg1">
                  <a:lumMod val="50000"/>
                </a:schemeClr>
              </a:solidFill>
            </a:endParaRPr>
          </a:p>
          <a:p>
            <a:pPr marL="285750" indent="-285750">
              <a:spcBef>
                <a:spcPct val="20000"/>
              </a:spcBef>
              <a:buFont typeface="Wingdings" panose="05000000000000000000" pitchFamily="2" charset="2"/>
              <a:buChar char="§"/>
            </a:pPr>
            <a:r>
              <a:rPr lang="fr-CH" sz="1200" dirty="0" smtClean="0">
                <a:solidFill>
                  <a:schemeClr val="bg1">
                    <a:lumMod val="50000"/>
                  </a:schemeClr>
                </a:solidFill>
              </a:rPr>
              <a:t>Project support </a:t>
            </a:r>
            <a:r>
              <a:rPr lang="fr-CH" sz="1200" dirty="0" err="1" smtClean="0">
                <a:solidFill>
                  <a:schemeClr val="bg1">
                    <a:lumMod val="50000"/>
                  </a:schemeClr>
                </a:solidFill>
              </a:rPr>
              <a:t>throughout</a:t>
            </a:r>
            <a:r>
              <a:rPr lang="fr-CH" sz="1200" dirty="0" smtClean="0">
                <a:solidFill>
                  <a:schemeClr val="bg1">
                    <a:lumMod val="50000"/>
                  </a:schemeClr>
                </a:solidFill>
              </a:rPr>
              <a:t> the </a:t>
            </a:r>
            <a:r>
              <a:rPr lang="fr-CH" sz="1200" dirty="0" err="1" smtClean="0">
                <a:solidFill>
                  <a:schemeClr val="bg1">
                    <a:lumMod val="50000"/>
                  </a:schemeClr>
                </a:solidFill>
              </a:rPr>
              <a:t>project</a:t>
            </a:r>
            <a:r>
              <a:rPr lang="fr-CH" sz="1200" dirty="0" smtClean="0">
                <a:solidFill>
                  <a:schemeClr val="bg1">
                    <a:lumMod val="50000"/>
                  </a:schemeClr>
                </a:solidFill>
              </a:rPr>
              <a:t> cycle </a:t>
            </a:r>
          </a:p>
          <a:p>
            <a:pPr marL="285750" indent="-285750">
              <a:spcBef>
                <a:spcPct val="20000"/>
              </a:spcBef>
              <a:buFont typeface="Wingdings" panose="05000000000000000000" pitchFamily="2" charset="2"/>
              <a:buChar char="§"/>
            </a:pPr>
            <a:r>
              <a:rPr lang="fr-CH" sz="1200" dirty="0" smtClean="0">
                <a:solidFill>
                  <a:schemeClr val="bg1">
                    <a:lumMod val="50000"/>
                  </a:schemeClr>
                </a:solidFill>
              </a:rPr>
              <a:t>Support to Financial instruments</a:t>
            </a:r>
          </a:p>
          <a:p>
            <a:pPr marL="285750" indent="-285750">
              <a:spcBef>
                <a:spcPct val="20000"/>
              </a:spcBef>
              <a:buFont typeface="Wingdings" panose="05000000000000000000" pitchFamily="2" charset="2"/>
              <a:buChar char="§"/>
            </a:pPr>
            <a:r>
              <a:rPr lang="en-US" sz="1200" dirty="0" smtClean="0">
                <a:solidFill>
                  <a:schemeClr val="bg1">
                    <a:lumMod val="50000"/>
                  </a:schemeClr>
                </a:solidFill>
              </a:rPr>
              <a:t>Enhance access to finance</a:t>
            </a:r>
            <a:endParaRPr lang="en-US" sz="1300" dirty="0" smtClean="0">
              <a:solidFill>
                <a:schemeClr val="bg1">
                  <a:lumMod val="50000"/>
                </a:schemeClr>
              </a:solidFill>
            </a:endParaRPr>
          </a:p>
        </p:txBody>
      </p:sp>
      <p:sp>
        <p:nvSpPr>
          <p:cNvPr id="28" name="Rounded Rectangle 27"/>
          <p:cNvSpPr/>
          <p:nvPr/>
        </p:nvSpPr>
        <p:spPr bwMode="auto">
          <a:xfrm>
            <a:off x="647564" y="3861048"/>
            <a:ext cx="2052228" cy="648072"/>
          </a:xfrm>
          <a:prstGeom prst="roundRect">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mn-ea"/>
                <a:cs typeface="Times New Roman" pitchFamily="18" charset="0"/>
              </a:defRPr>
            </a:lvl1pPr>
            <a:lvl2pPr marL="457200" algn="l" rtl="0" fontAlgn="base">
              <a:spcBef>
                <a:spcPct val="0"/>
              </a:spcBef>
              <a:spcAft>
                <a:spcPct val="0"/>
              </a:spcAft>
              <a:defRPr sz="2000" kern="1200">
                <a:solidFill>
                  <a:schemeClr val="tx1"/>
                </a:solidFill>
                <a:latin typeface="Arial" charset="0"/>
                <a:ea typeface="+mn-ea"/>
                <a:cs typeface="Times New Roman" pitchFamily="18" charset="0"/>
              </a:defRPr>
            </a:lvl2pPr>
            <a:lvl3pPr marL="914400" algn="l" rtl="0" fontAlgn="base">
              <a:spcBef>
                <a:spcPct val="0"/>
              </a:spcBef>
              <a:spcAft>
                <a:spcPct val="0"/>
              </a:spcAft>
              <a:defRPr sz="2000" kern="1200">
                <a:solidFill>
                  <a:schemeClr val="tx1"/>
                </a:solidFill>
                <a:latin typeface="Arial" charset="0"/>
                <a:ea typeface="+mn-ea"/>
                <a:cs typeface="Times New Roman" pitchFamily="18" charset="0"/>
              </a:defRPr>
            </a:lvl3pPr>
            <a:lvl4pPr marL="1371600" algn="l" rtl="0" fontAlgn="base">
              <a:spcBef>
                <a:spcPct val="0"/>
              </a:spcBef>
              <a:spcAft>
                <a:spcPct val="0"/>
              </a:spcAft>
              <a:defRPr sz="2000" kern="1200">
                <a:solidFill>
                  <a:schemeClr val="tx1"/>
                </a:solidFill>
                <a:latin typeface="Arial" charset="0"/>
                <a:ea typeface="+mn-ea"/>
                <a:cs typeface="Times New Roman" pitchFamily="18" charset="0"/>
              </a:defRPr>
            </a:lvl4pPr>
            <a:lvl5pPr marL="1828800" algn="l" rtl="0" fontAlgn="base">
              <a:spcBef>
                <a:spcPct val="0"/>
              </a:spcBef>
              <a:spcAft>
                <a:spcPct val="0"/>
              </a:spcAft>
              <a:defRPr sz="2000" kern="1200">
                <a:solidFill>
                  <a:schemeClr val="tx1"/>
                </a:solidFill>
                <a:latin typeface="Arial" charset="0"/>
                <a:ea typeface="+mn-ea"/>
                <a:cs typeface="Times New Roman" pitchFamily="18" charset="0"/>
              </a:defRPr>
            </a:lvl5pPr>
            <a:lvl6pPr marL="2286000" algn="l" defTabSz="914400" rtl="0" eaLnBrk="1" latinLnBrk="0" hangingPunct="1">
              <a:defRPr sz="2000" kern="1200">
                <a:solidFill>
                  <a:schemeClr val="tx1"/>
                </a:solidFill>
                <a:latin typeface="Arial" charset="0"/>
                <a:ea typeface="+mn-ea"/>
                <a:cs typeface="Times New Roman" pitchFamily="18" charset="0"/>
              </a:defRPr>
            </a:lvl6pPr>
            <a:lvl7pPr marL="2743200" algn="l" defTabSz="914400" rtl="0" eaLnBrk="1" latinLnBrk="0" hangingPunct="1">
              <a:defRPr sz="2000" kern="1200">
                <a:solidFill>
                  <a:schemeClr val="tx1"/>
                </a:solidFill>
                <a:latin typeface="Arial" charset="0"/>
                <a:ea typeface="+mn-ea"/>
                <a:cs typeface="Times New Roman" pitchFamily="18" charset="0"/>
              </a:defRPr>
            </a:lvl7pPr>
            <a:lvl8pPr marL="3200400" algn="l" defTabSz="914400" rtl="0" eaLnBrk="1" latinLnBrk="0" hangingPunct="1">
              <a:defRPr sz="2000" kern="1200">
                <a:solidFill>
                  <a:schemeClr val="tx1"/>
                </a:solidFill>
                <a:latin typeface="Arial" charset="0"/>
                <a:ea typeface="+mn-ea"/>
                <a:cs typeface="Times New Roman" pitchFamily="18" charset="0"/>
              </a:defRPr>
            </a:lvl8pPr>
            <a:lvl9pPr marL="3657600" algn="l" defTabSz="914400" rtl="0" eaLnBrk="1" latinLnBrk="0" hangingPunct="1">
              <a:defRPr sz="2000" kern="1200">
                <a:solidFill>
                  <a:schemeClr val="tx1"/>
                </a:solidFill>
                <a:latin typeface="Arial" charset="0"/>
                <a:ea typeface="+mn-ea"/>
                <a:cs typeface="Times New Roman" pitchFamily="18" charset="0"/>
              </a:defRPr>
            </a:lvl9pPr>
          </a:lstStyle>
          <a:p>
            <a:pPr>
              <a:spcBef>
                <a:spcPct val="20000"/>
              </a:spcBef>
            </a:pPr>
            <a:r>
              <a:rPr lang="en-US" sz="1200" b="1" dirty="0">
                <a:solidFill>
                  <a:schemeClr val="bg1"/>
                </a:solidFill>
                <a:latin typeface="+mn-lt"/>
              </a:rPr>
              <a:t>E</a:t>
            </a:r>
            <a:r>
              <a:rPr lang="en-US" sz="1200" b="1" dirty="0" smtClean="0">
                <a:solidFill>
                  <a:schemeClr val="bg1"/>
                </a:solidFill>
                <a:latin typeface="+mn-lt"/>
              </a:rPr>
              <a:t>xisting advisory </a:t>
            </a:r>
            <a:r>
              <a:rPr lang="en-US" sz="1200" b="1" dirty="0" err="1" smtClean="0">
                <a:solidFill>
                  <a:schemeClr val="bg1"/>
                </a:solidFill>
                <a:latin typeface="+mn-lt"/>
              </a:rPr>
              <a:t>programmes</a:t>
            </a:r>
            <a:r>
              <a:rPr lang="en-US" sz="1200" b="1" dirty="0" smtClean="0">
                <a:solidFill>
                  <a:schemeClr val="bg1"/>
                </a:solidFill>
                <a:latin typeface="+mn-lt"/>
              </a:rPr>
              <a:t> and activities</a:t>
            </a:r>
            <a:endParaRPr kumimoji="0" lang="en-GB" sz="1200" b="1" i="0" u="none" strike="noStrike" cap="none" normalizeH="0" baseline="0" dirty="0" smtClean="0">
              <a:ln>
                <a:noFill/>
              </a:ln>
              <a:solidFill>
                <a:schemeClr val="bg1"/>
              </a:solidFill>
              <a:effectLst/>
              <a:latin typeface="+mn-lt"/>
            </a:endParaRPr>
          </a:p>
        </p:txBody>
      </p:sp>
      <p:sp>
        <p:nvSpPr>
          <p:cNvPr id="29" name="Oval 28"/>
          <p:cNvSpPr/>
          <p:nvPr/>
        </p:nvSpPr>
        <p:spPr bwMode="auto">
          <a:xfrm>
            <a:off x="1691680" y="1991157"/>
            <a:ext cx="6350750" cy="1381731"/>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mn-ea"/>
                <a:cs typeface="Times New Roman" pitchFamily="18" charset="0"/>
              </a:defRPr>
            </a:lvl1pPr>
            <a:lvl2pPr marL="457200" algn="l" rtl="0" fontAlgn="base">
              <a:spcBef>
                <a:spcPct val="0"/>
              </a:spcBef>
              <a:spcAft>
                <a:spcPct val="0"/>
              </a:spcAft>
              <a:defRPr sz="2000" kern="1200">
                <a:solidFill>
                  <a:schemeClr val="tx1"/>
                </a:solidFill>
                <a:latin typeface="Arial" charset="0"/>
                <a:ea typeface="+mn-ea"/>
                <a:cs typeface="Times New Roman" pitchFamily="18" charset="0"/>
              </a:defRPr>
            </a:lvl2pPr>
            <a:lvl3pPr marL="914400" algn="l" rtl="0" fontAlgn="base">
              <a:spcBef>
                <a:spcPct val="0"/>
              </a:spcBef>
              <a:spcAft>
                <a:spcPct val="0"/>
              </a:spcAft>
              <a:defRPr sz="2000" kern="1200">
                <a:solidFill>
                  <a:schemeClr val="tx1"/>
                </a:solidFill>
                <a:latin typeface="Arial" charset="0"/>
                <a:ea typeface="+mn-ea"/>
                <a:cs typeface="Times New Roman" pitchFamily="18" charset="0"/>
              </a:defRPr>
            </a:lvl3pPr>
            <a:lvl4pPr marL="1371600" algn="l" rtl="0" fontAlgn="base">
              <a:spcBef>
                <a:spcPct val="0"/>
              </a:spcBef>
              <a:spcAft>
                <a:spcPct val="0"/>
              </a:spcAft>
              <a:defRPr sz="2000" kern="1200">
                <a:solidFill>
                  <a:schemeClr val="tx1"/>
                </a:solidFill>
                <a:latin typeface="Arial" charset="0"/>
                <a:ea typeface="+mn-ea"/>
                <a:cs typeface="Times New Roman" pitchFamily="18" charset="0"/>
              </a:defRPr>
            </a:lvl4pPr>
            <a:lvl5pPr marL="1828800" algn="l" rtl="0" fontAlgn="base">
              <a:spcBef>
                <a:spcPct val="0"/>
              </a:spcBef>
              <a:spcAft>
                <a:spcPct val="0"/>
              </a:spcAft>
              <a:defRPr sz="2000" kern="1200">
                <a:solidFill>
                  <a:schemeClr val="tx1"/>
                </a:solidFill>
                <a:latin typeface="Arial" charset="0"/>
                <a:ea typeface="+mn-ea"/>
                <a:cs typeface="Times New Roman" pitchFamily="18" charset="0"/>
              </a:defRPr>
            </a:lvl5pPr>
            <a:lvl6pPr marL="2286000" algn="l" defTabSz="914400" rtl="0" eaLnBrk="1" latinLnBrk="0" hangingPunct="1">
              <a:defRPr sz="2000" kern="1200">
                <a:solidFill>
                  <a:schemeClr val="tx1"/>
                </a:solidFill>
                <a:latin typeface="Arial" charset="0"/>
                <a:ea typeface="+mn-ea"/>
                <a:cs typeface="Times New Roman" pitchFamily="18" charset="0"/>
              </a:defRPr>
            </a:lvl6pPr>
            <a:lvl7pPr marL="2743200" algn="l" defTabSz="914400" rtl="0" eaLnBrk="1" latinLnBrk="0" hangingPunct="1">
              <a:defRPr sz="2000" kern="1200">
                <a:solidFill>
                  <a:schemeClr val="tx1"/>
                </a:solidFill>
                <a:latin typeface="Arial" charset="0"/>
                <a:ea typeface="+mn-ea"/>
                <a:cs typeface="Times New Roman" pitchFamily="18" charset="0"/>
              </a:defRPr>
            </a:lvl7pPr>
            <a:lvl8pPr marL="3200400" algn="l" defTabSz="914400" rtl="0" eaLnBrk="1" latinLnBrk="0" hangingPunct="1">
              <a:defRPr sz="2000" kern="1200">
                <a:solidFill>
                  <a:schemeClr val="tx1"/>
                </a:solidFill>
                <a:latin typeface="Arial" charset="0"/>
                <a:ea typeface="+mn-ea"/>
                <a:cs typeface="Times New Roman" pitchFamily="18" charset="0"/>
              </a:defRPr>
            </a:lvl8pPr>
            <a:lvl9pPr marL="3657600" algn="l" defTabSz="914400" rtl="0" eaLnBrk="1" latinLnBrk="0" hangingPunct="1">
              <a:defRPr sz="2000" kern="1200">
                <a:solidFill>
                  <a:schemeClr val="tx1"/>
                </a:solidFill>
                <a:latin typeface="Arial" charset="0"/>
                <a:ea typeface="+mn-ea"/>
                <a:cs typeface="Times New Roman" pitchFamily="18" charset="0"/>
              </a:defRPr>
            </a:lvl9pPr>
          </a:lstStyle>
          <a:p>
            <a:pPr marR="0" algn="ctr" defTabSz="914400" rtl="0" eaLnBrk="1" fontAlgn="base" latinLnBrk="0" hangingPunct="1">
              <a:lnSpc>
                <a:spcPct val="100000"/>
              </a:lnSpc>
              <a:spcAft>
                <a:spcPct val="0"/>
              </a:spcAft>
              <a:buClrTx/>
              <a:buSzTx/>
              <a:tabLst/>
            </a:pPr>
            <a:endParaRPr kumimoji="0" lang="fr-CH" sz="1900" b="1" i="0" u="none" strike="noStrike" cap="none" normalizeH="0" baseline="0" dirty="0" smtClean="0">
              <a:ln>
                <a:noFill/>
              </a:ln>
              <a:solidFill>
                <a:srgbClr val="2232AA"/>
              </a:solidFill>
              <a:effectLst/>
              <a:latin typeface="+mn-lt"/>
            </a:endParaRPr>
          </a:p>
          <a:p>
            <a:pPr marR="0" algn="ctr" defTabSz="914400" rtl="0" eaLnBrk="1" fontAlgn="base" latinLnBrk="0" hangingPunct="1">
              <a:lnSpc>
                <a:spcPct val="100000"/>
              </a:lnSpc>
              <a:spcAft>
                <a:spcPct val="0"/>
              </a:spcAft>
              <a:buClrTx/>
              <a:buSzTx/>
              <a:tabLst/>
            </a:pPr>
            <a:r>
              <a:rPr kumimoji="0" lang="fr-CH" b="1" i="0" u="none" strike="noStrike" cap="none" normalizeH="0" baseline="0" dirty="0" err="1" smtClean="0">
                <a:ln>
                  <a:noFill/>
                </a:ln>
                <a:solidFill>
                  <a:srgbClr val="2232AA"/>
                </a:solidFill>
                <a:effectLst/>
                <a:latin typeface="+mn-lt"/>
              </a:rPr>
              <a:t>Europea</a:t>
            </a:r>
            <a:r>
              <a:rPr lang="fr-CH" b="1" dirty="0" err="1" smtClean="0">
                <a:solidFill>
                  <a:srgbClr val="2232AA"/>
                </a:solidFill>
                <a:latin typeface="+mn-lt"/>
              </a:rPr>
              <a:t>n</a:t>
            </a:r>
            <a:r>
              <a:rPr lang="fr-CH" b="1" dirty="0" smtClean="0">
                <a:solidFill>
                  <a:srgbClr val="2232AA"/>
                </a:solidFill>
                <a:latin typeface="+mn-lt"/>
              </a:rPr>
              <a:t> Investment </a:t>
            </a:r>
            <a:r>
              <a:rPr lang="fr-CH" b="1" dirty="0" err="1" smtClean="0">
                <a:solidFill>
                  <a:srgbClr val="2232AA"/>
                </a:solidFill>
                <a:latin typeface="+mn-lt"/>
              </a:rPr>
              <a:t>Advisory</a:t>
            </a:r>
            <a:r>
              <a:rPr lang="fr-CH" b="1" dirty="0" smtClean="0">
                <a:solidFill>
                  <a:srgbClr val="2232AA"/>
                </a:solidFill>
                <a:latin typeface="+mn-lt"/>
              </a:rPr>
              <a:t> Hub (EIAH)</a:t>
            </a:r>
            <a:endParaRPr kumimoji="0" lang="en-GB" b="1" i="0" u="none" strike="noStrike" cap="none" normalizeH="0" baseline="0" dirty="0" smtClean="0">
              <a:ln>
                <a:noFill/>
              </a:ln>
              <a:solidFill>
                <a:srgbClr val="2232AA"/>
              </a:solidFill>
              <a:effectLst/>
              <a:latin typeface="+mn-lt"/>
            </a:endParaRPr>
          </a:p>
        </p:txBody>
      </p:sp>
      <p:sp>
        <p:nvSpPr>
          <p:cNvPr id="30" name="Rounded Rectangle 29"/>
          <p:cNvSpPr/>
          <p:nvPr/>
        </p:nvSpPr>
        <p:spPr bwMode="auto">
          <a:xfrm>
            <a:off x="3527884" y="4264751"/>
            <a:ext cx="2577296" cy="1756537"/>
          </a:xfrm>
          <a:prstGeom prst="roundRect">
            <a:avLst/>
          </a:prstGeom>
          <a:ln>
            <a:solidFill>
              <a:srgbClr val="6699FF"/>
            </a:solidFill>
            <a:prstDash val="sysDash"/>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285750" indent="-285750">
              <a:spcBef>
                <a:spcPct val="20000"/>
              </a:spcBef>
              <a:buFont typeface="Wingdings" panose="05000000000000000000" pitchFamily="2" charset="2"/>
              <a:buChar char="§"/>
            </a:pPr>
            <a:endParaRPr lang="fr-CH" sz="1300" dirty="0" smtClean="0">
              <a:solidFill>
                <a:schemeClr val="bg1">
                  <a:lumMod val="50000"/>
                </a:schemeClr>
              </a:solidFill>
            </a:endParaRPr>
          </a:p>
          <a:p>
            <a:pPr marL="285750" indent="-285750">
              <a:spcBef>
                <a:spcPct val="20000"/>
              </a:spcBef>
              <a:buFont typeface="Wingdings" panose="05000000000000000000" pitchFamily="2" charset="2"/>
              <a:buChar char="§"/>
            </a:pPr>
            <a:r>
              <a:rPr lang="fr-CH" sz="1200" dirty="0" smtClean="0">
                <a:solidFill>
                  <a:schemeClr val="bg1">
                    <a:lumMod val="50000"/>
                  </a:schemeClr>
                </a:solidFill>
              </a:rPr>
              <a:t>New </a:t>
            </a:r>
            <a:r>
              <a:rPr lang="fr-CH" sz="1200" dirty="0" err="1" smtClean="0">
                <a:solidFill>
                  <a:schemeClr val="bg1">
                    <a:lumMod val="50000"/>
                  </a:schemeClr>
                </a:solidFill>
              </a:rPr>
              <a:t>investment</a:t>
            </a:r>
            <a:r>
              <a:rPr lang="fr-CH" sz="1200" dirty="0" smtClean="0">
                <a:solidFill>
                  <a:schemeClr val="bg1">
                    <a:lumMod val="50000"/>
                  </a:schemeClr>
                </a:solidFill>
              </a:rPr>
              <a:t> support </a:t>
            </a:r>
            <a:r>
              <a:rPr lang="fr-CH" sz="1200" dirty="0" err="1" smtClean="0">
                <a:solidFill>
                  <a:schemeClr val="bg1">
                    <a:lumMod val="50000"/>
                  </a:schemeClr>
                </a:solidFill>
              </a:rPr>
              <a:t>also</a:t>
            </a:r>
            <a:r>
              <a:rPr lang="fr-CH" sz="1200" dirty="0" smtClean="0">
                <a:solidFill>
                  <a:schemeClr val="bg1">
                    <a:lumMod val="50000"/>
                  </a:schemeClr>
                </a:solidFill>
              </a:rPr>
              <a:t> </a:t>
            </a:r>
            <a:r>
              <a:rPr lang="en-US" sz="1200" dirty="0" smtClean="0">
                <a:solidFill>
                  <a:schemeClr val="bg1">
                    <a:lumMod val="50000"/>
                  </a:schemeClr>
                </a:solidFill>
              </a:rPr>
              <a:t>in areas </a:t>
            </a:r>
            <a:r>
              <a:rPr lang="en-US" sz="1200" dirty="0">
                <a:solidFill>
                  <a:schemeClr val="bg1">
                    <a:lumMod val="50000"/>
                  </a:schemeClr>
                </a:solidFill>
              </a:rPr>
              <a:t>relevant to the scope of </a:t>
            </a:r>
            <a:r>
              <a:rPr lang="en-US" sz="1200" dirty="0" smtClean="0">
                <a:solidFill>
                  <a:schemeClr val="bg1">
                    <a:lumMod val="50000"/>
                  </a:schemeClr>
                </a:solidFill>
              </a:rPr>
              <a:t>EFSI (could be delivered by EIB advisory or operational teams)</a:t>
            </a:r>
          </a:p>
          <a:p>
            <a:pPr marL="285750" indent="-285750">
              <a:spcBef>
                <a:spcPct val="20000"/>
              </a:spcBef>
              <a:buFont typeface="Wingdings" panose="05000000000000000000" pitchFamily="2" charset="2"/>
              <a:buChar char="§"/>
            </a:pPr>
            <a:r>
              <a:rPr lang="en-US" sz="1200" dirty="0" smtClean="0">
                <a:solidFill>
                  <a:schemeClr val="bg1">
                    <a:lumMod val="50000"/>
                  </a:schemeClr>
                </a:solidFill>
              </a:rPr>
              <a:t>Identification of needs as they arise</a:t>
            </a:r>
          </a:p>
        </p:txBody>
      </p:sp>
      <p:sp>
        <p:nvSpPr>
          <p:cNvPr id="31" name="Rounded Rectangle 30"/>
          <p:cNvSpPr/>
          <p:nvPr/>
        </p:nvSpPr>
        <p:spPr bwMode="auto">
          <a:xfrm>
            <a:off x="6315184" y="4264751"/>
            <a:ext cx="2577296" cy="1756537"/>
          </a:xfrm>
          <a:prstGeom prst="roundRect">
            <a:avLst/>
          </a:prstGeom>
          <a:ln>
            <a:solidFill>
              <a:srgbClr val="FFC000"/>
            </a:solidFill>
            <a:prstDash val="sysDash"/>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285750" indent="-285750">
              <a:spcBef>
                <a:spcPct val="20000"/>
              </a:spcBef>
              <a:buFont typeface="Wingdings" panose="05000000000000000000" pitchFamily="2" charset="2"/>
              <a:buChar char="§"/>
            </a:pPr>
            <a:endParaRPr lang="fr-CH" sz="1300" dirty="0" smtClean="0">
              <a:solidFill>
                <a:schemeClr val="bg1">
                  <a:lumMod val="50000"/>
                </a:schemeClr>
              </a:solidFill>
            </a:endParaRPr>
          </a:p>
          <a:p>
            <a:pPr marL="285750" indent="-285750">
              <a:spcBef>
                <a:spcPct val="20000"/>
              </a:spcBef>
              <a:buFont typeface="Wingdings" panose="05000000000000000000" pitchFamily="2" charset="2"/>
              <a:buChar char="§"/>
            </a:pPr>
            <a:r>
              <a:rPr lang="fr-CH" sz="1200" dirty="0" smtClean="0">
                <a:solidFill>
                  <a:schemeClr val="bg1">
                    <a:lumMod val="50000"/>
                  </a:schemeClr>
                </a:solidFill>
              </a:rPr>
              <a:t>Network of institutions incl. EIB Group, EC, National </a:t>
            </a:r>
            <a:r>
              <a:rPr lang="fr-CH" sz="1200" dirty="0" err="1" smtClean="0">
                <a:solidFill>
                  <a:schemeClr val="bg1">
                    <a:lumMod val="50000"/>
                  </a:schemeClr>
                </a:solidFill>
              </a:rPr>
              <a:t>Promotional</a:t>
            </a:r>
            <a:r>
              <a:rPr lang="fr-CH" sz="1200" dirty="0" smtClean="0">
                <a:solidFill>
                  <a:schemeClr val="bg1">
                    <a:lumMod val="50000"/>
                  </a:schemeClr>
                </a:solidFill>
              </a:rPr>
              <a:t> Banks, etc.</a:t>
            </a:r>
          </a:p>
          <a:p>
            <a:pPr marL="285750" indent="-285750">
              <a:spcBef>
                <a:spcPct val="20000"/>
              </a:spcBef>
              <a:buFont typeface="Wingdings" panose="05000000000000000000" pitchFamily="2" charset="2"/>
              <a:buChar char="§"/>
            </a:pPr>
            <a:r>
              <a:rPr lang="fr-CH" sz="1200" dirty="0" err="1" smtClean="0">
                <a:solidFill>
                  <a:schemeClr val="bg1">
                    <a:lumMod val="50000"/>
                  </a:schemeClr>
                </a:solidFill>
              </a:rPr>
              <a:t>European</a:t>
            </a:r>
            <a:r>
              <a:rPr lang="fr-CH" sz="1200" dirty="0" smtClean="0">
                <a:solidFill>
                  <a:schemeClr val="bg1">
                    <a:lumMod val="50000"/>
                  </a:schemeClr>
                </a:solidFill>
              </a:rPr>
              <a:t> Commission</a:t>
            </a:r>
          </a:p>
          <a:p>
            <a:pPr marL="285750" indent="-285750">
              <a:spcBef>
                <a:spcPct val="20000"/>
              </a:spcBef>
              <a:buFont typeface="Wingdings" panose="05000000000000000000" pitchFamily="2" charset="2"/>
              <a:buChar char="§"/>
            </a:pPr>
            <a:r>
              <a:rPr lang="fr-CH" sz="1200" dirty="0" smtClean="0">
                <a:solidFill>
                  <a:schemeClr val="bg1">
                    <a:lumMod val="50000"/>
                  </a:schemeClr>
                </a:solidFill>
              </a:rPr>
              <a:t>Integrated collaboration model</a:t>
            </a:r>
            <a:endParaRPr lang="en-US" sz="1200" dirty="0" smtClean="0">
              <a:solidFill>
                <a:schemeClr val="bg1">
                  <a:lumMod val="50000"/>
                </a:schemeClr>
              </a:solidFill>
            </a:endParaRPr>
          </a:p>
        </p:txBody>
      </p:sp>
      <p:sp>
        <p:nvSpPr>
          <p:cNvPr id="32" name="Rounded Rectangle 31"/>
          <p:cNvSpPr/>
          <p:nvPr/>
        </p:nvSpPr>
        <p:spPr bwMode="auto">
          <a:xfrm>
            <a:off x="3444585" y="3861048"/>
            <a:ext cx="1836204" cy="648072"/>
          </a:xfrm>
          <a:prstGeom prst="roundRect">
            <a:avLst/>
          </a:prstGeom>
          <a:solidFill>
            <a:srgbClr val="6699FF"/>
          </a:solidFill>
          <a:ln>
            <a:noFill/>
          </a:ln>
          <a:effectLst/>
          <a:ex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mn-ea"/>
                <a:cs typeface="Times New Roman" pitchFamily="18" charset="0"/>
              </a:defRPr>
            </a:lvl1pPr>
            <a:lvl2pPr marL="457200" algn="l" rtl="0" fontAlgn="base">
              <a:spcBef>
                <a:spcPct val="0"/>
              </a:spcBef>
              <a:spcAft>
                <a:spcPct val="0"/>
              </a:spcAft>
              <a:defRPr sz="2000" kern="1200">
                <a:solidFill>
                  <a:schemeClr val="tx1"/>
                </a:solidFill>
                <a:latin typeface="Arial" charset="0"/>
                <a:ea typeface="+mn-ea"/>
                <a:cs typeface="Times New Roman" pitchFamily="18" charset="0"/>
              </a:defRPr>
            </a:lvl2pPr>
            <a:lvl3pPr marL="914400" algn="l" rtl="0" fontAlgn="base">
              <a:spcBef>
                <a:spcPct val="0"/>
              </a:spcBef>
              <a:spcAft>
                <a:spcPct val="0"/>
              </a:spcAft>
              <a:defRPr sz="2000" kern="1200">
                <a:solidFill>
                  <a:schemeClr val="tx1"/>
                </a:solidFill>
                <a:latin typeface="Arial" charset="0"/>
                <a:ea typeface="+mn-ea"/>
                <a:cs typeface="Times New Roman" pitchFamily="18" charset="0"/>
              </a:defRPr>
            </a:lvl3pPr>
            <a:lvl4pPr marL="1371600" algn="l" rtl="0" fontAlgn="base">
              <a:spcBef>
                <a:spcPct val="0"/>
              </a:spcBef>
              <a:spcAft>
                <a:spcPct val="0"/>
              </a:spcAft>
              <a:defRPr sz="2000" kern="1200">
                <a:solidFill>
                  <a:schemeClr val="tx1"/>
                </a:solidFill>
                <a:latin typeface="Arial" charset="0"/>
                <a:ea typeface="+mn-ea"/>
                <a:cs typeface="Times New Roman" pitchFamily="18" charset="0"/>
              </a:defRPr>
            </a:lvl4pPr>
            <a:lvl5pPr marL="1828800" algn="l" rtl="0" fontAlgn="base">
              <a:spcBef>
                <a:spcPct val="0"/>
              </a:spcBef>
              <a:spcAft>
                <a:spcPct val="0"/>
              </a:spcAft>
              <a:defRPr sz="2000" kern="1200">
                <a:solidFill>
                  <a:schemeClr val="tx1"/>
                </a:solidFill>
                <a:latin typeface="Arial" charset="0"/>
                <a:ea typeface="+mn-ea"/>
                <a:cs typeface="Times New Roman" pitchFamily="18" charset="0"/>
              </a:defRPr>
            </a:lvl5pPr>
            <a:lvl6pPr marL="2286000" algn="l" defTabSz="914400" rtl="0" eaLnBrk="1" latinLnBrk="0" hangingPunct="1">
              <a:defRPr sz="2000" kern="1200">
                <a:solidFill>
                  <a:schemeClr val="tx1"/>
                </a:solidFill>
                <a:latin typeface="Arial" charset="0"/>
                <a:ea typeface="+mn-ea"/>
                <a:cs typeface="Times New Roman" pitchFamily="18" charset="0"/>
              </a:defRPr>
            </a:lvl6pPr>
            <a:lvl7pPr marL="2743200" algn="l" defTabSz="914400" rtl="0" eaLnBrk="1" latinLnBrk="0" hangingPunct="1">
              <a:defRPr sz="2000" kern="1200">
                <a:solidFill>
                  <a:schemeClr val="tx1"/>
                </a:solidFill>
                <a:latin typeface="Arial" charset="0"/>
                <a:ea typeface="+mn-ea"/>
                <a:cs typeface="Times New Roman" pitchFamily="18" charset="0"/>
              </a:defRPr>
            </a:lvl7pPr>
            <a:lvl8pPr marL="3200400" algn="l" defTabSz="914400" rtl="0" eaLnBrk="1" latinLnBrk="0" hangingPunct="1">
              <a:defRPr sz="2000" kern="1200">
                <a:solidFill>
                  <a:schemeClr val="tx1"/>
                </a:solidFill>
                <a:latin typeface="Arial" charset="0"/>
                <a:ea typeface="+mn-ea"/>
                <a:cs typeface="Times New Roman" pitchFamily="18" charset="0"/>
              </a:defRPr>
            </a:lvl8pPr>
            <a:lvl9pPr marL="3657600" algn="l" defTabSz="914400" rtl="0" eaLnBrk="1" latinLnBrk="0" hangingPunct="1">
              <a:defRPr sz="2000" kern="1200">
                <a:solidFill>
                  <a:schemeClr val="tx1"/>
                </a:solidFill>
                <a:latin typeface="Arial" charset="0"/>
                <a:ea typeface="+mn-ea"/>
                <a:cs typeface="Times New Roman" pitchFamily="18" charset="0"/>
              </a:defRPr>
            </a:lvl9pPr>
          </a:lstStyle>
          <a:p>
            <a:pPr>
              <a:spcBef>
                <a:spcPct val="20000"/>
              </a:spcBef>
            </a:pPr>
            <a:r>
              <a:rPr lang="en-US" sz="1200" b="1" dirty="0" smtClean="0">
                <a:solidFill>
                  <a:schemeClr val="bg1"/>
                </a:solidFill>
                <a:latin typeface="+mn-lt"/>
              </a:rPr>
              <a:t>Additional advisory and technical assistance</a:t>
            </a:r>
            <a:endParaRPr kumimoji="0" lang="en-GB" sz="1200" b="1" i="0" u="none" strike="noStrike" cap="none" normalizeH="0" baseline="0" dirty="0" smtClean="0">
              <a:ln>
                <a:noFill/>
              </a:ln>
              <a:solidFill>
                <a:schemeClr val="bg1"/>
              </a:solidFill>
              <a:effectLst/>
              <a:latin typeface="+mn-lt"/>
            </a:endParaRPr>
          </a:p>
        </p:txBody>
      </p:sp>
      <p:sp>
        <p:nvSpPr>
          <p:cNvPr id="33" name="Rounded Rectangle 32"/>
          <p:cNvSpPr/>
          <p:nvPr/>
        </p:nvSpPr>
        <p:spPr bwMode="auto">
          <a:xfrm>
            <a:off x="6243176" y="3861048"/>
            <a:ext cx="1836204" cy="648072"/>
          </a:xfrm>
          <a:prstGeom prst="round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mn-ea"/>
                <a:cs typeface="Times New Roman" pitchFamily="18" charset="0"/>
              </a:defRPr>
            </a:lvl1pPr>
            <a:lvl2pPr marL="457200" algn="l" rtl="0" fontAlgn="base">
              <a:spcBef>
                <a:spcPct val="0"/>
              </a:spcBef>
              <a:spcAft>
                <a:spcPct val="0"/>
              </a:spcAft>
              <a:defRPr sz="2000" kern="1200">
                <a:solidFill>
                  <a:schemeClr val="tx1"/>
                </a:solidFill>
                <a:latin typeface="Arial" charset="0"/>
                <a:ea typeface="+mn-ea"/>
                <a:cs typeface="Times New Roman" pitchFamily="18" charset="0"/>
              </a:defRPr>
            </a:lvl2pPr>
            <a:lvl3pPr marL="914400" algn="l" rtl="0" fontAlgn="base">
              <a:spcBef>
                <a:spcPct val="0"/>
              </a:spcBef>
              <a:spcAft>
                <a:spcPct val="0"/>
              </a:spcAft>
              <a:defRPr sz="2000" kern="1200">
                <a:solidFill>
                  <a:schemeClr val="tx1"/>
                </a:solidFill>
                <a:latin typeface="Arial" charset="0"/>
                <a:ea typeface="+mn-ea"/>
                <a:cs typeface="Times New Roman" pitchFamily="18" charset="0"/>
              </a:defRPr>
            </a:lvl3pPr>
            <a:lvl4pPr marL="1371600" algn="l" rtl="0" fontAlgn="base">
              <a:spcBef>
                <a:spcPct val="0"/>
              </a:spcBef>
              <a:spcAft>
                <a:spcPct val="0"/>
              </a:spcAft>
              <a:defRPr sz="2000" kern="1200">
                <a:solidFill>
                  <a:schemeClr val="tx1"/>
                </a:solidFill>
                <a:latin typeface="Arial" charset="0"/>
                <a:ea typeface="+mn-ea"/>
                <a:cs typeface="Times New Roman" pitchFamily="18" charset="0"/>
              </a:defRPr>
            </a:lvl4pPr>
            <a:lvl5pPr marL="1828800" algn="l" rtl="0" fontAlgn="base">
              <a:spcBef>
                <a:spcPct val="0"/>
              </a:spcBef>
              <a:spcAft>
                <a:spcPct val="0"/>
              </a:spcAft>
              <a:defRPr sz="2000" kern="1200">
                <a:solidFill>
                  <a:schemeClr val="tx1"/>
                </a:solidFill>
                <a:latin typeface="Arial" charset="0"/>
                <a:ea typeface="+mn-ea"/>
                <a:cs typeface="Times New Roman" pitchFamily="18" charset="0"/>
              </a:defRPr>
            </a:lvl5pPr>
            <a:lvl6pPr marL="2286000" algn="l" defTabSz="914400" rtl="0" eaLnBrk="1" latinLnBrk="0" hangingPunct="1">
              <a:defRPr sz="2000" kern="1200">
                <a:solidFill>
                  <a:schemeClr val="tx1"/>
                </a:solidFill>
                <a:latin typeface="Arial" charset="0"/>
                <a:ea typeface="+mn-ea"/>
                <a:cs typeface="Times New Roman" pitchFamily="18" charset="0"/>
              </a:defRPr>
            </a:lvl6pPr>
            <a:lvl7pPr marL="2743200" algn="l" defTabSz="914400" rtl="0" eaLnBrk="1" latinLnBrk="0" hangingPunct="1">
              <a:defRPr sz="2000" kern="1200">
                <a:solidFill>
                  <a:schemeClr val="tx1"/>
                </a:solidFill>
                <a:latin typeface="Arial" charset="0"/>
                <a:ea typeface="+mn-ea"/>
                <a:cs typeface="Times New Roman" pitchFamily="18" charset="0"/>
              </a:defRPr>
            </a:lvl7pPr>
            <a:lvl8pPr marL="3200400" algn="l" defTabSz="914400" rtl="0" eaLnBrk="1" latinLnBrk="0" hangingPunct="1">
              <a:defRPr sz="2000" kern="1200">
                <a:solidFill>
                  <a:schemeClr val="tx1"/>
                </a:solidFill>
                <a:latin typeface="Arial" charset="0"/>
                <a:ea typeface="+mn-ea"/>
                <a:cs typeface="Times New Roman" pitchFamily="18" charset="0"/>
              </a:defRPr>
            </a:lvl8pPr>
            <a:lvl9pPr marL="3657600" algn="l" defTabSz="914400" rtl="0" eaLnBrk="1" latinLnBrk="0" hangingPunct="1">
              <a:defRPr sz="2000" kern="1200">
                <a:solidFill>
                  <a:schemeClr val="tx1"/>
                </a:solidFill>
                <a:latin typeface="Arial" charset="0"/>
                <a:ea typeface="+mn-ea"/>
                <a:cs typeface="Times New Roman" pitchFamily="18" charset="0"/>
              </a:defRPr>
            </a:lvl9pPr>
          </a:lstStyle>
          <a:p>
            <a:pPr>
              <a:spcBef>
                <a:spcPct val="20000"/>
              </a:spcBef>
            </a:pPr>
            <a:r>
              <a:rPr lang="en-US" sz="1200" b="1" dirty="0" smtClean="0">
                <a:solidFill>
                  <a:schemeClr val="bg1"/>
                </a:solidFill>
                <a:latin typeface="+mn-lt"/>
              </a:rPr>
              <a:t>EIAH’s partner institutions’ expertise</a:t>
            </a:r>
            <a:endParaRPr kumimoji="0" lang="en-GB" sz="1200" b="1" i="0" u="none" strike="noStrike" cap="none" normalizeH="0" baseline="0" dirty="0" smtClean="0">
              <a:ln>
                <a:noFill/>
              </a:ln>
              <a:solidFill>
                <a:schemeClr val="bg1"/>
              </a:solidFill>
              <a:effectLst/>
              <a:latin typeface="+mn-lt"/>
            </a:endParaRPr>
          </a:p>
        </p:txBody>
      </p:sp>
      <p:sp>
        <p:nvSpPr>
          <p:cNvPr id="34" name="Down Arrow 33"/>
          <p:cNvSpPr/>
          <p:nvPr/>
        </p:nvSpPr>
        <p:spPr bwMode="auto">
          <a:xfrm rot="10800000">
            <a:off x="4139952" y="3429000"/>
            <a:ext cx="1584176" cy="216023"/>
          </a:xfrm>
          <a:prstGeom prst="downArrow">
            <a:avLst>
              <a:gd name="adj1" fmla="val 47936"/>
              <a:gd name="adj2" fmla="val 102700"/>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mn-ea"/>
                <a:cs typeface="Times New Roman" pitchFamily="18" charset="0"/>
              </a:defRPr>
            </a:lvl1pPr>
            <a:lvl2pPr marL="457200" algn="l" rtl="0" fontAlgn="base">
              <a:spcBef>
                <a:spcPct val="0"/>
              </a:spcBef>
              <a:spcAft>
                <a:spcPct val="0"/>
              </a:spcAft>
              <a:defRPr sz="2000" kern="1200">
                <a:solidFill>
                  <a:schemeClr val="tx1"/>
                </a:solidFill>
                <a:latin typeface="Arial" charset="0"/>
                <a:ea typeface="+mn-ea"/>
                <a:cs typeface="Times New Roman" pitchFamily="18" charset="0"/>
              </a:defRPr>
            </a:lvl2pPr>
            <a:lvl3pPr marL="914400" algn="l" rtl="0" fontAlgn="base">
              <a:spcBef>
                <a:spcPct val="0"/>
              </a:spcBef>
              <a:spcAft>
                <a:spcPct val="0"/>
              </a:spcAft>
              <a:defRPr sz="2000" kern="1200">
                <a:solidFill>
                  <a:schemeClr val="tx1"/>
                </a:solidFill>
                <a:latin typeface="Arial" charset="0"/>
                <a:ea typeface="+mn-ea"/>
                <a:cs typeface="Times New Roman" pitchFamily="18" charset="0"/>
              </a:defRPr>
            </a:lvl3pPr>
            <a:lvl4pPr marL="1371600" algn="l" rtl="0" fontAlgn="base">
              <a:spcBef>
                <a:spcPct val="0"/>
              </a:spcBef>
              <a:spcAft>
                <a:spcPct val="0"/>
              </a:spcAft>
              <a:defRPr sz="2000" kern="1200">
                <a:solidFill>
                  <a:schemeClr val="tx1"/>
                </a:solidFill>
                <a:latin typeface="Arial" charset="0"/>
                <a:ea typeface="+mn-ea"/>
                <a:cs typeface="Times New Roman" pitchFamily="18" charset="0"/>
              </a:defRPr>
            </a:lvl4pPr>
            <a:lvl5pPr marL="1828800" algn="l" rtl="0" fontAlgn="base">
              <a:spcBef>
                <a:spcPct val="0"/>
              </a:spcBef>
              <a:spcAft>
                <a:spcPct val="0"/>
              </a:spcAft>
              <a:defRPr sz="2000" kern="1200">
                <a:solidFill>
                  <a:schemeClr val="tx1"/>
                </a:solidFill>
                <a:latin typeface="Arial" charset="0"/>
                <a:ea typeface="+mn-ea"/>
                <a:cs typeface="Times New Roman" pitchFamily="18" charset="0"/>
              </a:defRPr>
            </a:lvl5pPr>
            <a:lvl6pPr marL="2286000" algn="l" defTabSz="914400" rtl="0" eaLnBrk="1" latinLnBrk="0" hangingPunct="1">
              <a:defRPr sz="2000" kern="1200">
                <a:solidFill>
                  <a:schemeClr val="tx1"/>
                </a:solidFill>
                <a:latin typeface="Arial" charset="0"/>
                <a:ea typeface="+mn-ea"/>
                <a:cs typeface="Times New Roman" pitchFamily="18" charset="0"/>
              </a:defRPr>
            </a:lvl6pPr>
            <a:lvl7pPr marL="2743200" algn="l" defTabSz="914400" rtl="0" eaLnBrk="1" latinLnBrk="0" hangingPunct="1">
              <a:defRPr sz="2000" kern="1200">
                <a:solidFill>
                  <a:schemeClr val="tx1"/>
                </a:solidFill>
                <a:latin typeface="Arial" charset="0"/>
                <a:ea typeface="+mn-ea"/>
                <a:cs typeface="Times New Roman" pitchFamily="18" charset="0"/>
              </a:defRPr>
            </a:lvl7pPr>
            <a:lvl8pPr marL="3200400" algn="l" defTabSz="914400" rtl="0" eaLnBrk="1" latinLnBrk="0" hangingPunct="1">
              <a:defRPr sz="2000" kern="1200">
                <a:solidFill>
                  <a:schemeClr val="tx1"/>
                </a:solidFill>
                <a:latin typeface="Arial" charset="0"/>
                <a:ea typeface="+mn-ea"/>
                <a:cs typeface="Times New Roman" pitchFamily="18" charset="0"/>
              </a:defRPr>
            </a:lvl8pPr>
            <a:lvl9pPr marL="3657600" algn="l" defTabSz="914400" rtl="0" eaLnBrk="1" latinLnBrk="0" hangingPunct="1">
              <a:defRPr sz="2000" kern="1200">
                <a:solidFill>
                  <a:schemeClr val="tx1"/>
                </a:solidFill>
                <a:latin typeface="Arial" charset="0"/>
                <a:ea typeface="+mn-ea"/>
                <a:cs typeface="Times New Roman" pitchFamily="18" charset="0"/>
              </a:defRPr>
            </a:lvl9pPr>
          </a:lstStyle>
          <a:p>
            <a:pPr marL="342900" marR="0" indent="-342900" algn="l" defTabSz="914400" rtl="0" eaLnBrk="1" fontAlgn="base" latinLnBrk="0" hangingPunct="1">
              <a:lnSpc>
                <a:spcPct val="100000"/>
              </a:lnSpc>
              <a:spcBef>
                <a:spcPct val="20000"/>
              </a:spcBef>
              <a:spcAft>
                <a:spcPct val="0"/>
              </a:spcAft>
              <a:buClrTx/>
              <a:buSzTx/>
              <a:buFontTx/>
              <a:buBlip>
                <a:blip r:embed="rId3"/>
              </a:buBlip>
              <a:tabLst/>
            </a:pPr>
            <a:endParaRPr kumimoji="0" lang="en-GB" sz="2400" b="0" i="0" u="none" strike="noStrike" cap="none" normalizeH="0" baseline="0" smtClean="0">
              <a:ln>
                <a:noFill/>
              </a:ln>
              <a:solidFill>
                <a:schemeClr val="tx1"/>
              </a:solidFill>
              <a:effectLst/>
              <a:latin typeface="+mn-lt"/>
              <a:cs typeface="Times New Roman" pitchFamily="18" charset="0"/>
            </a:endParaRPr>
          </a:p>
        </p:txBody>
      </p:sp>
      <p:sp>
        <p:nvSpPr>
          <p:cNvPr id="35" name="Rectangle 34"/>
          <p:cNvSpPr/>
          <p:nvPr/>
        </p:nvSpPr>
        <p:spPr bwMode="auto">
          <a:xfrm>
            <a:off x="3976210" y="6021288"/>
            <a:ext cx="1418456"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mn-ea"/>
                <a:cs typeface="Times New Roman" pitchFamily="18" charset="0"/>
              </a:defRPr>
            </a:lvl1pPr>
            <a:lvl2pPr marL="457200" algn="l" rtl="0" fontAlgn="base">
              <a:spcBef>
                <a:spcPct val="0"/>
              </a:spcBef>
              <a:spcAft>
                <a:spcPct val="0"/>
              </a:spcAft>
              <a:defRPr sz="2000" kern="1200">
                <a:solidFill>
                  <a:schemeClr val="tx1"/>
                </a:solidFill>
                <a:latin typeface="Arial" charset="0"/>
                <a:ea typeface="+mn-ea"/>
                <a:cs typeface="Times New Roman" pitchFamily="18" charset="0"/>
              </a:defRPr>
            </a:lvl2pPr>
            <a:lvl3pPr marL="914400" algn="l" rtl="0" fontAlgn="base">
              <a:spcBef>
                <a:spcPct val="0"/>
              </a:spcBef>
              <a:spcAft>
                <a:spcPct val="0"/>
              </a:spcAft>
              <a:defRPr sz="2000" kern="1200">
                <a:solidFill>
                  <a:schemeClr val="tx1"/>
                </a:solidFill>
                <a:latin typeface="Arial" charset="0"/>
                <a:ea typeface="+mn-ea"/>
                <a:cs typeface="Times New Roman" pitchFamily="18" charset="0"/>
              </a:defRPr>
            </a:lvl3pPr>
            <a:lvl4pPr marL="1371600" algn="l" rtl="0" fontAlgn="base">
              <a:spcBef>
                <a:spcPct val="0"/>
              </a:spcBef>
              <a:spcAft>
                <a:spcPct val="0"/>
              </a:spcAft>
              <a:defRPr sz="2000" kern="1200">
                <a:solidFill>
                  <a:schemeClr val="tx1"/>
                </a:solidFill>
                <a:latin typeface="Arial" charset="0"/>
                <a:ea typeface="+mn-ea"/>
                <a:cs typeface="Times New Roman" pitchFamily="18" charset="0"/>
              </a:defRPr>
            </a:lvl4pPr>
            <a:lvl5pPr marL="1828800" algn="l" rtl="0" fontAlgn="base">
              <a:spcBef>
                <a:spcPct val="0"/>
              </a:spcBef>
              <a:spcAft>
                <a:spcPct val="0"/>
              </a:spcAft>
              <a:defRPr sz="2000" kern="1200">
                <a:solidFill>
                  <a:schemeClr val="tx1"/>
                </a:solidFill>
                <a:latin typeface="Arial" charset="0"/>
                <a:ea typeface="+mn-ea"/>
                <a:cs typeface="Times New Roman" pitchFamily="18" charset="0"/>
              </a:defRPr>
            </a:lvl5pPr>
            <a:lvl6pPr marL="2286000" algn="l" defTabSz="914400" rtl="0" eaLnBrk="1" latinLnBrk="0" hangingPunct="1">
              <a:defRPr sz="2000" kern="1200">
                <a:solidFill>
                  <a:schemeClr val="tx1"/>
                </a:solidFill>
                <a:latin typeface="Arial" charset="0"/>
                <a:ea typeface="+mn-ea"/>
                <a:cs typeface="Times New Roman" pitchFamily="18" charset="0"/>
              </a:defRPr>
            </a:lvl6pPr>
            <a:lvl7pPr marL="2743200" algn="l" defTabSz="914400" rtl="0" eaLnBrk="1" latinLnBrk="0" hangingPunct="1">
              <a:defRPr sz="2000" kern="1200">
                <a:solidFill>
                  <a:schemeClr val="tx1"/>
                </a:solidFill>
                <a:latin typeface="Arial" charset="0"/>
                <a:ea typeface="+mn-ea"/>
                <a:cs typeface="Times New Roman" pitchFamily="18" charset="0"/>
              </a:defRPr>
            </a:lvl7pPr>
            <a:lvl8pPr marL="3200400" algn="l" defTabSz="914400" rtl="0" eaLnBrk="1" latinLnBrk="0" hangingPunct="1">
              <a:defRPr sz="2000" kern="1200">
                <a:solidFill>
                  <a:schemeClr val="tx1"/>
                </a:solidFill>
                <a:latin typeface="Arial" charset="0"/>
                <a:ea typeface="+mn-ea"/>
                <a:cs typeface="Times New Roman" pitchFamily="18" charset="0"/>
              </a:defRPr>
            </a:lvl8pPr>
            <a:lvl9pPr marL="3657600" algn="l" defTabSz="914400" rtl="0" eaLnBrk="1" latinLnBrk="0" hangingPunct="1">
              <a:defRPr sz="2000" kern="1200">
                <a:solidFill>
                  <a:schemeClr val="tx1"/>
                </a:solidFill>
                <a:latin typeface="Arial" charset="0"/>
                <a:ea typeface="+mn-ea"/>
                <a:cs typeface="Times New Roman" pitchFamily="18" charset="0"/>
              </a:defRPr>
            </a:lvl9pPr>
          </a:lstStyle>
          <a:p>
            <a:pPr marR="0" algn="ctr" defTabSz="914400" rtl="0" eaLnBrk="1" fontAlgn="base" latinLnBrk="0" hangingPunct="1">
              <a:lnSpc>
                <a:spcPct val="100000"/>
              </a:lnSpc>
              <a:spcBef>
                <a:spcPct val="20000"/>
              </a:spcBef>
              <a:spcAft>
                <a:spcPct val="0"/>
              </a:spcAft>
              <a:buClrTx/>
              <a:buSzTx/>
              <a:tabLst/>
            </a:pPr>
            <a:r>
              <a:rPr lang="fr-CH" sz="1300" b="1" u="sng" dirty="0" smtClean="0">
                <a:solidFill>
                  <a:schemeClr val="tx2"/>
                </a:solidFill>
                <a:latin typeface="+mn-lt"/>
              </a:rPr>
              <a:t>SUPPLY</a:t>
            </a:r>
            <a:endParaRPr kumimoji="0" lang="fr-CH" sz="1300" b="1" i="0" u="sng" strike="noStrike" cap="none" normalizeH="0" baseline="0" dirty="0" smtClean="0">
              <a:ln>
                <a:noFill/>
              </a:ln>
              <a:solidFill>
                <a:schemeClr val="tx2"/>
              </a:solidFill>
              <a:effectLst/>
              <a:latin typeface="+mn-lt"/>
            </a:endParaRPr>
          </a:p>
        </p:txBody>
      </p:sp>
      <p:sp>
        <p:nvSpPr>
          <p:cNvPr id="36" name="Left-Right Arrow 35"/>
          <p:cNvSpPr/>
          <p:nvPr/>
        </p:nvSpPr>
        <p:spPr bwMode="auto">
          <a:xfrm>
            <a:off x="2987351" y="2071483"/>
            <a:ext cx="3759408" cy="468052"/>
          </a:xfrm>
          <a:prstGeom prst="leftRightArrow">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mn-ea"/>
                <a:cs typeface="Times New Roman" pitchFamily="18" charset="0"/>
              </a:defRPr>
            </a:lvl1pPr>
            <a:lvl2pPr marL="457200" algn="l" rtl="0" fontAlgn="base">
              <a:spcBef>
                <a:spcPct val="0"/>
              </a:spcBef>
              <a:spcAft>
                <a:spcPct val="0"/>
              </a:spcAft>
              <a:defRPr sz="2000" kern="1200">
                <a:solidFill>
                  <a:schemeClr val="tx1"/>
                </a:solidFill>
                <a:latin typeface="Arial" charset="0"/>
                <a:ea typeface="+mn-ea"/>
                <a:cs typeface="Times New Roman" pitchFamily="18" charset="0"/>
              </a:defRPr>
            </a:lvl2pPr>
            <a:lvl3pPr marL="914400" algn="l" rtl="0" fontAlgn="base">
              <a:spcBef>
                <a:spcPct val="0"/>
              </a:spcBef>
              <a:spcAft>
                <a:spcPct val="0"/>
              </a:spcAft>
              <a:defRPr sz="2000" kern="1200">
                <a:solidFill>
                  <a:schemeClr val="tx1"/>
                </a:solidFill>
                <a:latin typeface="Arial" charset="0"/>
                <a:ea typeface="+mn-ea"/>
                <a:cs typeface="Times New Roman" pitchFamily="18" charset="0"/>
              </a:defRPr>
            </a:lvl3pPr>
            <a:lvl4pPr marL="1371600" algn="l" rtl="0" fontAlgn="base">
              <a:spcBef>
                <a:spcPct val="0"/>
              </a:spcBef>
              <a:spcAft>
                <a:spcPct val="0"/>
              </a:spcAft>
              <a:defRPr sz="2000" kern="1200">
                <a:solidFill>
                  <a:schemeClr val="tx1"/>
                </a:solidFill>
                <a:latin typeface="Arial" charset="0"/>
                <a:ea typeface="+mn-ea"/>
                <a:cs typeface="Times New Roman" pitchFamily="18" charset="0"/>
              </a:defRPr>
            </a:lvl4pPr>
            <a:lvl5pPr marL="1828800" algn="l" rtl="0" fontAlgn="base">
              <a:spcBef>
                <a:spcPct val="0"/>
              </a:spcBef>
              <a:spcAft>
                <a:spcPct val="0"/>
              </a:spcAft>
              <a:defRPr sz="2000" kern="1200">
                <a:solidFill>
                  <a:schemeClr val="tx1"/>
                </a:solidFill>
                <a:latin typeface="Arial" charset="0"/>
                <a:ea typeface="+mn-ea"/>
                <a:cs typeface="Times New Roman" pitchFamily="18" charset="0"/>
              </a:defRPr>
            </a:lvl5pPr>
            <a:lvl6pPr marL="2286000" algn="l" defTabSz="914400" rtl="0" eaLnBrk="1" latinLnBrk="0" hangingPunct="1">
              <a:defRPr sz="2000" kern="1200">
                <a:solidFill>
                  <a:schemeClr val="tx1"/>
                </a:solidFill>
                <a:latin typeface="Arial" charset="0"/>
                <a:ea typeface="+mn-ea"/>
                <a:cs typeface="Times New Roman" pitchFamily="18" charset="0"/>
              </a:defRPr>
            </a:lvl6pPr>
            <a:lvl7pPr marL="2743200" algn="l" defTabSz="914400" rtl="0" eaLnBrk="1" latinLnBrk="0" hangingPunct="1">
              <a:defRPr sz="2000" kern="1200">
                <a:solidFill>
                  <a:schemeClr val="tx1"/>
                </a:solidFill>
                <a:latin typeface="Arial" charset="0"/>
                <a:ea typeface="+mn-ea"/>
                <a:cs typeface="Times New Roman" pitchFamily="18" charset="0"/>
              </a:defRPr>
            </a:lvl7pPr>
            <a:lvl8pPr marL="3200400" algn="l" defTabSz="914400" rtl="0" eaLnBrk="1" latinLnBrk="0" hangingPunct="1">
              <a:defRPr sz="2000" kern="1200">
                <a:solidFill>
                  <a:schemeClr val="tx1"/>
                </a:solidFill>
                <a:latin typeface="Arial" charset="0"/>
                <a:ea typeface="+mn-ea"/>
                <a:cs typeface="Times New Roman" pitchFamily="18" charset="0"/>
              </a:defRPr>
            </a:lvl8pPr>
            <a:lvl9pPr marL="3657600" algn="l" defTabSz="914400" rtl="0" eaLnBrk="1" latinLnBrk="0" hangingPunct="1">
              <a:defRPr sz="2000" kern="1200">
                <a:solidFill>
                  <a:schemeClr val="tx1"/>
                </a:solidFill>
                <a:latin typeface="Arial" charset="0"/>
                <a:ea typeface="+mn-ea"/>
                <a:cs typeface="Times New Roman" pitchFamily="18" charset="0"/>
              </a:defRPr>
            </a:lvl9pPr>
          </a:lstStyle>
          <a:p>
            <a:pPr marR="0" algn="ctr" defTabSz="914400" rtl="0" eaLnBrk="1" fontAlgn="base" latinLnBrk="0" hangingPunct="1">
              <a:lnSpc>
                <a:spcPct val="100000"/>
              </a:lnSpc>
              <a:spcBef>
                <a:spcPct val="20000"/>
              </a:spcBef>
              <a:spcAft>
                <a:spcPct val="0"/>
              </a:spcAft>
              <a:buClrTx/>
              <a:buSzTx/>
              <a:tabLst/>
            </a:pPr>
            <a:r>
              <a:rPr lang="fr-CH" sz="1200" dirty="0" smtClean="0">
                <a:solidFill>
                  <a:schemeClr val="tx2"/>
                </a:solidFill>
                <a:latin typeface="+mn-lt"/>
              </a:rPr>
              <a:t>Web content + </a:t>
            </a:r>
            <a:r>
              <a:rPr lang="fr-CH" sz="1200" dirty="0">
                <a:solidFill>
                  <a:schemeClr val="tx2"/>
                </a:solidFill>
                <a:latin typeface="+mn-lt"/>
              </a:rPr>
              <a:t>W</a:t>
            </a:r>
            <a:r>
              <a:rPr lang="fr-CH" sz="1200" dirty="0" smtClean="0">
                <a:solidFill>
                  <a:schemeClr val="tx2"/>
                </a:solidFill>
                <a:latin typeface="+mn-lt"/>
              </a:rPr>
              <a:t>eb portal + Support team</a:t>
            </a:r>
            <a:endParaRPr kumimoji="0" lang="en-GB" sz="1200" i="0" u="none" strike="noStrike" cap="none" normalizeH="0" baseline="0" dirty="0" smtClean="0">
              <a:ln>
                <a:noFill/>
              </a:ln>
              <a:solidFill>
                <a:schemeClr val="tx2"/>
              </a:solidFill>
              <a:effectLst/>
              <a:latin typeface="+mn-lt"/>
            </a:endParaRPr>
          </a:p>
        </p:txBody>
      </p:sp>
      <p:sp>
        <p:nvSpPr>
          <p:cNvPr id="37" name="Rounded Rectangle 36"/>
          <p:cNvSpPr/>
          <p:nvPr/>
        </p:nvSpPr>
        <p:spPr>
          <a:xfrm rot="16200000">
            <a:off x="-406994" y="2302433"/>
            <a:ext cx="1605059" cy="5040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r>
              <a:rPr lang="fr-CH" sz="1800" dirty="0" smtClean="0">
                <a:solidFill>
                  <a:srgbClr val="2232AA"/>
                </a:solidFill>
              </a:rPr>
              <a:t>Access point </a:t>
            </a:r>
            <a:endParaRPr lang="en-US" sz="1800" dirty="0">
              <a:solidFill>
                <a:srgbClr val="2232AA"/>
              </a:solidFill>
            </a:endParaRPr>
          </a:p>
        </p:txBody>
      </p:sp>
      <p:sp>
        <p:nvSpPr>
          <p:cNvPr id="38" name="Rounded Rectangle 37"/>
          <p:cNvSpPr/>
          <p:nvPr/>
        </p:nvSpPr>
        <p:spPr>
          <a:xfrm rot="16200000">
            <a:off x="-1026061" y="4886599"/>
            <a:ext cx="2664298" cy="3251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r>
              <a:rPr lang="fr-CH" sz="1800" dirty="0" smtClean="0">
                <a:solidFill>
                  <a:srgbClr val="2232AA"/>
                </a:solidFill>
              </a:rPr>
              <a:t>Delivery </a:t>
            </a:r>
            <a:r>
              <a:rPr lang="fr-CH" sz="1800" dirty="0" err="1" smtClean="0">
                <a:solidFill>
                  <a:srgbClr val="2232AA"/>
                </a:solidFill>
              </a:rPr>
              <a:t>channels</a:t>
            </a:r>
            <a:endParaRPr lang="en-US" sz="1800" dirty="0">
              <a:solidFill>
                <a:srgbClr val="2232AA"/>
              </a:solidFill>
            </a:endParaRPr>
          </a:p>
        </p:txBody>
      </p:sp>
    </p:spTree>
    <p:extLst>
      <p:ext uri="{BB962C8B-B14F-4D97-AF65-F5344CB8AC3E}">
        <p14:creationId xmlns:p14="http://schemas.microsoft.com/office/powerpoint/2010/main" val="33951500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12134" y="215642"/>
            <a:ext cx="6332183" cy="477054"/>
          </a:xfrm>
          <a:prstGeom prst="rect">
            <a:avLst/>
          </a:prstGeom>
          <a:noFill/>
        </p:spPr>
        <p:txBody>
          <a:bodyPr wrap="none" rtlCol="0">
            <a:spAutoFit/>
          </a:bodyPr>
          <a:lstStyle/>
          <a:p>
            <a:r>
              <a:rPr lang="en-US" sz="2500" b="1" dirty="0" smtClean="0">
                <a:solidFill>
                  <a:srgbClr val="2232AA"/>
                </a:solidFill>
              </a:rPr>
              <a:t>What type of support is available?</a:t>
            </a:r>
          </a:p>
        </p:txBody>
      </p:sp>
      <p:sp>
        <p:nvSpPr>
          <p:cNvPr id="4" name="Rectangle 3"/>
          <p:cNvSpPr/>
          <p:nvPr/>
        </p:nvSpPr>
        <p:spPr>
          <a:xfrm>
            <a:off x="6516215" y="1484784"/>
            <a:ext cx="2448273" cy="784830"/>
          </a:xfrm>
          <a:prstGeom prst="rect">
            <a:avLst/>
          </a:prstGeom>
        </p:spPr>
        <p:txBody>
          <a:bodyPr wrap="square">
            <a:spAutoFit/>
          </a:bodyPr>
          <a:lstStyle/>
          <a:p>
            <a:r>
              <a:rPr lang="en-US" sz="1500" dirty="0" smtClean="0">
                <a:solidFill>
                  <a:srgbClr val="2232AA"/>
                </a:solidFill>
              </a:rPr>
              <a:t>JASPERS, ELENA, EPEC, Implementation support </a:t>
            </a:r>
            <a:r>
              <a:rPr lang="en-US" sz="1500" dirty="0" err="1" smtClean="0">
                <a:solidFill>
                  <a:srgbClr val="2232AA"/>
                </a:solidFill>
              </a:rPr>
              <a:t>programmes</a:t>
            </a:r>
            <a:endParaRPr lang="en-GB" sz="1500" dirty="0">
              <a:solidFill>
                <a:srgbClr val="2232AA"/>
              </a:solidFill>
            </a:endParaRPr>
          </a:p>
        </p:txBody>
      </p:sp>
      <p:sp>
        <p:nvSpPr>
          <p:cNvPr id="5" name="Rectangle 4"/>
          <p:cNvSpPr/>
          <p:nvPr/>
        </p:nvSpPr>
        <p:spPr>
          <a:xfrm>
            <a:off x="323528" y="2716178"/>
            <a:ext cx="2448273" cy="584775"/>
          </a:xfrm>
          <a:prstGeom prst="rect">
            <a:avLst/>
          </a:prstGeom>
        </p:spPr>
        <p:txBody>
          <a:bodyPr wrap="square">
            <a:spAutoFit/>
          </a:bodyPr>
          <a:lstStyle/>
          <a:p>
            <a:r>
              <a:rPr lang="en-US" sz="1600" b="1" dirty="0">
                <a:solidFill>
                  <a:srgbClr val="2232AA"/>
                </a:solidFill>
              </a:rPr>
              <a:t>Enhance use of EU funds</a:t>
            </a:r>
            <a:endParaRPr lang="en-GB" sz="1600" b="1" dirty="0">
              <a:solidFill>
                <a:srgbClr val="2232AA"/>
              </a:solidFill>
            </a:endParaRPr>
          </a:p>
        </p:txBody>
      </p:sp>
      <p:sp>
        <p:nvSpPr>
          <p:cNvPr id="6" name="Rectangle 5"/>
          <p:cNvSpPr/>
          <p:nvPr/>
        </p:nvSpPr>
        <p:spPr>
          <a:xfrm>
            <a:off x="323528" y="3542818"/>
            <a:ext cx="2448273" cy="338554"/>
          </a:xfrm>
          <a:prstGeom prst="rect">
            <a:avLst/>
          </a:prstGeom>
        </p:spPr>
        <p:txBody>
          <a:bodyPr wrap="square">
            <a:spAutoFit/>
          </a:bodyPr>
          <a:lstStyle/>
          <a:p>
            <a:r>
              <a:rPr lang="en-US" sz="1600" b="1" dirty="0" smtClean="0">
                <a:solidFill>
                  <a:srgbClr val="2232AA"/>
                </a:solidFill>
              </a:rPr>
              <a:t>Access </a:t>
            </a:r>
            <a:r>
              <a:rPr lang="en-US" sz="1600" b="1" dirty="0">
                <a:solidFill>
                  <a:srgbClr val="2232AA"/>
                </a:solidFill>
              </a:rPr>
              <a:t>to finance</a:t>
            </a:r>
            <a:endParaRPr lang="en-GB" sz="1600" b="1" dirty="0">
              <a:solidFill>
                <a:srgbClr val="2232AA"/>
              </a:solidFill>
            </a:endParaRPr>
          </a:p>
        </p:txBody>
      </p:sp>
      <p:sp>
        <p:nvSpPr>
          <p:cNvPr id="8" name="Rectangle 7"/>
          <p:cNvSpPr/>
          <p:nvPr/>
        </p:nvSpPr>
        <p:spPr>
          <a:xfrm>
            <a:off x="323528" y="4437112"/>
            <a:ext cx="2592288" cy="830997"/>
          </a:xfrm>
          <a:prstGeom prst="rect">
            <a:avLst/>
          </a:prstGeom>
        </p:spPr>
        <p:txBody>
          <a:bodyPr wrap="square">
            <a:spAutoFit/>
          </a:bodyPr>
          <a:lstStyle/>
          <a:p>
            <a:r>
              <a:rPr lang="en-US" sz="1600" b="1" dirty="0" smtClean="0">
                <a:solidFill>
                  <a:srgbClr val="2232AA"/>
                </a:solidFill>
              </a:rPr>
              <a:t>Access to the expertise of the Hub’s local partners</a:t>
            </a:r>
            <a:endParaRPr lang="en-GB" sz="1600" b="1" dirty="0">
              <a:solidFill>
                <a:srgbClr val="2232AA"/>
              </a:solidFill>
            </a:endParaRPr>
          </a:p>
        </p:txBody>
      </p:sp>
      <p:sp>
        <p:nvSpPr>
          <p:cNvPr id="9" name="Rectangle 8"/>
          <p:cNvSpPr/>
          <p:nvPr/>
        </p:nvSpPr>
        <p:spPr>
          <a:xfrm>
            <a:off x="323528" y="5308466"/>
            <a:ext cx="2448273" cy="584775"/>
          </a:xfrm>
          <a:prstGeom prst="rect">
            <a:avLst/>
          </a:prstGeom>
        </p:spPr>
        <p:txBody>
          <a:bodyPr wrap="square">
            <a:spAutoFit/>
          </a:bodyPr>
          <a:lstStyle/>
          <a:p>
            <a:r>
              <a:rPr lang="en-US" sz="1600" b="1" dirty="0" smtClean="0">
                <a:solidFill>
                  <a:srgbClr val="2232AA"/>
                </a:solidFill>
              </a:rPr>
              <a:t>Access to new </a:t>
            </a:r>
            <a:r>
              <a:rPr lang="en-US" sz="1600" b="1" dirty="0">
                <a:solidFill>
                  <a:srgbClr val="2232AA"/>
                </a:solidFill>
              </a:rPr>
              <a:t>advisory services</a:t>
            </a:r>
            <a:endParaRPr lang="en-GB" sz="1600" b="1" dirty="0">
              <a:solidFill>
                <a:srgbClr val="2232AA"/>
              </a:solidFill>
            </a:endParaRPr>
          </a:p>
        </p:txBody>
      </p:sp>
      <p:sp>
        <p:nvSpPr>
          <p:cNvPr id="10" name="Rectangle 9"/>
          <p:cNvSpPr/>
          <p:nvPr/>
        </p:nvSpPr>
        <p:spPr>
          <a:xfrm>
            <a:off x="2915816" y="1484784"/>
            <a:ext cx="3485798" cy="1246495"/>
          </a:xfrm>
          <a:prstGeom prst="rect">
            <a:avLst/>
          </a:prstGeom>
        </p:spPr>
        <p:txBody>
          <a:bodyPr wrap="square">
            <a:spAutoFit/>
          </a:bodyPr>
          <a:lstStyle/>
          <a:p>
            <a:r>
              <a:rPr lang="en-US" sz="1500" dirty="0" smtClean="0">
                <a:solidFill>
                  <a:srgbClr val="2232AA"/>
                </a:solidFill>
              </a:rPr>
              <a:t>Advisory and technical support in identification, </a:t>
            </a:r>
            <a:r>
              <a:rPr lang="en-US" sz="1500" dirty="0" err="1" smtClean="0">
                <a:solidFill>
                  <a:srgbClr val="2232AA"/>
                </a:solidFill>
              </a:rPr>
              <a:t>prioritisation</a:t>
            </a:r>
            <a:r>
              <a:rPr lang="en-US" sz="1500" dirty="0" smtClean="0">
                <a:solidFill>
                  <a:srgbClr val="2232AA"/>
                </a:solidFill>
              </a:rPr>
              <a:t>, preparation, structuring and implementation of investment projects</a:t>
            </a:r>
            <a:endParaRPr lang="en-GB" sz="1500" dirty="0">
              <a:solidFill>
                <a:srgbClr val="2232AA"/>
              </a:solidFill>
            </a:endParaRPr>
          </a:p>
        </p:txBody>
      </p:sp>
      <p:sp>
        <p:nvSpPr>
          <p:cNvPr id="11" name="Rectangle 10"/>
          <p:cNvSpPr/>
          <p:nvPr/>
        </p:nvSpPr>
        <p:spPr>
          <a:xfrm>
            <a:off x="323528" y="1484784"/>
            <a:ext cx="2448273" cy="830997"/>
          </a:xfrm>
          <a:prstGeom prst="rect">
            <a:avLst/>
          </a:prstGeom>
        </p:spPr>
        <p:txBody>
          <a:bodyPr wrap="square">
            <a:spAutoFit/>
          </a:bodyPr>
          <a:lstStyle/>
          <a:p>
            <a:r>
              <a:rPr lang="en-US" sz="1600" b="1" dirty="0">
                <a:solidFill>
                  <a:srgbClr val="2232AA"/>
                </a:solidFill>
              </a:rPr>
              <a:t>Support for projects and investments</a:t>
            </a:r>
            <a:endParaRPr lang="en-GB" sz="1600" b="1" dirty="0">
              <a:solidFill>
                <a:srgbClr val="2232AA"/>
              </a:solidFill>
            </a:endParaRPr>
          </a:p>
        </p:txBody>
      </p:sp>
      <p:sp>
        <p:nvSpPr>
          <p:cNvPr id="12" name="Rectangle 11"/>
          <p:cNvSpPr/>
          <p:nvPr/>
        </p:nvSpPr>
        <p:spPr>
          <a:xfrm>
            <a:off x="2915816" y="2716178"/>
            <a:ext cx="3485798" cy="784830"/>
          </a:xfrm>
          <a:prstGeom prst="rect">
            <a:avLst/>
          </a:prstGeom>
        </p:spPr>
        <p:txBody>
          <a:bodyPr wrap="square">
            <a:spAutoFit/>
          </a:bodyPr>
          <a:lstStyle/>
          <a:p>
            <a:r>
              <a:rPr lang="en-US" sz="1500" dirty="0" smtClean="0">
                <a:solidFill>
                  <a:srgbClr val="2232AA"/>
                </a:solidFill>
              </a:rPr>
              <a:t>Advisory and capacity building support in the implementation of ESIF financial instruments</a:t>
            </a:r>
            <a:endParaRPr lang="en-GB" sz="1500" dirty="0">
              <a:solidFill>
                <a:srgbClr val="2232AA"/>
              </a:solidFill>
            </a:endParaRPr>
          </a:p>
        </p:txBody>
      </p:sp>
      <p:sp>
        <p:nvSpPr>
          <p:cNvPr id="13" name="Rectangle 12"/>
          <p:cNvSpPr/>
          <p:nvPr/>
        </p:nvSpPr>
        <p:spPr>
          <a:xfrm>
            <a:off x="6516215" y="2716178"/>
            <a:ext cx="2448273" cy="784830"/>
          </a:xfrm>
          <a:prstGeom prst="rect">
            <a:avLst/>
          </a:prstGeom>
        </p:spPr>
        <p:txBody>
          <a:bodyPr wrap="square">
            <a:spAutoFit/>
          </a:bodyPr>
          <a:lstStyle/>
          <a:p>
            <a:r>
              <a:rPr lang="en-US" sz="1500" dirty="0" smtClean="0">
                <a:solidFill>
                  <a:srgbClr val="2232AA"/>
                </a:solidFill>
              </a:rPr>
              <a:t>fi-compass, bilateral services to Managing Authorities</a:t>
            </a:r>
            <a:endParaRPr lang="en-GB" sz="1500" dirty="0">
              <a:solidFill>
                <a:srgbClr val="2232AA"/>
              </a:solidFill>
            </a:endParaRPr>
          </a:p>
        </p:txBody>
      </p:sp>
      <p:sp>
        <p:nvSpPr>
          <p:cNvPr id="14" name="Rectangle 13"/>
          <p:cNvSpPr/>
          <p:nvPr/>
        </p:nvSpPr>
        <p:spPr>
          <a:xfrm>
            <a:off x="2915816" y="3542818"/>
            <a:ext cx="3485798" cy="784830"/>
          </a:xfrm>
          <a:prstGeom prst="rect">
            <a:avLst/>
          </a:prstGeom>
        </p:spPr>
        <p:txBody>
          <a:bodyPr wrap="square">
            <a:spAutoFit/>
          </a:bodyPr>
          <a:lstStyle/>
          <a:p>
            <a:r>
              <a:rPr lang="en-US" sz="1500" dirty="0" smtClean="0">
                <a:solidFill>
                  <a:srgbClr val="2232AA"/>
                </a:solidFill>
              </a:rPr>
              <a:t>Enhancement of the overall conditions for financing for public and private beneficiaries</a:t>
            </a:r>
            <a:endParaRPr lang="en-GB" sz="1500" dirty="0">
              <a:solidFill>
                <a:srgbClr val="2232AA"/>
              </a:solidFill>
            </a:endParaRPr>
          </a:p>
        </p:txBody>
      </p:sp>
      <p:sp>
        <p:nvSpPr>
          <p:cNvPr id="15" name="Rectangle 14"/>
          <p:cNvSpPr/>
          <p:nvPr/>
        </p:nvSpPr>
        <p:spPr>
          <a:xfrm>
            <a:off x="6516215" y="3542818"/>
            <a:ext cx="2448273" cy="553998"/>
          </a:xfrm>
          <a:prstGeom prst="rect">
            <a:avLst/>
          </a:prstGeom>
        </p:spPr>
        <p:txBody>
          <a:bodyPr wrap="square">
            <a:spAutoFit/>
          </a:bodyPr>
          <a:lstStyle/>
          <a:p>
            <a:r>
              <a:rPr lang="en-US" sz="1500" dirty="0" smtClean="0">
                <a:solidFill>
                  <a:srgbClr val="2232AA"/>
                </a:solidFill>
              </a:rPr>
              <a:t>Innovation Finance Advisory</a:t>
            </a:r>
            <a:endParaRPr lang="en-GB" sz="1500" dirty="0">
              <a:solidFill>
                <a:srgbClr val="2232AA"/>
              </a:solidFill>
            </a:endParaRPr>
          </a:p>
        </p:txBody>
      </p:sp>
      <p:sp>
        <p:nvSpPr>
          <p:cNvPr id="16" name="Rectangle 15"/>
          <p:cNvSpPr/>
          <p:nvPr/>
        </p:nvSpPr>
        <p:spPr>
          <a:xfrm>
            <a:off x="2915816" y="4437112"/>
            <a:ext cx="3485798" cy="553998"/>
          </a:xfrm>
          <a:prstGeom prst="rect">
            <a:avLst/>
          </a:prstGeom>
        </p:spPr>
        <p:txBody>
          <a:bodyPr wrap="square">
            <a:spAutoFit/>
          </a:bodyPr>
          <a:lstStyle/>
          <a:p>
            <a:r>
              <a:rPr lang="en-US" sz="1500" dirty="0" smtClean="0">
                <a:solidFill>
                  <a:srgbClr val="2232AA"/>
                </a:solidFill>
              </a:rPr>
              <a:t>Advisory and technical support from the Hub’s local network</a:t>
            </a:r>
            <a:endParaRPr lang="en-GB" sz="1500" dirty="0">
              <a:solidFill>
                <a:srgbClr val="2232AA"/>
              </a:solidFill>
            </a:endParaRPr>
          </a:p>
        </p:txBody>
      </p:sp>
      <p:sp>
        <p:nvSpPr>
          <p:cNvPr id="17" name="Rectangle 16"/>
          <p:cNvSpPr/>
          <p:nvPr/>
        </p:nvSpPr>
        <p:spPr>
          <a:xfrm>
            <a:off x="2915816" y="5308466"/>
            <a:ext cx="3485798" cy="784830"/>
          </a:xfrm>
          <a:prstGeom prst="rect">
            <a:avLst/>
          </a:prstGeom>
        </p:spPr>
        <p:txBody>
          <a:bodyPr wrap="square">
            <a:spAutoFit/>
          </a:bodyPr>
          <a:lstStyle/>
          <a:p>
            <a:r>
              <a:rPr lang="en-US" sz="1500" dirty="0" err="1" smtClean="0">
                <a:solidFill>
                  <a:srgbClr val="2232AA"/>
                </a:solidFill>
              </a:rPr>
              <a:t>Continous</a:t>
            </a:r>
            <a:r>
              <a:rPr lang="en-US" sz="1500" dirty="0" smtClean="0">
                <a:solidFill>
                  <a:srgbClr val="2232AA"/>
                </a:solidFill>
              </a:rPr>
              <a:t> development of the Hub’s advisory offer to address unmet needs</a:t>
            </a:r>
            <a:endParaRPr lang="en-GB" sz="1500" dirty="0">
              <a:solidFill>
                <a:srgbClr val="2232AA"/>
              </a:solidFill>
            </a:endParaRPr>
          </a:p>
        </p:txBody>
      </p:sp>
      <p:sp>
        <p:nvSpPr>
          <p:cNvPr id="18" name="Rectangle 17"/>
          <p:cNvSpPr/>
          <p:nvPr/>
        </p:nvSpPr>
        <p:spPr>
          <a:xfrm>
            <a:off x="2771800" y="6097066"/>
            <a:ext cx="4536503" cy="338554"/>
          </a:xfrm>
          <a:prstGeom prst="rect">
            <a:avLst/>
          </a:prstGeom>
          <a:solidFill>
            <a:schemeClr val="accent1"/>
          </a:solidFill>
        </p:spPr>
        <p:txBody>
          <a:bodyPr wrap="square">
            <a:spAutoFit/>
          </a:bodyPr>
          <a:lstStyle/>
          <a:p>
            <a:pPr algn="ctr"/>
            <a:r>
              <a:rPr lang="en-US" sz="1600" b="1" dirty="0" smtClean="0">
                <a:solidFill>
                  <a:srgbClr val="2232AA"/>
                </a:solidFill>
              </a:rPr>
              <a:t>A 360 degrees advisory offer</a:t>
            </a:r>
            <a:endParaRPr lang="en-GB" sz="1600" b="1" dirty="0">
              <a:solidFill>
                <a:srgbClr val="2232AA"/>
              </a:solidFill>
            </a:endParaRPr>
          </a:p>
        </p:txBody>
      </p:sp>
      <p:cxnSp>
        <p:nvCxnSpPr>
          <p:cNvPr id="3" name="Straight Connector 2"/>
          <p:cNvCxnSpPr/>
          <p:nvPr/>
        </p:nvCxnSpPr>
        <p:spPr>
          <a:xfrm>
            <a:off x="323528" y="2708920"/>
            <a:ext cx="849694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3528" y="3501008"/>
            <a:ext cx="849694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3528" y="4365104"/>
            <a:ext cx="849694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3528" y="5373216"/>
            <a:ext cx="849694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3528" y="1340768"/>
            <a:ext cx="244827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87824" y="1340768"/>
            <a:ext cx="3216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516216" y="1340768"/>
            <a:ext cx="230425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23528" y="980728"/>
            <a:ext cx="2448273" cy="338554"/>
          </a:xfrm>
          <a:prstGeom prst="rect">
            <a:avLst/>
          </a:prstGeom>
        </p:spPr>
        <p:txBody>
          <a:bodyPr wrap="square">
            <a:spAutoFit/>
          </a:bodyPr>
          <a:lstStyle/>
          <a:p>
            <a:r>
              <a:rPr lang="en-US" sz="1600" b="1" dirty="0" smtClean="0">
                <a:solidFill>
                  <a:srgbClr val="2232AA"/>
                </a:solidFill>
              </a:rPr>
              <a:t>TYPE OF SUPPORT</a:t>
            </a:r>
            <a:endParaRPr lang="en-GB" sz="1600" b="1" dirty="0">
              <a:solidFill>
                <a:srgbClr val="2232AA"/>
              </a:solidFill>
            </a:endParaRPr>
          </a:p>
        </p:txBody>
      </p:sp>
      <p:sp>
        <p:nvSpPr>
          <p:cNvPr id="31" name="Rectangle 30"/>
          <p:cNvSpPr/>
          <p:nvPr/>
        </p:nvSpPr>
        <p:spPr>
          <a:xfrm>
            <a:off x="2915816" y="980728"/>
            <a:ext cx="2448273" cy="338554"/>
          </a:xfrm>
          <a:prstGeom prst="rect">
            <a:avLst/>
          </a:prstGeom>
        </p:spPr>
        <p:txBody>
          <a:bodyPr wrap="square">
            <a:spAutoFit/>
          </a:bodyPr>
          <a:lstStyle/>
          <a:p>
            <a:r>
              <a:rPr lang="en-US" sz="1600" b="1" dirty="0" smtClean="0">
                <a:solidFill>
                  <a:srgbClr val="2232AA"/>
                </a:solidFill>
              </a:rPr>
              <a:t>DESCRIPTION</a:t>
            </a:r>
            <a:endParaRPr lang="en-GB" sz="1600" b="1" dirty="0">
              <a:solidFill>
                <a:srgbClr val="2232AA"/>
              </a:solidFill>
            </a:endParaRPr>
          </a:p>
        </p:txBody>
      </p:sp>
      <p:sp>
        <p:nvSpPr>
          <p:cNvPr id="32" name="Rectangle 31"/>
          <p:cNvSpPr/>
          <p:nvPr/>
        </p:nvSpPr>
        <p:spPr>
          <a:xfrm>
            <a:off x="6516215" y="980728"/>
            <a:ext cx="2448273" cy="338554"/>
          </a:xfrm>
          <a:prstGeom prst="rect">
            <a:avLst/>
          </a:prstGeom>
        </p:spPr>
        <p:txBody>
          <a:bodyPr wrap="square">
            <a:spAutoFit/>
          </a:bodyPr>
          <a:lstStyle/>
          <a:p>
            <a:r>
              <a:rPr lang="en-US" sz="1600" b="1" dirty="0" smtClean="0">
                <a:solidFill>
                  <a:srgbClr val="2232AA"/>
                </a:solidFill>
              </a:rPr>
              <a:t>PROGRAMMES</a:t>
            </a:r>
            <a:endParaRPr lang="en-GB" sz="1600" b="1" dirty="0">
              <a:solidFill>
                <a:srgbClr val="2232AA"/>
              </a:solidFill>
            </a:endParaRPr>
          </a:p>
        </p:txBody>
      </p:sp>
    </p:spTree>
    <p:extLst>
      <p:ext uri="{BB962C8B-B14F-4D97-AF65-F5344CB8AC3E}">
        <p14:creationId xmlns:p14="http://schemas.microsoft.com/office/powerpoint/2010/main" val="1431806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66238" cy="695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836613"/>
            <a:ext cx="8785225" cy="1371600"/>
          </a:xfrm>
          <a:prstGeom prst="rect">
            <a:avLst/>
          </a:prstGeom>
        </p:spPr>
        <p:txBody>
          <a:bodyPr/>
          <a:lstStyle/>
          <a:p>
            <a:pPr algn="ctr">
              <a:defRPr/>
            </a:pPr>
            <a:r>
              <a:rPr lang="en-GB" sz="2800" dirty="0" smtClean="0"/>
              <a:t>  The economic situation is improving and the recovery is taking hold</a:t>
            </a:r>
            <a:endParaRPr lang="en-GB" sz="2800" dirty="0"/>
          </a:p>
        </p:txBody>
      </p:sp>
      <p:sp>
        <p:nvSpPr>
          <p:cNvPr id="5" name="Title 1"/>
          <p:cNvSpPr txBox="1">
            <a:spLocks/>
          </p:cNvSpPr>
          <p:nvPr/>
        </p:nvSpPr>
        <p:spPr bwMode="auto">
          <a:xfrm>
            <a:off x="5364165" y="1989140"/>
            <a:ext cx="3024187" cy="439737"/>
          </a:xfrm>
          <a:prstGeom prst="rect">
            <a:avLst/>
          </a:prstGeom>
          <a:noFill/>
          <a:ln w="9525">
            <a:noFill/>
            <a:miter lim="800000"/>
            <a:headEnd/>
            <a:tailEnd/>
          </a:ln>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defRPr/>
            </a:pPr>
            <a:r>
              <a:rPr lang="en-GB" sz="1400" kern="0" dirty="0" smtClean="0">
                <a:ea typeface="ＭＳ Ｐゴシック" charset="0"/>
              </a:rPr>
              <a:t>European growth map 2016 (forecast)</a:t>
            </a:r>
            <a:endParaRPr lang="en-GB" sz="1400" kern="0" dirty="0">
              <a:ea typeface="ＭＳ Ｐゴシック" charset="0"/>
            </a:endParaRPr>
          </a:p>
        </p:txBody>
      </p:sp>
      <p:pic>
        <p:nvPicPr>
          <p:cNvPr id="71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63" y="2754313"/>
            <a:ext cx="4348162"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bwMode="auto">
          <a:xfrm>
            <a:off x="900113" y="1989140"/>
            <a:ext cx="3167062" cy="439737"/>
          </a:xfrm>
          <a:prstGeom prst="rect">
            <a:avLst/>
          </a:prstGeom>
          <a:noFill/>
          <a:ln w="9525">
            <a:noFill/>
            <a:miter lim="800000"/>
            <a:headEnd/>
            <a:tailEnd/>
          </a:ln>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defRPr/>
            </a:pPr>
            <a:r>
              <a:rPr lang="en-GB" sz="1400" kern="0" dirty="0" smtClean="0">
                <a:ea typeface="ＭＳ Ｐゴシック" charset="0"/>
              </a:rPr>
              <a:t>European growth map 2012</a:t>
            </a:r>
            <a:endParaRPr lang="en-GB" sz="1400" kern="0" dirty="0">
              <a:ea typeface="ＭＳ Ｐゴシック" charset="0"/>
            </a:endParaRPr>
          </a:p>
        </p:txBody>
      </p:sp>
      <p:pic>
        <p:nvPicPr>
          <p:cNvPr id="717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1382" r="1382"/>
          <a:stretch>
            <a:fillRect/>
          </a:stretch>
        </p:blipFill>
        <p:spPr bwMode="auto">
          <a:xfrm>
            <a:off x="4657727" y="2754313"/>
            <a:ext cx="454342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1135317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08135" y="215642"/>
            <a:ext cx="6486071" cy="861774"/>
          </a:xfrm>
          <a:prstGeom prst="rect">
            <a:avLst/>
          </a:prstGeom>
          <a:noFill/>
        </p:spPr>
        <p:txBody>
          <a:bodyPr wrap="none" rtlCol="0">
            <a:spAutoFit/>
          </a:bodyPr>
          <a:lstStyle/>
          <a:p>
            <a:r>
              <a:rPr lang="en-US" sz="2500" b="1" dirty="0" smtClean="0">
                <a:solidFill>
                  <a:srgbClr val="2232AA"/>
                </a:solidFill>
              </a:rPr>
              <a:t>Who can contact the Advisory Hub </a:t>
            </a:r>
          </a:p>
          <a:p>
            <a:r>
              <a:rPr lang="en-US" sz="2500" b="1" dirty="0" smtClean="0">
                <a:solidFill>
                  <a:srgbClr val="2232AA"/>
                </a:solidFill>
              </a:rPr>
              <a:t>for support?</a:t>
            </a:r>
          </a:p>
        </p:txBody>
      </p:sp>
      <p:sp>
        <p:nvSpPr>
          <p:cNvPr id="3" name="Rectangle 2"/>
          <p:cNvSpPr/>
          <p:nvPr/>
        </p:nvSpPr>
        <p:spPr>
          <a:xfrm>
            <a:off x="1516265" y="1232057"/>
            <a:ext cx="2448273" cy="769441"/>
          </a:xfrm>
          <a:prstGeom prst="rect">
            <a:avLst/>
          </a:prstGeom>
        </p:spPr>
        <p:txBody>
          <a:bodyPr wrap="square">
            <a:spAutoFit/>
          </a:bodyPr>
          <a:lstStyle/>
          <a:p>
            <a:pPr algn="ctr"/>
            <a:r>
              <a:rPr lang="en-US" sz="2200" b="1" dirty="0" smtClean="0">
                <a:solidFill>
                  <a:srgbClr val="2853AA"/>
                </a:solidFill>
              </a:rPr>
              <a:t>Managing Authorities</a:t>
            </a:r>
            <a:endParaRPr lang="en-GB" sz="2200" b="1" dirty="0">
              <a:solidFill>
                <a:srgbClr val="2853AA"/>
              </a:solidFill>
            </a:endParaRPr>
          </a:p>
        </p:txBody>
      </p:sp>
      <p:sp>
        <p:nvSpPr>
          <p:cNvPr id="4" name="Rectangle 3"/>
          <p:cNvSpPr/>
          <p:nvPr/>
        </p:nvSpPr>
        <p:spPr>
          <a:xfrm>
            <a:off x="539552" y="2467118"/>
            <a:ext cx="2448273" cy="430887"/>
          </a:xfrm>
          <a:prstGeom prst="rect">
            <a:avLst/>
          </a:prstGeom>
        </p:spPr>
        <p:txBody>
          <a:bodyPr wrap="square">
            <a:spAutoFit/>
          </a:bodyPr>
          <a:lstStyle/>
          <a:p>
            <a:pPr algn="ctr"/>
            <a:r>
              <a:rPr lang="en-US" sz="2200" b="1" dirty="0" smtClean="0">
                <a:solidFill>
                  <a:srgbClr val="2853AA"/>
                </a:solidFill>
              </a:rPr>
              <a:t>Municipalities</a:t>
            </a:r>
            <a:endParaRPr lang="en-GB" sz="2200" b="1" dirty="0">
              <a:solidFill>
                <a:srgbClr val="2853AA"/>
              </a:solidFill>
            </a:endParaRPr>
          </a:p>
        </p:txBody>
      </p:sp>
      <p:sp>
        <p:nvSpPr>
          <p:cNvPr id="5" name="Rectangle 4"/>
          <p:cNvSpPr/>
          <p:nvPr/>
        </p:nvSpPr>
        <p:spPr>
          <a:xfrm>
            <a:off x="323528" y="3574177"/>
            <a:ext cx="2448273" cy="769441"/>
          </a:xfrm>
          <a:prstGeom prst="rect">
            <a:avLst/>
          </a:prstGeom>
        </p:spPr>
        <p:txBody>
          <a:bodyPr wrap="square">
            <a:spAutoFit/>
          </a:bodyPr>
          <a:lstStyle/>
          <a:p>
            <a:pPr algn="ctr"/>
            <a:r>
              <a:rPr lang="en-US" sz="2200" b="1" dirty="0" smtClean="0">
                <a:solidFill>
                  <a:srgbClr val="2853AA"/>
                </a:solidFill>
              </a:rPr>
              <a:t>Public authorities</a:t>
            </a:r>
            <a:endParaRPr lang="en-GB" sz="2200" b="1" dirty="0">
              <a:solidFill>
                <a:srgbClr val="2853AA"/>
              </a:solidFill>
            </a:endParaRPr>
          </a:p>
        </p:txBody>
      </p:sp>
      <p:sp>
        <p:nvSpPr>
          <p:cNvPr id="6" name="Rectangle 5"/>
          <p:cNvSpPr/>
          <p:nvPr/>
        </p:nvSpPr>
        <p:spPr>
          <a:xfrm>
            <a:off x="1331640" y="4880831"/>
            <a:ext cx="2448273" cy="769441"/>
          </a:xfrm>
          <a:prstGeom prst="rect">
            <a:avLst/>
          </a:prstGeom>
        </p:spPr>
        <p:txBody>
          <a:bodyPr wrap="square">
            <a:spAutoFit/>
          </a:bodyPr>
          <a:lstStyle/>
          <a:p>
            <a:pPr algn="ctr"/>
            <a:r>
              <a:rPr lang="en-US" sz="2200" b="1" dirty="0" smtClean="0">
                <a:solidFill>
                  <a:srgbClr val="2853AA"/>
                </a:solidFill>
              </a:rPr>
              <a:t>Member States</a:t>
            </a:r>
            <a:endParaRPr lang="en-GB" sz="2200" b="1" dirty="0">
              <a:solidFill>
                <a:srgbClr val="2853AA"/>
              </a:solidFill>
            </a:endParaRPr>
          </a:p>
        </p:txBody>
      </p:sp>
      <p:sp>
        <p:nvSpPr>
          <p:cNvPr id="9" name="Rectangle 8"/>
          <p:cNvSpPr/>
          <p:nvPr/>
        </p:nvSpPr>
        <p:spPr>
          <a:xfrm>
            <a:off x="5940152" y="2176248"/>
            <a:ext cx="2448273" cy="769441"/>
          </a:xfrm>
          <a:prstGeom prst="rect">
            <a:avLst/>
          </a:prstGeom>
        </p:spPr>
        <p:txBody>
          <a:bodyPr wrap="square">
            <a:spAutoFit/>
          </a:bodyPr>
          <a:lstStyle/>
          <a:p>
            <a:pPr algn="ctr"/>
            <a:r>
              <a:rPr lang="en-US" sz="2200" b="1" dirty="0" smtClean="0">
                <a:solidFill>
                  <a:srgbClr val="2853AA"/>
                </a:solidFill>
              </a:rPr>
              <a:t>Public companies</a:t>
            </a:r>
            <a:endParaRPr lang="en-GB" sz="2200" b="1" dirty="0">
              <a:solidFill>
                <a:srgbClr val="2853AA"/>
              </a:solidFill>
            </a:endParaRPr>
          </a:p>
        </p:txBody>
      </p:sp>
      <p:sp>
        <p:nvSpPr>
          <p:cNvPr id="10" name="Rectangle 9"/>
          <p:cNvSpPr/>
          <p:nvPr/>
        </p:nvSpPr>
        <p:spPr>
          <a:xfrm>
            <a:off x="4413693" y="1254749"/>
            <a:ext cx="2448273" cy="769441"/>
          </a:xfrm>
          <a:prstGeom prst="rect">
            <a:avLst/>
          </a:prstGeom>
        </p:spPr>
        <p:txBody>
          <a:bodyPr wrap="square">
            <a:spAutoFit/>
          </a:bodyPr>
          <a:lstStyle/>
          <a:p>
            <a:pPr algn="ctr"/>
            <a:r>
              <a:rPr lang="en-US" sz="2200" b="1" dirty="0" smtClean="0">
                <a:solidFill>
                  <a:srgbClr val="2853AA"/>
                </a:solidFill>
              </a:rPr>
              <a:t>Private companies</a:t>
            </a:r>
            <a:endParaRPr lang="en-GB" sz="2200" b="1" dirty="0">
              <a:solidFill>
                <a:srgbClr val="2853AA"/>
              </a:solidFill>
            </a:endParaRPr>
          </a:p>
        </p:txBody>
      </p:sp>
      <p:sp>
        <p:nvSpPr>
          <p:cNvPr id="11" name="Rectangle 10"/>
          <p:cNvSpPr/>
          <p:nvPr/>
        </p:nvSpPr>
        <p:spPr>
          <a:xfrm>
            <a:off x="6134395" y="3212976"/>
            <a:ext cx="2448273" cy="1446550"/>
          </a:xfrm>
          <a:prstGeom prst="rect">
            <a:avLst/>
          </a:prstGeom>
        </p:spPr>
        <p:txBody>
          <a:bodyPr wrap="square">
            <a:spAutoFit/>
          </a:bodyPr>
          <a:lstStyle/>
          <a:p>
            <a:pPr algn="ctr"/>
            <a:r>
              <a:rPr lang="en-US" sz="2200" b="1" dirty="0" smtClean="0">
                <a:solidFill>
                  <a:srgbClr val="2853AA"/>
                </a:solidFill>
              </a:rPr>
              <a:t>National Promotional Banks &amp; Institutions</a:t>
            </a:r>
            <a:endParaRPr lang="en-GB" sz="2200" b="1" dirty="0">
              <a:solidFill>
                <a:srgbClr val="2853AA"/>
              </a:solidFill>
            </a:endParaRPr>
          </a:p>
        </p:txBody>
      </p:sp>
      <p:sp>
        <p:nvSpPr>
          <p:cNvPr id="2" name="Oval 1"/>
          <p:cNvSpPr/>
          <p:nvPr/>
        </p:nvSpPr>
        <p:spPr>
          <a:xfrm>
            <a:off x="3203848" y="2248256"/>
            <a:ext cx="2433981" cy="2332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300" dirty="0" smtClean="0">
                <a:solidFill>
                  <a:srgbClr val="2853AA"/>
                </a:solidFill>
              </a:rPr>
              <a:t>EIAH</a:t>
            </a:r>
            <a:endParaRPr lang="en-GB" sz="3300" dirty="0">
              <a:solidFill>
                <a:srgbClr val="2853AA"/>
              </a:solidFill>
            </a:endParaRPr>
          </a:p>
        </p:txBody>
      </p:sp>
      <p:sp>
        <p:nvSpPr>
          <p:cNvPr id="12" name="Rectangle 11"/>
          <p:cNvSpPr/>
          <p:nvPr/>
        </p:nvSpPr>
        <p:spPr>
          <a:xfrm>
            <a:off x="4716016" y="4869160"/>
            <a:ext cx="2448273" cy="1107996"/>
          </a:xfrm>
          <a:prstGeom prst="rect">
            <a:avLst/>
          </a:prstGeom>
        </p:spPr>
        <p:txBody>
          <a:bodyPr wrap="square">
            <a:spAutoFit/>
          </a:bodyPr>
          <a:lstStyle/>
          <a:p>
            <a:pPr algn="ctr"/>
            <a:r>
              <a:rPr lang="en-US" sz="2200" b="1" dirty="0" smtClean="0">
                <a:solidFill>
                  <a:srgbClr val="2853AA"/>
                </a:solidFill>
              </a:rPr>
              <a:t>Financial Intermediaries</a:t>
            </a:r>
            <a:endParaRPr lang="en-GB" sz="2200" b="1" dirty="0">
              <a:solidFill>
                <a:srgbClr val="2853AA"/>
              </a:solidFill>
            </a:endParaRPr>
          </a:p>
        </p:txBody>
      </p:sp>
    </p:spTree>
    <p:extLst>
      <p:ext uri="{BB962C8B-B14F-4D97-AF65-F5344CB8AC3E}">
        <p14:creationId xmlns:p14="http://schemas.microsoft.com/office/powerpoint/2010/main" val="1726214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60076" y="213013"/>
            <a:ext cx="5447325" cy="477054"/>
          </a:xfrm>
          <a:prstGeom prst="rect">
            <a:avLst/>
          </a:prstGeom>
          <a:noFill/>
        </p:spPr>
        <p:txBody>
          <a:bodyPr wrap="none" rtlCol="0">
            <a:spAutoFit/>
          </a:bodyPr>
          <a:lstStyle/>
          <a:p>
            <a:r>
              <a:rPr lang="en-US" sz="2500" b="1" dirty="0" smtClean="0">
                <a:solidFill>
                  <a:srgbClr val="2232AA"/>
                </a:solidFill>
              </a:rPr>
              <a:t>FAQs about the Advisory Hub</a:t>
            </a:r>
          </a:p>
        </p:txBody>
      </p:sp>
      <p:sp>
        <p:nvSpPr>
          <p:cNvPr id="3" name="Rectangle 2"/>
          <p:cNvSpPr/>
          <p:nvPr/>
        </p:nvSpPr>
        <p:spPr>
          <a:xfrm>
            <a:off x="539552" y="1124744"/>
            <a:ext cx="3312368" cy="584775"/>
          </a:xfrm>
          <a:prstGeom prst="rect">
            <a:avLst/>
          </a:prstGeom>
        </p:spPr>
        <p:txBody>
          <a:bodyPr wrap="square">
            <a:spAutoFit/>
          </a:bodyPr>
          <a:lstStyle/>
          <a:p>
            <a:r>
              <a:rPr lang="en-US" sz="1600" b="1" dirty="0" smtClean="0">
                <a:solidFill>
                  <a:srgbClr val="2232AA"/>
                </a:solidFill>
              </a:rPr>
              <a:t>What is the geo scope of the Hub?</a:t>
            </a:r>
            <a:endParaRPr lang="en-GB" sz="1600" b="1" dirty="0">
              <a:solidFill>
                <a:srgbClr val="2232AA"/>
              </a:solidFill>
            </a:endParaRPr>
          </a:p>
        </p:txBody>
      </p:sp>
      <p:sp>
        <p:nvSpPr>
          <p:cNvPr id="4" name="Rectangle 3"/>
          <p:cNvSpPr/>
          <p:nvPr/>
        </p:nvSpPr>
        <p:spPr>
          <a:xfrm>
            <a:off x="3851920" y="1124744"/>
            <a:ext cx="2696021" cy="338554"/>
          </a:xfrm>
          <a:prstGeom prst="rect">
            <a:avLst/>
          </a:prstGeom>
        </p:spPr>
        <p:txBody>
          <a:bodyPr wrap="square">
            <a:spAutoFit/>
          </a:bodyPr>
          <a:lstStyle/>
          <a:p>
            <a:r>
              <a:rPr lang="en-US" sz="1600" i="1" dirty="0" smtClean="0">
                <a:solidFill>
                  <a:srgbClr val="2232AA"/>
                </a:solidFill>
              </a:rPr>
              <a:t>The European Union</a:t>
            </a:r>
            <a:endParaRPr lang="en-GB" sz="1600" i="1" dirty="0">
              <a:solidFill>
                <a:srgbClr val="2232AA"/>
              </a:solidFill>
            </a:endParaRPr>
          </a:p>
        </p:txBody>
      </p:sp>
      <p:cxnSp>
        <p:nvCxnSpPr>
          <p:cNvPr id="9" name="Straight Connector 8"/>
          <p:cNvCxnSpPr/>
          <p:nvPr/>
        </p:nvCxnSpPr>
        <p:spPr bwMode="auto">
          <a:xfrm>
            <a:off x="683568" y="1710100"/>
            <a:ext cx="7920880" cy="0"/>
          </a:xfrm>
          <a:prstGeom prst="line">
            <a:avLst/>
          </a:prstGeom>
          <a:noFill/>
          <a:ln w="952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a:xfrm>
            <a:off x="539552" y="1844824"/>
            <a:ext cx="3312368" cy="584775"/>
          </a:xfrm>
          <a:prstGeom prst="rect">
            <a:avLst/>
          </a:prstGeom>
        </p:spPr>
        <p:txBody>
          <a:bodyPr wrap="square">
            <a:spAutoFit/>
          </a:bodyPr>
          <a:lstStyle/>
          <a:p>
            <a:r>
              <a:rPr lang="en-US" sz="1600" b="1" dirty="0" smtClean="0">
                <a:solidFill>
                  <a:srgbClr val="2232AA"/>
                </a:solidFill>
              </a:rPr>
              <a:t>Is the Hub linked to EFSI projects only?</a:t>
            </a:r>
            <a:endParaRPr lang="en-GB" sz="1600" b="1" dirty="0">
              <a:solidFill>
                <a:srgbClr val="2232AA"/>
              </a:solidFill>
            </a:endParaRPr>
          </a:p>
        </p:txBody>
      </p:sp>
      <p:sp>
        <p:nvSpPr>
          <p:cNvPr id="11" name="Rectangle 10"/>
          <p:cNvSpPr/>
          <p:nvPr/>
        </p:nvSpPr>
        <p:spPr>
          <a:xfrm>
            <a:off x="3851920" y="1844824"/>
            <a:ext cx="4752528" cy="584775"/>
          </a:xfrm>
          <a:prstGeom prst="rect">
            <a:avLst/>
          </a:prstGeom>
        </p:spPr>
        <p:txBody>
          <a:bodyPr wrap="square">
            <a:spAutoFit/>
          </a:bodyPr>
          <a:lstStyle/>
          <a:p>
            <a:r>
              <a:rPr lang="en-US" sz="1600" i="1" dirty="0" smtClean="0">
                <a:solidFill>
                  <a:srgbClr val="2232AA"/>
                </a:solidFill>
              </a:rPr>
              <a:t>No, support will not be limited to projects to be financed by EFSI (and/or the EIB)</a:t>
            </a:r>
            <a:endParaRPr lang="en-GB" sz="1600" i="1" dirty="0">
              <a:solidFill>
                <a:srgbClr val="2232AA"/>
              </a:solidFill>
            </a:endParaRPr>
          </a:p>
        </p:txBody>
      </p:sp>
      <p:cxnSp>
        <p:nvCxnSpPr>
          <p:cNvPr id="14" name="Straight Connector 13"/>
          <p:cNvCxnSpPr/>
          <p:nvPr/>
        </p:nvCxnSpPr>
        <p:spPr bwMode="auto">
          <a:xfrm>
            <a:off x="683568" y="2574196"/>
            <a:ext cx="7920880" cy="0"/>
          </a:xfrm>
          <a:prstGeom prst="line">
            <a:avLst/>
          </a:prstGeom>
          <a:noFill/>
          <a:ln w="952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14"/>
          <p:cNvSpPr/>
          <p:nvPr/>
        </p:nvSpPr>
        <p:spPr>
          <a:xfrm>
            <a:off x="539552" y="2636912"/>
            <a:ext cx="3312368" cy="584775"/>
          </a:xfrm>
          <a:prstGeom prst="rect">
            <a:avLst/>
          </a:prstGeom>
        </p:spPr>
        <p:txBody>
          <a:bodyPr wrap="square">
            <a:spAutoFit/>
          </a:bodyPr>
          <a:lstStyle/>
          <a:p>
            <a:r>
              <a:rPr lang="en-US" sz="1600" b="1" dirty="0" smtClean="0">
                <a:solidFill>
                  <a:srgbClr val="2232AA"/>
                </a:solidFill>
              </a:rPr>
              <a:t>Does the Hub provide financing?</a:t>
            </a:r>
            <a:endParaRPr lang="en-GB" sz="1600" b="1" dirty="0">
              <a:solidFill>
                <a:srgbClr val="2232AA"/>
              </a:solidFill>
            </a:endParaRPr>
          </a:p>
        </p:txBody>
      </p:sp>
      <p:sp>
        <p:nvSpPr>
          <p:cNvPr id="16" name="Rectangle 15"/>
          <p:cNvSpPr/>
          <p:nvPr/>
        </p:nvSpPr>
        <p:spPr>
          <a:xfrm>
            <a:off x="3851920" y="2636912"/>
            <a:ext cx="4536504" cy="338554"/>
          </a:xfrm>
          <a:prstGeom prst="rect">
            <a:avLst/>
          </a:prstGeom>
        </p:spPr>
        <p:txBody>
          <a:bodyPr wrap="square">
            <a:spAutoFit/>
          </a:bodyPr>
          <a:lstStyle/>
          <a:p>
            <a:r>
              <a:rPr lang="en-US" sz="1600" i="1" dirty="0" smtClean="0">
                <a:solidFill>
                  <a:srgbClr val="2232AA"/>
                </a:solidFill>
              </a:rPr>
              <a:t>No</a:t>
            </a:r>
            <a:endParaRPr lang="en-GB" sz="1600" i="1" dirty="0">
              <a:solidFill>
                <a:srgbClr val="2232AA"/>
              </a:solidFill>
            </a:endParaRPr>
          </a:p>
        </p:txBody>
      </p:sp>
      <p:cxnSp>
        <p:nvCxnSpPr>
          <p:cNvPr id="17" name="Straight Connector 16"/>
          <p:cNvCxnSpPr/>
          <p:nvPr/>
        </p:nvCxnSpPr>
        <p:spPr bwMode="auto">
          <a:xfrm>
            <a:off x="683568" y="3212976"/>
            <a:ext cx="7920880" cy="0"/>
          </a:xfrm>
          <a:prstGeom prst="line">
            <a:avLst/>
          </a:prstGeom>
          <a:noFill/>
          <a:ln w="952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0"/>
          <p:cNvSpPr/>
          <p:nvPr/>
        </p:nvSpPr>
        <p:spPr>
          <a:xfrm>
            <a:off x="539552" y="3284984"/>
            <a:ext cx="3312368" cy="830997"/>
          </a:xfrm>
          <a:prstGeom prst="rect">
            <a:avLst/>
          </a:prstGeom>
        </p:spPr>
        <p:txBody>
          <a:bodyPr wrap="square">
            <a:spAutoFit/>
          </a:bodyPr>
          <a:lstStyle/>
          <a:p>
            <a:r>
              <a:rPr lang="en-US" sz="1600" b="1" dirty="0">
                <a:solidFill>
                  <a:srgbClr val="2232AA"/>
                </a:solidFill>
              </a:rPr>
              <a:t>Who concretely delivers the advisory support provided via the Hub</a:t>
            </a:r>
            <a:r>
              <a:rPr lang="en-US" sz="1600" b="1" dirty="0" smtClean="0">
                <a:solidFill>
                  <a:srgbClr val="2232AA"/>
                </a:solidFill>
              </a:rPr>
              <a:t>?</a:t>
            </a:r>
            <a:endParaRPr lang="en-GB" sz="1600" b="1" dirty="0">
              <a:solidFill>
                <a:srgbClr val="2232AA"/>
              </a:solidFill>
            </a:endParaRPr>
          </a:p>
        </p:txBody>
      </p:sp>
      <p:sp>
        <p:nvSpPr>
          <p:cNvPr id="22" name="Rectangle 21"/>
          <p:cNvSpPr/>
          <p:nvPr/>
        </p:nvSpPr>
        <p:spPr>
          <a:xfrm>
            <a:off x="3851920" y="3284984"/>
            <a:ext cx="4536504" cy="584775"/>
          </a:xfrm>
          <a:prstGeom prst="rect">
            <a:avLst/>
          </a:prstGeom>
        </p:spPr>
        <p:txBody>
          <a:bodyPr wrap="square">
            <a:spAutoFit/>
          </a:bodyPr>
          <a:lstStyle/>
          <a:p>
            <a:r>
              <a:rPr lang="en-US" sz="1600" i="1" dirty="0">
                <a:solidFill>
                  <a:srgbClr val="2232AA"/>
                </a:solidFill>
              </a:rPr>
              <a:t>Experts </a:t>
            </a:r>
            <a:r>
              <a:rPr lang="en-US" sz="1600" i="1" dirty="0" smtClean="0">
                <a:solidFill>
                  <a:srgbClr val="2232AA"/>
                </a:solidFill>
              </a:rPr>
              <a:t>of the Hub, its </a:t>
            </a:r>
            <a:r>
              <a:rPr lang="en-US" sz="1600" i="1" dirty="0">
                <a:solidFill>
                  <a:srgbClr val="2232AA"/>
                </a:solidFill>
              </a:rPr>
              <a:t>partner institutions and/or appointed external </a:t>
            </a:r>
            <a:r>
              <a:rPr lang="en-US" sz="1600" i="1" dirty="0" smtClean="0">
                <a:solidFill>
                  <a:srgbClr val="2232AA"/>
                </a:solidFill>
              </a:rPr>
              <a:t>consultants</a:t>
            </a:r>
            <a:endParaRPr lang="en-US" sz="1600" i="1" dirty="0">
              <a:solidFill>
                <a:srgbClr val="2232AA"/>
              </a:solidFill>
            </a:endParaRPr>
          </a:p>
        </p:txBody>
      </p:sp>
      <p:cxnSp>
        <p:nvCxnSpPr>
          <p:cNvPr id="23" name="Straight Connector 22"/>
          <p:cNvCxnSpPr/>
          <p:nvPr/>
        </p:nvCxnSpPr>
        <p:spPr bwMode="auto">
          <a:xfrm>
            <a:off x="683568" y="4077072"/>
            <a:ext cx="7920880" cy="0"/>
          </a:xfrm>
          <a:prstGeom prst="line">
            <a:avLst/>
          </a:prstGeom>
          <a:noFill/>
          <a:ln w="952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ectangle 26"/>
          <p:cNvSpPr/>
          <p:nvPr/>
        </p:nvSpPr>
        <p:spPr>
          <a:xfrm>
            <a:off x="539552" y="4233282"/>
            <a:ext cx="3312368" cy="584775"/>
          </a:xfrm>
          <a:prstGeom prst="rect">
            <a:avLst/>
          </a:prstGeom>
        </p:spPr>
        <p:txBody>
          <a:bodyPr wrap="square">
            <a:spAutoFit/>
          </a:bodyPr>
          <a:lstStyle/>
          <a:p>
            <a:r>
              <a:rPr lang="en-US" sz="1600" b="1" dirty="0">
                <a:solidFill>
                  <a:srgbClr val="2232AA"/>
                </a:solidFill>
              </a:rPr>
              <a:t>Is the support provided via the Hub free of </a:t>
            </a:r>
            <a:r>
              <a:rPr lang="en-US" sz="1600" b="1" dirty="0" smtClean="0">
                <a:solidFill>
                  <a:srgbClr val="2232AA"/>
                </a:solidFill>
              </a:rPr>
              <a:t>charge?</a:t>
            </a:r>
            <a:endParaRPr lang="en-GB" sz="1600" b="1" dirty="0">
              <a:solidFill>
                <a:srgbClr val="2232AA"/>
              </a:solidFill>
            </a:endParaRPr>
          </a:p>
        </p:txBody>
      </p:sp>
      <p:sp>
        <p:nvSpPr>
          <p:cNvPr id="28" name="Rectangle 27"/>
          <p:cNvSpPr/>
          <p:nvPr/>
        </p:nvSpPr>
        <p:spPr>
          <a:xfrm>
            <a:off x="3851920" y="4110171"/>
            <a:ext cx="4536504" cy="1077218"/>
          </a:xfrm>
          <a:prstGeom prst="rect">
            <a:avLst/>
          </a:prstGeom>
        </p:spPr>
        <p:txBody>
          <a:bodyPr wrap="square">
            <a:spAutoFit/>
          </a:bodyPr>
          <a:lstStyle/>
          <a:p>
            <a:r>
              <a:rPr lang="en-US" sz="1600" i="1" dirty="0" smtClean="0">
                <a:solidFill>
                  <a:srgbClr val="2232AA"/>
                </a:solidFill>
              </a:rPr>
              <a:t>In most cases, yes. A </a:t>
            </a:r>
            <a:r>
              <a:rPr lang="en-US" sz="1600" i="1" dirty="0">
                <a:solidFill>
                  <a:srgbClr val="2232AA"/>
                </a:solidFill>
              </a:rPr>
              <a:t>c</a:t>
            </a:r>
            <a:r>
              <a:rPr lang="en-US" sz="1600" i="1" dirty="0" smtClean="0">
                <a:solidFill>
                  <a:srgbClr val="2232AA"/>
                </a:solidFill>
              </a:rPr>
              <a:t>ontribution may be </a:t>
            </a:r>
            <a:r>
              <a:rPr lang="en-US" sz="1600" i="1" smtClean="0">
                <a:solidFill>
                  <a:srgbClr val="2232AA"/>
                </a:solidFill>
              </a:rPr>
              <a:t>requested from </a:t>
            </a:r>
            <a:r>
              <a:rPr lang="en-US" sz="1600" i="1" dirty="0" smtClean="0">
                <a:solidFill>
                  <a:srgbClr val="2232AA"/>
                </a:solidFill>
              </a:rPr>
              <a:t>certain private beneficiaries in order to align </a:t>
            </a:r>
            <a:r>
              <a:rPr lang="en-US" sz="1600" i="1" dirty="0">
                <a:solidFill>
                  <a:srgbClr val="2232AA"/>
                </a:solidFill>
              </a:rPr>
              <a:t>interests and ensure ownership of results</a:t>
            </a:r>
          </a:p>
        </p:txBody>
      </p:sp>
      <p:cxnSp>
        <p:nvCxnSpPr>
          <p:cNvPr id="29" name="Straight Connector 28"/>
          <p:cNvCxnSpPr/>
          <p:nvPr/>
        </p:nvCxnSpPr>
        <p:spPr bwMode="auto">
          <a:xfrm>
            <a:off x="683568" y="5157192"/>
            <a:ext cx="7920880" cy="0"/>
          </a:xfrm>
          <a:prstGeom prst="line">
            <a:avLst/>
          </a:prstGeom>
          <a:noFill/>
          <a:ln w="952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Rectangle 29"/>
          <p:cNvSpPr/>
          <p:nvPr/>
        </p:nvSpPr>
        <p:spPr>
          <a:xfrm>
            <a:off x="539552" y="5292496"/>
            <a:ext cx="3312368" cy="584775"/>
          </a:xfrm>
          <a:prstGeom prst="rect">
            <a:avLst/>
          </a:prstGeom>
        </p:spPr>
        <p:txBody>
          <a:bodyPr wrap="square">
            <a:spAutoFit/>
          </a:bodyPr>
          <a:lstStyle/>
          <a:p>
            <a:r>
              <a:rPr lang="en-US" sz="1600" b="1" dirty="0" smtClean="0">
                <a:solidFill>
                  <a:srgbClr val="2232AA"/>
                </a:solidFill>
              </a:rPr>
              <a:t>Does the Hub have local offices?</a:t>
            </a:r>
            <a:endParaRPr lang="en-GB" sz="1600" b="1" dirty="0">
              <a:solidFill>
                <a:srgbClr val="2232AA"/>
              </a:solidFill>
            </a:endParaRPr>
          </a:p>
        </p:txBody>
      </p:sp>
      <p:sp>
        <p:nvSpPr>
          <p:cNvPr id="31" name="Rectangle 30"/>
          <p:cNvSpPr/>
          <p:nvPr/>
        </p:nvSpPr>
        <p:spPr>
          <a:xfrm>
            <a:off x="3851920" y="5160094"/>
            <a:ext cx="4896544" cy="1077218"/>
          </a:xfrm>
          <a:prstGeom prst="rect">
            <a:avLst/>
          </a:prstGeom>
        </p:spPr>
        <p:txBody>
          <a:bodyPr wrap="square">
            <a:spAutoFit/>
          </a:bodyPr>
          <a:lstStyle/>
          <a:p>
            <a:r>
              <a:rPr lang="en-US" sz="1600" i="1" dirty="0">
                <a:solidFill>
                  <a:srgbClr val="2232AA"/>
                </a:solidFill>
              </a:rPr>
              <a:t>Currently the Hub operates mainly via the EIB headquarter in Luxembourg and its local offices. A network of local partner Institutions </a:t>
            </a:r>
            <a:r>
              <a:rPr lang="en-US" sz="1600" i="1" dirty="0" smtClean="0">
                <a:solidFill>
                  <a:srgbClr val="2232AA"/>
                </a:solidFill>
              </a:rPr>
              <a:t>is being established</a:t>
            </a:r>
            <a:endParaRPr lang="en-US" sz="1600" i="1" dirty="0">
              <a:solidFill>
                <a:srgbClr val="2232AA"/>
              </a:solidFill>
            </a:endParaRPr>
          </a:p>
        </p:txBody>
      </p:sp>
    </p:spTree>
    <p:extLst>
      <p:ext uri="{BB962C8B-B14F-4D97-AF65-F5344CB8AC3E}">
        <p14:creationId xmlns:p14="http://schemas.microsoft.com/office/powerpoint/2010/main" val="3631023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95536" y="1268760"/>
            <a:ext cx="8424936" cy="93610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395536" y="2780928"/>
            <a:ext cx="8424936" cy="93610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395536" y="4293096"/>
            <a:ext cx="8424936" cy="93610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916074" y="213013"/>
            <a:ext cx="5644494" cy="477054"/>
          </a:xfrm>
          <a:prstGeom prst="rect">
            <a:avLst/>
          </a:prstGeom>
          <a:noFill/>
        </p:spPr>
        <p:txBody>
          <a:bodyPr wrap="none" rtlCol="0">
            <a:spAutoFit/>
          </a:bodyPr>
          <a:lstStyle/>
          <a:p>
            <a:r>
              <a:rPr lang="fr-CH" sz="2500" b="1" dirty="0" err="1" smtClean="0">
                <a:solidFill>
                  <a:srgbClr val="2232AA"/>
                </a:solidFill>
              </a:rPr>
              <a:t>Would</a:t>
            </a:r>
            <a:r>
              <a:rPr lang="fr-CH" sz="2500" b="1" dirty="0" smtClean="0">
                <a:solidFill>
                  <a:srgbClr val="2232AA"/>
                </a:solidFill>
              </a:rPr>
              <a:t> </a:t>
            </a:r>
            <a:r>
              <a:rPr lang="fr-CH" sz="2500" b="1" dirty="0" err="1" smtClean="0">
                <a:solidFill>
                  <a:srgbClr val="2232AA"/>
                </a:solidFill>
              </a:rPr>
              <a:t>you</a:t>
            </a:r>
            <a:r>
              <a:rPr lang="fr-CH" sz="2500" b="1" dirty="0" smtClean="0">
                <a:solidFill>
                  <a:srgbClr val="2232AA"/>
                </a:solidFill>
              </a:rPr>
              <a:t> </a:t>
            </a:r>
            <a:r>
              <a:rPr lang="fr-CH" sz="2500" b="1" dirty="0" err="1" smtClean="0">
                <a:solidFill>
                  <a:srgbClr val="2232AA"/>
                </a:solidFill>
              </a:rPr>
              <a:t>like</a:t>
            </a:r>
            <a:r>
              <a:rPr lang="fr-CH" sz="2500" b="1" dirty="0" smtClean="0">
                <a:solidFill>
                  <a:srgbClr val="2232AA"/>
                </a:solidFill>
              </a:rPr>
              <a:t> to know more?</a:t>
            </a:r>
            <a:endParaRPr lang="en-GB" sz="2500" b="1" dirty="0">
              <a:solidFill>
                <a:srgbClr val="2232AA"/>
              </a:solidFill>
            </a:endParaRPr>
          </a:p>
        </p:txBody>
      </p:sp>
      <p:sp>
        <p:nvSpPr>
          <p:cNvPr id="8" name="TextBox 7"/>
          <p:cNvSpPr txBox="1"/>
          <p:nvPr/>
        </p:nvSpPr>
        <p:spPr>
          <a:xfrm>
            <a:off x="611562" y="1305925"/>
            <a:ext cx="3456383" cy="707886"/>
          </a:xfrm>
          <a:prstGeom prst="rect">
            <a:avLst/>
          </a:prstGeom>
          <a:noFill/>
        </p:spPr>
        <p:txBody>
          <a:bodyPr wrap="square" rtlCol="0">
            <a:spAutoFit/>
          </a:bodyPr>
          <a:lstStyle/>
          <a:p>
            <a:r>
              <a:rPr lang="fr-CH" sz="2000" dirty="0" err="1" smtClean="0">
                <a:solidFill>
                  <a:srgbClr val="2232AA"/>
                </a:solidFill>
              </a:rPr>
              <a:t>Consult</a:t>
            </a:r>
            <a:r>
              <a:rPr lang="fr-CH" sz="2000" dirty="0" smtClean="0">
                <a:solidFill>
                  <a:srgbClr val="2232AA"/>
                </a:solidFill>
              </a:rPr>
              <a:t> the </a:t>
            </a:r>
            <a:r>
              <a:rPr lang="fr-CH" sz="2000" dirty="0" err="1" smtClean="0">
                <a:solidFill>
                  <a:srgbClr val="2232AA"/>
                </a:solidFill>
              </a:rPr>
              <a:t>Hub’s</a:t>
            </a:r>
            <a:r>
              <a:rPr lang="fr-CH" sz="2000" dirty="0" smtClean="0">
                <a:solidFill>
                  <a:srgbClr val="2232AA"/>
                </a:solidFill>
              </a:rPr>
              <a:t> </a:t>
            </a:r>
            <a:r>
              <a:rPr lang="fr-CH" sz="2000" dirty="0" err="1" smtClean="0">
                <a:solidFill>
                  <a:srgbClr val="2232AA"/>
                </a:solidFill>
              </a:rPr>
              <a:t>advisory</a:t>
            </a:r>
            <a:r>
              <a:rPr lang="fr-CH" sz="2000" dirty="0" smtClean="0">
                <a:solidFill>
                  <a:srgbClr val="2232AA"/>
                </a:solidFill>
              </a:rPr>
              <a:t> </a:t>
            </a:r>
            <a:r>
              <a:rPr lang="fr-CH" sz="2000" dirty="0" err="1" smtClean="0">
                <a:solidFill>
                  <a:srgbClr val="2232AA"/>
                </a:solidFill>
              </a:rPr>
              <a:t>offer</a:t>
            </a:r>
            <a:endParaRPr lang="en-GB" sz="2000" dirty="0">
              <a:solidFill>
                <a:srgbClr val="2232AA"/>
              </a:solidFill>
            </a:endParaRPr>
          </a:p>
        </p:txBody>
      </p:sp>
      <p:sp>
        <p:nvSpPr>
          <p:cNvPr id="9" name="TextBox 8"/>
          <p:cNvSpPr txBox="1"/>
          <p:nvPr/>
        </p:nvSpPr>
        <p:spPr>
          <a:xfrm>
            <a:off x="611562" y="2818093"/>
            <a:ext cx="3456384" cy="707886"/>
          </a:xfrm>
          <a:prstGeom prst="rect">
            <a:avLst/>
          </a:prstGeom>
          <a:noFill/>
        </p:spPr>
        <p:txBody>
          <a:bodyPr wrap="square" rtlCol="0">
            <a:spAutoFit/>
          </a:bodyPr>
          <a:lstStyle/>
          <a:p>
            <a:r>
              <a:rPr lang="fr-CH" sz="2000" dirty="0" err="1" smtClean="0">
                <a:solidFill>
                  <a:srgbClr val="2232AA"/>
                </a:solidFill>
              </a:rPr>
              <a:t>Request</a:t>
            </a:r>
            <a:r>
              <a:rPr lang="fr-CH" sz="2000" dirty="0" smtClean="0">
                <a:solidFill>
                  <a:srgbClr val="2232AA"/>
                </a:solidFill>
              </a:rPr>
              <a:t> support </a:t>
            </a:r>
            <a:r>
              <a:rPr lang="fr-CH" sz="2000" dirty="0" err="1" smtClean="0">
                <a:solidFill>
                  <a:srgbClr val="2232AA"/>
                </a:solidFill>
              </a:rPr>
              <a:t>from</a:t>
            </a:r>
            <a:r>
              <a:rPr lang="fr-CH" sz="2000" dirty="0" smtClean="0">
                <a:solidFill>
                  <a:srgbClr val="2232AA"/>
                </a:solidFill>
              </a:rPr>
              <a:t> the Hub</a:t>
            </a:r>
            <a:endParaRPr lang="en-GB" sz="2000" dirty="0">
              <a:solidFill>
                <a:srgbClr val="2232AA"/>
              </a:solidFill>
            </a:endParaRPr>
          </a:p>
        </p:txBody>
      </p:sp>
      <p:sp>
        <p:nvSpPr>
          <p:cNvPr id="11" name="TextBox 10"/>
          <p:cNvSpPr txBox="1"/>
          <p:nvPr/>
        </p:nvSpPr>
        <p:spPr>
          <a:xfrm>
            <a:off x="611561" y="4330261"/>
            <a:ext cx="3456384" cy="707886"/>
          </a:xfrm>
          <a:prstGeom prst="rect">
            <a:avLst/>
          </a:prstGeom>
          <a:noFill/>
        </p:spPr>
        <p:txBody>
          <a:bodyPr wrap="square" rtlCol="0">
            <a:spAutoFit/>
          </a:bodyPr>
          <a:lstStyle/>
          <a:p>
            <a:r>
              <a:rPr lang="fr-CH" sz="2000" dirty="0" smtClean="0">
                <a:solidFill>
                  <a:srgbClr val="2232AA"/>
                </a:solidFill>
              </a:rPr>
              <a:t>Contact the Hub for more info</a:t>
            </a:r>
            <a:endParaRPr lang="en-GB" sz="2000" dirty="0">
              <a:solidFill>
                <a:srgbClr val="2232AA"/>
              </a:solidFill>
            </a:endParaRPr>
          </a:p>
        </p:txBody>
      </p:sp>
      <p:sp>
        <p:nvSpPr>
          <p:cNvPr id="12" name="TextBox 11"/>
          <p:cNvSpPr txBox="1"/>
          <p:nvPr/>
        </p:nvSpPr>
        <p:spPr>
          <a:xfrm>
            <a:off x="4427985" y="1412776"/>
            <a:ext cx="3888431" cy="400110"/>
          </a:xfrm>
          <a:prstGeom prst="rect">
            <a:avLst/>
          </a:prstGeom>
          <a:noFill/>
        </p:spPr>
        <p:txBody>
          <a:bodyPr wrap="square" rtlCol="0">
            <a:spAutoFit/>
          </a:bodyPr>
          <a:lstStyle/>
          <a:p>
            <a:r>
              <a:rPr lang="fr-CH" sz="2000" b="1" dirty="0" smtClean="0">
                <a:solidFill>
                  <a:srgbClr val="2232AA"/>
                </a:solidFill>
              </a:rPr>
              <a:t>www.eib.org/eiah</a:t>
            </a:r>
            <a:endParaRPr lang="en-GB" sz="2000" b="1" dirty="0">
              <a:solidFill>
                <a:srgbClr val="2232AA"/>
              </a:solidFill>
            </a:endParaRPr>
          </a:p>
        </p:txBody>
      </p:sp>
      <p:sp>
        <p:nvSpPr>
          <p:cNvPr id="14" name="TextBox 13"/>
          <p:cNvSpPr txBox="1"/>
          <p:nvPr/>
        </p:nvSpPr>
        <p:spPr>
          <a:xfrm>
            <a:off x="4427984" y="4522621"/>
            <a:ext cx="3456384" cy="400110"/>
          </a:xfrm>
          <a:prstGeom prst="rect">
            <a:avLst/>
          </a:prstGeom>
          <a:noFill/>
        </p:spPr>
        <p:txBody>
          <a:bodyPr wrap="square" rtlCol="0">
            <a:spAutoFit/>
          </a:bodyPr>
          <a:lstStyle/>
          <a:p>
            <a:r>
              <a:rPr lang="fr-CH" sz="2000" b="1" dirty="0" smtClean="0">
                <a:solidFill>
                  <a:srgbClr val="2232AA"/>
                </a:solidFill>
              </a:rPr>
              <a:t>eiah@eib.org</a:t>
            </a:r>
            <a:endParaRPr lang="en-GB" sz="2000" b="1" dirty="0">
              <a:solidFill>
                <a:srgbClr val="2232AA"/>
              </a:solidFill>
            </a:endParaRPr>
          </a:p>
        </p:txBody>
      </p:sp>
      <p:sp>
        <p:nvSpPr>
          <p:cNvPr id="15" name="TextBox 14"/>
          <p:cNvSpPr txBox="1"/>
          <p:nvPr/>
        </p:nvSpPr>
        <p:spPr>
          <a:xfrm>
            <a:off x="4427985" y="3010453"/>
            <a:ext cx="4104456" cy="400110"/>
          </a:xfrm>
          <a:prstGeom prst="rect">
            <a:avLst/>
          </a:prstGeom>
          <a:noFill/>
        </p:spPr>
        <p:txBody>
          <a:bodyPr wrap="square" rtlCol="0">
            <a:spAutoFit/>
          </a:bodyPr>
          <a:lstStyle/>
          <a:p>
            <a:r>
              <a:rPr lang="en-GB" sz="2000" b="1" dirty="0" smtClean="0">
                <a:solidFill>
                  <a:srgbClr val="2232AA"/>
                </a:solidFill>
              </a:rPr>
              <a:t>www.eib.org/eiah/contact </a:t>
            </a:r>
            <a:endParaRPr lang="en-GB" sz="2000" b="1" dirty="0">
              <a:solidFill>
                <a:srgbClr val="2232AA"/>
              </a:solidFill>
            </a:endParaRP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 t="84532" r="-3019"/>
          <a:stretch/>
        </p:blipFill>
        <p:spPr>
          <a:xfrm>
            <a:off x="1619672" y="5473426"/>
            <a:ext cx="6552728" cy="763885"/>
          </a:xfrm>
          <a:prstGeom prst="rect">
            <a:avLst/>
          </a:prstGeom>
        </p:spPr>
      </p:pic>
    </p:spTree>
    <p:extLst>
      <p:ext uri="{BB962C8B-B14F-4D97-AF65-F5344CB8AC3E}">
        <p14:creationId xmlns:p14="http://schemas.microsoft.com/office/powerpoint/2010/main" val="18857776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356" y="623275"/>
            <a:ext cx="8620435" cy="977027"/>
          </a:xfrm>
          <a:prstGeom prst="rect">
            <a:avLst/>
          </a:prstGeom>
          <a:noFill/>
        </p:spPr>
        <p:txBody>
          <a:bodyPr wrap="square" lIns="80147" tIns="40074" rIns="80147" bIns="40074" rtlCol="0">
            <a:spAutoFit/>
          </a:bodyPr>
          <a:lstStyle/>
          <a:p>
            <a:endParaRPr lang="fi-FI" sz="2800" dirty="0">
              <a:solidFill>
                <a:schemeClr val="bg1"/>
              </a:solidFill>
            </a:endParaRPr>
          </a:p>
          <a:p>
            <a:r>
              <a:rPr lang="en-GB" sz="2800" b="1" dirty="0" smtClean="0">
                <a:solidFill>
                  <a:srgbClr val="FFFF00"/>
                </a:solidFill>
                <a:effectLst>
                  <a:outerShdw blurRad="38100" dist="38100" dir="2700000" algn="tl">
                    <a:srgbClr val="000000">
                      <a:alpha val="43137"/>
                    </a:srgbClr>
                  </a:outerShdw>
                </a:effectLst>
              </a:rPr>
              <a:t>European </a:t>
            </a:r>
            <a:r>
              <a:rPr lang="en-GB" sz="2800" b="1" dirty="0">
                <a:solidFill>
                  <a:srgbClr val="FFFF00"/>
                </a:solidFill>
                <a:effectLst>
                  <a:outerShdw blurRad="38100" dist="38100" dir="2700000" algn="tl">
                    <a:srgbClr val="000000">
                      <a:alpha val="43137"/>
                    </a:srgbClr>
                  </a:outerShdw>
                </a:effectLst>
              </a:rPr>
              <a:t>Investment Project Portal</a:t>
            </a:r>
            <a:endParaRPr lang="en-GB" sz="2800" b="1" dirty="0">
              <a:solidFill>
                <a:schemeClr val="bg1"/>
              </a:solidFill>
              <a:effectLst>
                <a:outerShdw blurRad="38100" dist="38100" dir="2700000" algn="tl">
                  <a:srgbClr val="000000">
                    <a:alpha val="43137"/>
                  </a:srgbClr>
                </a:outerShdw>
              </a:effectLst>
            </a:endParaRPr>
          </a:p>
        </p:txBody>
      </p:sp>
      <p:sp>
        <p:nvSpPr>
          <p:cNvPr id="4" name="Content Placeholder 2"/>
          <p:cNvSpPr txBox="1">
            <a:spLocks/>
          </p:cNvSpPr>
          <p:nvPr/>
        </p:nvSpPr>
        <p:spPr>
          <a:xfrm>
            <a:off x="193747" y="1844824"/>
            <a:ext cx="8750045" cy="4608511"/>
          </a:xfrm>
          <a:prstGeom prst="rect">
            <a:avLst/>
          </a:prstGeom>
        </p:spPr>
        <p:txBody>
          <a:bodyPr lIns="80147" tIns="40074" rIns="80147" bIns="40074"/>
          <a:lstStyle>
            <a:lvl1pPr marL="390525" indent="-390525" algn="l" rtl="0" eaLnBrk="0" fontAlgn="base" hangingPunct="0">
              <a:spcBef>
                <a:spcPct val="20000"/>
              </a:spcBef>
              <a:spcAft>
                <a:spcPct val="0"/>
              </a:spcAft>
              <a:buClr>
                <a:schemeClr val="bg1"/>
              </a:buClr>
              <a:buChar char="•"/>
              <a:defRPr sz="2700" i="1">
                <a:solidFill>
                  <a:srgbClr val="0F5494"/>
                </a:solidFill>
                <a:latin typeface="+mn-lt"/>
                <a:ea typeface="+mn-ea"/>
                <a:cs typeface="+mn-cs"/>
              </a:defRPr>
            </a:lvl1pPr>
            <a:lvl2pPr marL="846138" indent="-325438" algn="l" rtl="0" eaLnBrk="0" fontAlgn="base" hangingPunct="0">
              <a:spcBef>
                <a:spcPct val="20000"/>
              </a:spcBef>
              <a:spcAft>
                <a:spcPct val="0"/>
              </a:spcAft>
              <a:buClr>
                <a:srgbClr val="009FBA"/>
              </a:buClr>
              <a:buChar char="•"/>
              <a:defRPr sz="2300" b="1">
                <a:solidFill>
                  <a:srgbClr val="0F5494"/>
                </a:solidFill>
                <a:latin typeface="+mn-lt"/>
              </a:defRPr>
            </a:lvl2pPr>
            <a:lvl3pPr marL="1303338" indent="-260350" algn="l" rtl="0" eaLnBrk="0" fontAlgn="base" hangingPunct="0">
              <a:spcBef>
                <a:spcPct val="20000"/>
              </a:spcBef>
              <a:spcAft>
                <a:spcPct val="0"/>
              </a:spcAft>
              <a:defRPr sz="1600">
                <a:solidFill>
                  <a:srgbClr val="0F5494"/>
                </a:solidFill>
                <a:latin typeface="+mn-lt"/>
              </a:defRPr>
            </a:lvl3pPr>
            <a:lvl4pPr marL="1824038" indent="-260350" algn="l" rtl="0" eaLnBrk="0" fontAlgn="base" hangingPunct="0">
              <a:spcBef>
                <a:spcPct val="20000"/>
              </a:spcBef>
              <a:spcAft>
                <a:spcPct val="0"/>
              </a:spcAft>
              <a:buChar char="–"/>
              <a:defRPr sz="2300">
                <a:solidFill>
                  <a:schemeClr val="tx1"/>
                </a:solidFill>
                <a:latin typeface="Arial" charset="0"/>
              </a:defRPr>
            </a:lvl4pPr>
            <a:lvl5pPr marL="2346325" indent="-260350" algn="l" rtl="0" eaLnBrk="0" fontAlgn="base" hangingPunct="0">
              <a:spcBef>
                <a:spcPct val="20000"/>
              </a:spcBef>
              <a:spcAft>
                <a:spcPct val="0"/>
              </a:spcAft>
              <a:buChar char="»"/>
              <a:defRPr sz="2300">
                <a:solidFill>
                  <a:schemeClr val="tx1"/>
                </a:solidFill>
                <a:latin typeface="Arial" charset="0"/>
              </a:defRPr>
            </a:lvl5pPr>
            <a:lvl6pPr marL="2868404" indent="-260764" algn="l" rtl="0" eaLnBrk="1" fontAlgn="base" hangingPunct="1">
              <a:spcBef>
                <a:spcPct val="20000"/>
              </a:spcBef>
              <a:spcAft>
                <a:spcPct val="0"/>
              </a:spcAft>
              <a:buChar char="»"/>
              <a:defRPr sz="2300">
                <a:solidFill>
                  <a:schemeClr val="tx1"/>
                </a:solidFill>
                <a:latin typeface="Arial" charset="0"/>
              </a:defRPr>
            </a:lvl6pPr>
            <a:lvl7pPr marL="3389932" indent="-260764" algn="l" rtl="0" eaLnBrk="1" fontAlgn="base" hangingPunct="1">
              <a:spcBef>
                <a:spcPct val="20000"/>
              </a:spcBef>
              <a:spcAft>
                <a:spcPct val="0"/>
              </a:spcAft>
              <a:buChar char="»"/>
              <a:defRPr sz="2300">
                <a:solidFill>
                  <a:schemeClr val="tx1"/>
                </a:solidFill>
                <a:latin typeface="Arial" charset="0"/>
              </a:defRPr>
            </a:lvl7pPr>
            <a:lvl8pPr marL="3911460" indent="-260764" algn="l" rtl="0" eaLnBrk="1" fontAlgn="base" hangingPunct="1">
              <a:spcBef>
                <a:spcPct val="20000"/>
              </a:spcBef>
              <a:spcAft>
                <a:spcPct val="0"/>
              </a:spcAft>
              <a:buChar char="»"/>
              <a:defRPr sz="2300">
                <a:solidFill>
                  <a:schemeClr val="tx1"/>
                </a:solidFill>
                <a:latin typeface="Arial" charset="0"/>
              </a:defRPr>
            </a:lvl8pPr>
            <a:lvl9pPr marL="4432988" indent="-260764" algn="l" rtl="0" eaLnBrk="1" fontAlgn="base" hangingPunct="1">
              <a:spcBef>
                <a:spcPct val="20000"/>
              </a:spcBef>
              <a:spcAft>
                <a:spcPct val="0"/>
              </a:spcAft>
              <a:buChar char="»"/>
              <a:defRPr sz="2300">
                <a:solidFill>
                  <a:schemeClr val="tx1"/>
                </a:solidFill>
                <a:latin typeface="Arial" charset="0"/>
              </a:defRPr>
            </a:lvl9pPr>
          </a:lstStyle>
          <a:p>
            <a:pPr>
              <a:lnSpc>
                <a:spcPct val="110000"/>
              </a:lnSpc>
              <a:spcAft>
                <a:spcPts val="600"/>
              </a:spcAft>
              <a:buClr>
                <a:srgbClr val="002060"/>
              </a:buClr>
              <a:buFont typeface="Arial" panose="020B0604020202020204" pitchFamily="34" charset="0"/>
              <a:buChar char="•"/>
            </a:pPr>
            <a:r>
              <a:rPr lang="en-GB" altLang="en-US" sz="2200" i="0" kern="0" dirty="0" smtClean="0">
                <a:solidFill>
                  <a:srgbClr val="002060"/>
                </a:solidFill>
                <a:ea typeface="ＭＳ Ｐゴシック" pitchFamily="34" charset="-128"/>
              </a:rPr>
              <a:t>Bridge </a:t>
            </a:r>
            <a:r>
              <a:rPr lang="en-GB" altLang="en-US" sz="2200" i="0" kern="0" dirty="0">
                <a:solidFill>
                  <a:srgbClr val="002060"/>
                </a:solidFill>
                <a:ea typeface="ＭＳ Ｐゴシック" pitchFamily="34" charset="-128"/>
              </a:rPr>
              <a:t>between EU's investment </a:t>
            </a:r>
            <a:r>
              <a:rPr lang="en-GB" altLang="en-US" sz="2200" i="0" kern="0" dirty="0" smtClean="0">
                <a:solidFill>
                  <a:srgbClr val="002060"/>
                </a:solidFill>
                <a:ea typeface="ＭＳ Ｐゴシック" pitchFamily="34" charset="-128"/>
              </a:rPr>
              <a:t>opportunities and potential investors.</a:t>
            </a:r>
            <a:endParaRPr lang="en-US" altLang="en-US" sz="2200" i="0" kern="0" dirty="0">
              <a:solidFill>
                <a:srgbClr val="002060"/>
              </a:solidFill>
              <a:ea typeface="ＭＳ Ｐゴシック" pitchFamily="34" charset="-128"/>
            </a:endParaRPr>
          </a:p>
          <a:p>
            <a:pPr>
              <a:lnSpc>
                <a:spcPct val="110000"/>
              </a:lnSpc>
              <a:spcAft>
                <a:spcPts val="600"/>
              </a:spcAft>
              <a:buClr>
                <a:srgbClr val="002060"/>
              </a:buClr>
              <a:buFont typeface="Arial" panose="020B0604020202020204" pitchFamily="34" charset="0"/>
              <a:buChar char="•"/>
            </a:pPr>
            <a:r>
              <a:rPr lang="en-GB" altLang="en-US" sz="2200" i="0" dirty="0" smtClean="0">
                <a:solidFill>
                  <a:srgbClr val="002060"/>
                </a:solidFill>
                <a:ea typeface="ＭＳ Ｐゴシック" pitchFamily="34" charset="-128"/>
              </a:rPr>
              <a:t>A </a:t>
            </a:r>
            <a:r>
              <a:rPr lang="en-GB" altLang="en-US" sz="2200" i="0" dirty="0">
                <a:solidFill>
                  <a:srgbClr val="002060"/>
                </a:solidFill>
                <a:ea typeface="ＭＳ Ｐゴシック" pitchFamily="34" charset="-128"/>
              </a:rPr>
              <a:t>web portal </a:t>
            </a:r>
            <a:r>
              <a:rPr lang="en-GB" altLang="en-US" sz="2200" i="0" dirty="0" smtClean="0">
                <a:solidFill>
                  <a:srgbClr val="002060"/>
                </a:solidFill>
                <a:ea typeface="ＭＳ Ｐゴシック" pitchFamily="34" charset="-128"/>
              </a:rPr>
              <a:t>enables EU-based </a:t>
            </a:r>
            <a:r>
              <a:rPr lang="en-GB" altLang="en-US" sz="2200" i="0" dirty="0">
                <a:solidFill>
                  <a:srgbClr val="002060"/>
                </a:solidFill>
                <a:ea typeface="ＭＳ Ｐゴシック" pitchFamily="34" charset="-128"/>
              </a:rPr>
              <a:t>p</a:t>
            </a:r>
            <a:r>
              <a:rPr lang="en-GB" altLang="en-US" sz="2200" i="0" dirty="0" smtClean="0">
                <a:solidFill>
                  <a:srgbClr val="002060"/>
                </a:solidFill>
                <a:ea typeface="ＭＳ Ｐゴシック" pitchFamily="34" charset="-128"/>
              </a:rPr>
              <a:t>roject promoters (</a:t>
            </a:r>
            <a:r>
              <a:rPr lang="en-GB" altLang="en-US" sz="2200" i="0" dirty="0">
                <a:solidFill>
                  <a:srgbClr val="002060"/>
                </a:solidFill>
                <a:ea typeface="ＭＳ Ｐゴシック" pitchFamily="34" charset="-128"/>
              </a:rPr>
              <a:t>public authorities, private, </a:t>
            </a:r>
            <a:r>
              <a:rPr lang="en-GB" altLang="en-US" sz="2200" i="0" dirty="0" smtClean="0">
                <a:solidFill>
                  <a:srgbClr val="002060"/>
                </a:solidFill>
                <a:ea typeface="ＭＳ Ｐゴシック" pitchFamily="34" charset="-128"/>
              </a:rPr>
              <a:t>PPP</a:t>
            </a:r>
            <a:r>
              <a:rPr lang="en-GB" altLang="en-US" sz="2200" i="0" dirty="0">
                <a:solidFill>
                  <a:srgbClr val="002060"/>
                </a:solidFill>
                <a:ea typeface="ＭＳ Ｐゴシック" pitchFamily="34" charset="-128"/>
              </a:rPr>
              <a:t>) to </a:t>
            </a:r>
            <a:r>
              <a:rPr lang="en-GB" altLang="en-US" sz="2200" i="0" dirty="0" smtClean="0">
                <a:solidFill>
                  <a:srgbClr val="002060"/>
                </a:solidFill>
                <a:ea typeface="ＭＳ Ｐゴシック" pitchFamily="34" charset="-128"/>
              </a:rPr>
              <a:t>share </a:t>
            </a:r>
            <a:r>
              <a:rPr lang="en-GB" sz="2200" i="0" dirty="0" smtClean="0">
                <a:solidFill>
                  <a:srgbClr val="002060"/>
                </a:solidFill>
                <a:ea typeface="ＭＳ Ｐゴシック" pitchFamily="34" charset="-128"/>
              </a:rPr>
              <a:t>their </a:t>
            </a:r>
            <a:r>
              <a:rPr lang="en-GB" sz="2200" i="0" dirty="0">
                <a:solidFill>
                  <a:srgbClr val="002060"/>
                </a:solidFill>
                <a:ea typeface="ＭＳ Ｐゴシック" pitchFamily="34" charset="-128"/>
              </a:rPr>
              <a:t>investment </a:t>
            </a:r>
            <a:r>
              <a:rPr lang="en-GB" sz="2200" i="0" dirty="0" smtClean="0">
                <a:solidFill>
                  <a:srgbClr val="002060"/>
                </a:solidFill>
                <a:ea typeface="ＭＳ Ｐゴシック" pitchFamily="34" charset="-128"/>
              </a:rPr>
              <a:t>proposals seeking external financing, in a transparent way. </a:t>
            </a:r>
            <a:endParaRPr lang="en-GB" altLang="en-US" sz="2200" i="0" dirty="0">
              <a:solidFill>
                <a:srgbClr val="002060"/>
              </a:solidFill>
              <a:ea typeface="ＭＳ Ｐゴシック" pitchFamily="34" charset="-128"/>
            </a:endParaRPr>
          </a:p>
          <a:p>
            <a:pPr>
              <a:lnSpc>
                <a:spcPct val="110000"/>
              </a:lnSpc>
              <a:spcAft>
                <a:spcPts val="600"/>
              </a:spcAft>
              <a:buClr>
                <a:srgbClr val="002060"/>
              </a:buClr>
              <a:buFont typeface="Arial" panose="020B0604020202020204" pitchFamily="34" charset="0"/>
              <a:buChar char="•"/>
            </a:pPr>
            <a:r>
              <a:rPr lang="fr-BE" altLang="en-US" sz="2200" i="0" dirty="0" err="1" smtClean="0">
                <a:solidFill>
                  <a:srgbClr val="002060"/>
                </a:solidFill>
                <a:ea typeface="ＭＳ Ｐゴシック" pitchFamily="34" charset="-128"/>
              </a:rPr>
              <a:t>Investors</a:t>
            </a:r>
            <a:r>
              <a:rPr lang="fr-BE" altLang="en-US" sz="2200" i="0" dirty="0" smtClean="0">
                <a:solidFill>
                  <a:srgbClr val="002060"/>
                </a:solidFill>
                <a:ea typeface="ＭＳ Ｐゴシック" pitchFamily="34" charset="-128"/>
              </a:rPr>
              <a:t> </a:t>
            </a:r>
            <a:r>
              <a:rPr lang="fr-BE" altLang="en-US" sz="2200" i="0" dirty="0" err="1" smtClean="0">
                <a:solidFill>
                  <a:srgbClr val="002060"/>
                </a:solidFill>
                <a:ea typeface="ＭＳ Ｐゴシック" pitchFamily="34" charset="-128"/>
              </a:rPr>
              <a:t>can</a:t>
            </a:r>
            <a:r>
              <a:rPr lang="fr-BE" altLang="en-US" sz="2200" i="0" dirty="0" smtClean="0">
                <a:solidFill>
                  <a:srgbClr val="002060"/>
                </a:solidFill>
                <a:ea typeface="ＭＳ Ｐゴシック" pitchFamily="34" charset="-128"/>
              </a:rPr>
              <a:t> </a:t>
            </a:r>
            <a:r>
              <a:rPr lang="fr-BE" altLang="en-US" sz="2200" i="0" dirty="0" err="1" smtClean="0">
                <a:solidFill>
                  <a:srgbClr val="002060"/>
                </a:solidFill>
                <a:ea typeface="ＭＳ Ｐゴシック" pitchFamily="34" charset="-128"/>
              </a:rPr>
              <a:t>search</a:t>
            </a:r>
            <a:r>
              <a:rPr lang="fr-BE" altLang="en-US" sz="2200" i="0" dirty="0" smtClean="0">
                <a:solidFill>
                  <a:srgbClr val="002060"/>
                </a:solidFill>
                <a:ea typeface="ＭＳ Ｐゴシック" pitchFamily="34" charset="-128"/>
              </a:rPr>
              <a:t> for </a:t>
            </a:r>
            <a:r>
              <a:rPr lang="fr-BE" altLang="en-US" sz="2200" i="0" dirty="0" err="1" smtClean="0">
                <a:solidFill>
                  <a:srgbClr val="002060"/>
                </a:solidFill>
                <a:ea typeface="ＭＳ Ｐゴシック" pitchFamily="34" charset="-128"/>
              </a:rPr>
              <a:t>opportunities</a:t>
            </a:r>
            <a:r>
              <a:rPr lang="fr-BE" altLang="en-US" sz="2200" i="0" dirty="0" smtClean="0">
                <a:solidFill>
                  <a:srgbClr val="002060"/>
                </a:solidFill>
                <a:ea typeface="ＭＳ Ｐゴシック" pitchFamily="34" charset="-128"/>
              </a:rPr>
              <a:t> </a:t>
            </a:r>
            <a:r>
              <a:rPr lang="fr-BE" altLang="en-US" sz="2200" i="0" dirty="0" err="1" smtClean="0">
                <a:solidFill>
                  <a:srgbClr val="002060"/>
                </a:solidFill>
                <a:ea typeface="ＭＳ Ｐゴシック" pitchFamily="34" charset="-128"/>
              </a:rPr>
              <a:t>across</a:t>
            </a:r>
            <a:r>
              <a:rPr lang="fr-BE" altLang="en-US" sz="2200" i="0" dirty="0" smtClean="0">
                <a:solidFill>
                  <a:srgbClr val="002060"/>
                </a:solidFill>
                <a:ea typeface="ＭＳ Ｐゴシック" pitchFamily="34" charset="-128"/>
              </a:rPr>
              <a:t> Europe (size, </a:t>
            </a:r>
            <a:r>
              <a:rPr lang="fr-BE" altLang="en-US" sz="2200" i="0" dirty="0" err="1" smtClean="0">
                <a:solidFill>
                  <a:srgbClr val="002060"/>
                </a:solidFill>
                <a:ea typeface="ＭＳ Ｐゴシック" pitchFamily="34" charset="-128"/>
              </a:rPr>
              <a:t>sector</a:t>
            </a:r>
            <a:r>
              <a:rPr lang="fr-BE" altLang="en-US" sz="2200" i="0" dirty="0" smtClean="0">
                <a:solidFill>
                  <a:srgbClr val="002060"/>
                </a:solidFill>
                <a:ea typeface="ＭＳ Ｐゴシック" pitchFamily="34" charset="-128"/>
              </a:rPr>
              <a:t>, </a:t>
            </a:r>
            <a:r>
              <a:rPr lang="fr-BE" altLang="en-US" sz="2200" i="0" dirty="0" err="1" smtClean="0">
                <a:solidFill>
                  <a:srgbClr val="002060"/>
                </a:solidFill>
                <a:ea typeface="ＭＳ Ｐゴシック" pitchFamily="34" charset="-128"/>
              </a:rPr>
              <a:t>geography</a:t>
            </a:r>
            <a:r>
              <a:rPr lang="fr-BE" altLang="en-US" sz="2200" i="0" dirty="0" smtClean="0">
                <a:solidFill>
                  <a:srgbClr val="002060"/>
                </a:solidFill>
                <a:ea typeface="ＭＳ Ｐゴシック" pitchFamily="34" charset="-128"/>
              </a:rPr>
              <a:t>).</a:t>
            </a:r>
            <a:endParaRPr lang="en-GB" altLang="en-US" sz="2200" i="0" dirty="0" smtClean="0">
              <a:solidFill>
                <a:srgbClr val="002060"/>
              </a:solidFill>
              <a:ea typeface="ＭＳ Ｐゴシック" pitchFamily="34" charset="-128"/>
            </a:endParaRPr>
          </a:p>
          <a:p>
            <a:pPr>
              <a:lnSpc>
                <a:spcPct val="110000"/>
              </a:lnSpc>
              <a:spcAft>
                <a:spcPts val="600"/>
              </a:spcAft>
              <a:buClr>
                <a:srgbClr val="002060"/>
              </a:buClr>
              <a:buFont typeface="Arial" panose="020B0604020202020204" pitchFamily="34" charset="0"/>
              <a:buChar char="•"/>
            </a:pPr>
            <a:r>
              <a:rPr lang="en-GB" altLang="en-US" sz="2200" i="0" dirty="0" smtClean="0">
                <a:solidFill>
                  <a:srgbClr val="002060"/>
                </a:solidFill>
                <a:ea typeface="ＭＳ Ｐゴシック" pitchFamily="34" charset="-128"/>
              </a:rPr>
              <a:t>Effective </a:t>
            </a:r>
            <a:r>
              <a:rPr lang="en-GB" altLang="en-US" sz="2200" i="0" dirty="0">
                <a:solidFill>
                  <a:srgbClr val="002060"/>
                </a:solidFill>
                <a:ea typeface="ＭＳ Ｐゴシック" pitchFamily="34" charset="-128"/>
              </a:rPr>
              <a:t>form of presenting new project </a:t>
            </a:r>
            <a:r>
              <a:rPr lang="en-GB" altLang="en-US" sz="2200" i="0" dirty="0" smtClean="0">
                <a:solidFill>
                  <a:srgbClr val="002060"/>
                </a:solidFill>
                <a:ea typeface="ＭＳ Ｐゴシック" pitchFamily="34" charset="-128"/>
              </a:rPr>
              <a:t>ideas </a:t>
            </a:r>
            <a:r>
              <a:rPr lang="en-GB" altLang="en-US" sz="2200" i="0" dirty="0">
                <a:solidFill>
                  <a:srgbClr val="002060"/>
                </a:solidFill>
                <a:ea typeface="ＭＳ Ｐゴシック" pitchFamily="34" charset="-128"/>
              </a:rPr>
              <a:t>to the market (G20/ OECD experience</a:t>
            </a:r>
            <a:r>
              <a:rPr lang="en-GB" altLang="en-US" sz="2200" i="0" dirty="0" smtClean="0">
                <a:solidFill>
                  <a:srgbClr val="002060"/>
                </a:solidFill>
                <a:ea typeface="ＭＳ Ｐゴシック" pitchFamily="34" charset="-128"/>
              </a:rPr>
              <a:t>).</a:t>
            </a:r>
            <a:endParaRPr lang="en-GB" altLang="en-US" sz="2200" i="0" dirty="0">
              <a:solidFill>
                <a:srgbClr val="002060"/>
              </a:solidFill>
              <a:ea typeface="ＭＳ Ｐゴシック" pitchFamily="34" charset="-128"/>
            </a:endParaRPr>
          </a:p>
          <a:p>
            <a:pPr algn="just">
              <a:buFont typeface="Arial" charset="0"/>
              <a:buChar char="•"/>
            </a:pPr>
            <a:endParaRPr lang="sl-SI" altLang="en-US" sz="2200" i="0" kern="0" dirty="0">
              <a:solidFill>
                <a:srgbClr val="000000"/>
              </a:solidFill>
              <a:ea typeface="ＭＳ Ｐゴシック" pitchFamily="34" charset="-128"/>
            </a:endParaRPr>
          </a:p>
          <a:p>
            <a:pPr algn="just">
              <a:buFont typeface="Arial" charset="0"/>
              <a:buChar char="•"/>
            </a:pPr>
            <a:endParaRPr lang="sl-SI" altLang="en-US" sz="2200" i="0" kern="0" dirty="0">
              <a:solidFill>
                <a:srgbClr val="000000"/>
              </a:solidFill>
              <a:ea typeface="ＭＳ Ｐゴシック" pitchFamily="34" charset="-128"/>
            </a:endParaRPr>
          </a:p>
          <a:p>
            <a:pPr>
              <a:buFont typeface="Arial" charset="0"/>
              <a:buChar char="•"/>
            </a:pPr>
            <a:endParaRPr lang="en-GB" altLang="en-US" sz="2200" kern="0" dirty="0" smtClean="0"/>
          </a:p>
          <a:p>
            <a:endParaRPr lang="en-GB" altLang="en-US" sz="2200" kern="0" dirty="0" smtClean="0"/>
          </a:p>
        </p:txBody>
      </p:sp>
    </p:spTree>
    <p:extLst>
      <p:ext uri="{BB962C8B-B14F-4D97-AF65-F5344CB8AC3E}">
        <p14:creationId xmlns:p14="http://schemas.microsoft.com/office/powerpoint/2010/main" val="11245573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356" y="623275"/>
            <a:ext cx="8620435" cy="977027"/>
          </a:xfrm>
          <a:prstGeom prst="rect">
            <a:avLst/>
          </a:prstGeom>
          <a:noFill/>
        </p:spPr>
        <p:txBody>
          <a:bodyPr wrap="square" lIns="80147" tIns="40074" rIns="80147" bIns="40074" rtlCol="0">
            <a:spAutoFit/>
          </a:bodyPr>
          <a:lstStyle/>
          <a:p>
            <a:endParaRPr lang="fi-FI" sz="2800" dirty="0">
              <a:solidFill>
                <a:schemeClr val="bg1"/>
              </a:solidFill>
            </a:endParaRPr>
          </a:p>
          <a:p>
            <a:r>
              <a:rPr lang="en-GB" sz="2800" b="1" dirty="0" smtClean="0">
                <a:solidFill>
                  <a:srgbClr val="FFFF00"/>
                </a:solidFill>
                <a:effectLst>
                  <a:outerShdw blurRad="38100" dist="38100" dir="2700000" algn="tl">
                    <a:srgbClr val="000000">
                      <a:alpha val="43137"/>
                    </a:srgbClr>
                  </a:outerShdw>
                </a:effectLst>
              </a:rPr>
              <a:t>European </a:t>
            </a:r>
            <a:r>
              <a:rPr lang="en-GB" sz="2800" b="1" dirty="0">
                <a:solidFill>
                  <a:srgbClr val="FFFF00"/>
                </a:solidFill>
                <a:effectLst>
                  <a:outerShdw blurRad="38100" dist="38100" dir="2700000" algn="tl">
                    <a:srgbClr val="000000">
                      <a:alpha val="43137"/>
                    </a:srgbClr>
                  </a:outerShdw>
                </a:effectLst>
              </a:rPr>
              <a:t>Investment Project Portal</a:t>
            </a:r>
            <a:endParaRPr lang="en-GB" sz="2800" b="1" dirty="0">
              <a:solidFill>
                <a:schemeClr val="bg1"/>
              </a:solidFill>
              <a:effectLst>
                <a:outerShdw blurRad="38100" dist="38100" dir="2700000" algn="tl">
                  <a:srgbClr val="000000">
                    <a:alpha val="43137"/>
                  </a:srgbClr>
                </a:outerShdw>
              </a:effectLst>
            </a:endParaRPr>
          </a:p>
        </p:txBody>
      </p:sp>
      <p:pic>
        <p:nvPicPr>
          <p:cNvPr id="5" name="Picture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691680" y="1988840"/>
            <a:ext cx="5743252" cy="4456086"/>
          </a:xfrm>
          <a:prstGeom prst="rect">
            <a:avLst/>
          </a:prstGeom>
          <a:noFill/>
          <a:ln>
            <a:noFill/>
          </a:ln>
        </p:spPr>
      </p:pic>
      <p:sp>
        <p:nvSpPr>
          <p:cNvPr id="6" name="Title 1"/>
          <p:cNvSpPr txBox="1">
            <a:spLocks/>
          </p:cNvSpPr>
          <p:nvPr/>
        </p:nvSpPr>
        <p:spPr>
          <a:xfrm>
            <a:off x="-35818" y="1700808"/>
            <a:ext cx="7920880" cy="528616"/>
          </a:xfrm>
          <a:prstGeom prst="rect">
            <a:avLst/>
          </a:prstGeom>
        </p:spPr>
        <p:txBody>
          <a:bodyPr/>
          <a:lstStyle>
            <a:lvl1pPr marL="357601" indent="-357601" algn="l" rtl="0" eaLnBrk="0" fontAlgn="base" hangingPunct="0">
              <a:spcBef>
                <a:spcPct val="0"/>
              </a:spcBef>
              <a:spcAft>
                <a:spcPct val="0"/>
              </a:spcAft>
              <a:defRPr sz="3000" b="1">
                <a:solidFill>
                  <a:srgbClr val="0F5494"/>
                </a:solidFill>
                <a:latin typeface="+mj-lt"/>
                <a:ea typeface="+mj-ea"/>
                <a:cs typeface="+mj-cs"/>
              </a:defRPr>
            </a:lvl1pPr>
            <a:lvl2pPr marL="357601" indent="-357601" algn="l" rtl="0" eaLnBrk="0" fontAlgn="base" hangingPunct="0">
              <a:spcBef>
                <a:spcPct val="0"/>
              </a:spcBef>
              <a:spcAft>
                <a:spcPct val="0"/>
              </a:spcAft>
              <a:defRPr sz="3000" b="1">
                <a:solidFill>
                  <a:srgbClr val="0F5494"/>
                </a:solidFill>
                <a:latin typeface="Verdana" pitchFamily="34" charset="0"/>
              </a:defRPr>
            </a:lvl2pPr>
            <a:lvl3pPr marL="357601" indent="-357601" algn="l" rtl="0" eaLnBrk="0" fontAlgn="base" hangingPunct="0">
              <a:spcBef>
                <a:spcPct val="0"/>
              </a:spcBef>
              <a:spcAft>
                <a:spcPct val="0"/>
              </a:spcAft>
              <a:defRPr sz="3000" b="1">
                <a:solidFill>
                  <a:srgbClr val="0F5494"/>
                </a:solidFill>
                <a:latin typeface="Verdana" pitchFamily="34" charset="0"/>
              </a:defRPr>
            </a:lvl3pPr>
            <a:lvl4pPr marL="357601" indent="-357601" algn="l" rtl="0" eaLnBrk="0" fontAlgn="base" hangingPunct="0">
              <a:spcBef>
                <a:spcPct val="0"/>
              </a:spcBef>
              <a:spcAft>
                <a:spcPct val="0"/>
              </a:spcAft>
              <a:defRPr sz="3000" b="1">
                <a:solidFill>
                  <a:srgbClr val="0F5494"/>
                </a:solidFill>
                <a:latin typeface="Verdana" pitchFamily="34" charset="0"/>
              </a:defRPr>
            </a:lvl4pPr>
            <a:lvl5pPr marL="357601" indent="-357601" algn="l" rtl="0" eaLnBrk="0" fontAlgn="base" hangingPunct="0">
              <a:spcBef>
                <a:spcPct val="0"/>
              </a:spcBef>
              <a:spcAft>
                <a:spcPct val="0"/>
              </a:spcAft>
              <a:defRPr sz="3000" b="1">
                <a:solidFill>
                  <a:srgbClr val="0F5494"/>
                </a:solidFill>
                <a:latin typeface="Verdana" pitchFamily="34" charset="0"/>
              </a:defRPr>
            </a:lvl5pPr>
            <a:lvl6pPr marL="815831" algn="l" rtl="0" eaLnBrk="1" fontAlgn="base" hangingPunct="1">
              <a:spcBef>
                <a:spcPct val="0"/>
              </a:spcBef>
              <a:spcAft>
                <a:spcPct val="0"/>
              </a:spcAft>
              <a:defRPr sz="3000" b="1">
                <a:solidFill>
                  <a:srgbClr val="0F5494"/>
                </a:solidFill>
                <a:latin typeface="Verdana" pitchFamily="34" charset="0"/>
              </a:defRPr>
            </a:lvl6pPr>
            <a:lvl7pPr marL="1272951" algn="l" rtl="0" eaLnBrk="1" fontAlgn="base" hangingPunct="1">
              <a:spcBef>
                <a:spcPct val="0"/>
              </a:spcBef>
              <a:spcAft>
                <a:spcPct val="0"/>
              </a:spcAft>
              <a:defRPr sz="3000" b="1">
                <a:solidFill>
                  <a:srgbClr val="0F5494"/>
                </a:solidFill>
                <a:latin typeface="Verdana" pitchFamily="34" charset="0"/>
              </a:defRPr>
            </a:lvl7pPr>
            <a:lvl8pPr marL="1730070" algn="l" rtl="0" eaLnBrk="1" fontAlgn="base" hangingPunct="1">
              <a:spcBef>
                <a:spcPct val="0"/>
              </a:spcBef>
              <a:spcAft>
                <a:spcPct val="0"/>
              </a:spcAft>
              <a:defRPr sz="3000" b="1">
                <a:solidFill>
                  <a:srgbClr val="0F5494"/>
                </a:solidFill>
                <a:latin typeface="Verdana" pitchFamily="34" charset="0"/>
              </a:defRPr>
            </a:lvl8pPr>
            <a:lvl9pPr marL="2187189" algn="l" rtl="0" eaLnBrk="1" fontAlgn="base" hangingPunct="1">
              <a:spcBef>
                <a:spcPct val="0"/>
              </a:spcBef>
              <a:spcAft>
                <a:spcPct val="0"/>
              </a:spcAft>
              <a:defRPr sz="3000" b="1">
                <a:solidFill>
                  <a:srgbClr val="0F5494"/>
                </a:solidFill>
                <a:latin typeface="Verdana" pitchFamily="34" charset="0"/>
              </a:defRPr>
            </a:lvl9pPr>
          </a:lstStyle>
          <a:p>
            <a:pPr indent="0" eaLnBrk="1" hangingPunct="1"/>
            <a:r>
              <a:rPr lang="de-DE" altLang="en-US" sz="2200" kern="0" dirty="0" smtClean="0"/>
              <a:t>Prototype</a:t>
            </a:r>
            <a:endParaRPr lang="en-GB" altLang="en-US" sz="2200" kern="0" dirty="0" smtClean="0"/>
          </a:p>
        </p:txBody>
      </p:sp>
    </p:spTree>
    <p:extLst>
      <p:ext uri="{BB962C8B-B14F-4D97-AF65-F5344CB8AC3E}">
        <p14:creationId xmlns:p14="http://schemas.microsoft.com/office/powerpoint/2010/main" val="1657547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026" y="1163645"/>
            <a:ext cx="7337735" cy="357930"/>
          </a:xfrm>
          <a:prstGeom prst="rect">
            <a:avLst/>
          </a:prstGeom>
          <a:noFill/>
        </p:spPr>
        <p:txBody>
          <a:bodyPr wrap="none" lIns="80147" tIns="40074" rIns="80147" bIns="40074" rtlCol="0">
            <a:spAutoFit/>
          </a:bodyPr>
          <a:lstStyle/>
          <a:p>
            <a:r>
              <a:rPr lang="en-GB" sz="1800" dirty="0">
                <a:solidFill>
                  <a:srgbClr val="FFFF00"/>
                </a:solidFill>
              </a:rPr>
              <a:t>Thank you for your attention – more information </a:t>
            </a:r>
            <a:r>
              <a:rPr lang="en-GB" sz="1800" dirty="0" smtClean="0">
                <a:solidFill>
                  <a:srgbClr val="FFFF00"/>
                </a:solidFill>
              </a:rPr>
              <a:t>available at:</a:t>
            </a:r>
            <a:endParaRPr lang="en-GB" sz="1800" dirty="0">
              <a:solidFill>
                <a:srgbClr val="FFFF00"/>
              </a:solidFill>
            </a:endParaRPr>
          </a:p>
        </p:txBody>
      </p:sp>
      <p:sp>
        <p:nvSpPr>
          <p:cNvPr id="3" name="Rectangle 2"/>
          <p:cNvSpPr/>
          <p:nvPr/>
        </p:nvSpPr>
        <p:spPr>
          <a:xfrm>
            <a:off x="446506" y="1766370"/>
            <a:ext cx="6657792" cy="1527481"/>
          </a:xfrm>
          <a:prstGeom prst="rect">
            <a:avLst/>
          </a:prstGeom>
        </p:spPr>
        <p:txBody>
          <a:bodyPr wrap="square" lIns="80147" tIns="40074" rIns="80147" bIns="40074">
            <a:spAutoFit/>
          </a:bodyPr>
          <a:lstStyle/>
          <a:p>
            <a:r>
              <a:rPr lang="en-GB" sz="1800" dirty="0">
                <a:solidFill>
                  <a:srgbClr val="FFFF00"/>
                </a:solidFill>
                <a:hlinkClick r:id="rId3"/>
              </a:rPr>
              <a:t>http://</a:t>
            </a:r>
            <a:r>
              <a:rPr lang="en-GB" sz="2000" dirty="0" smtClean="0">
                <a:solidFill>
                  <a:srgbClr val="FFFF00"/>
                </a:solidFill>
                <a:hlinkClick r:id="rId3"/>
              </a:rPr>
              <a:t>ec.europa.eu/priorities/jobs-growth-investment/plan/index_en.htm</a:t>
            </a:r>
            <a:endParaRPr lang="en-GB" sz="2000" dirty="0" smtClean="0">
              <a:solidFill>
                <a:srgbClr val="FFFF00"/>
              </a:solidFill>
            </a:endParaRPr>
          </a:p>
          <a:p>
            <a:endParaRPr lang="en-GB" sz="1800" dirty="0" smtClean="0">
              <a:solidFill>
                <a:srgbClr val="FFFF00"/>
              </a:solidFill>
              <a:hlinkClick r:id="rId4"/>
            </a:endParaRPr>
          </a:p>
          <a:p>
            <a:r>
              <a:rPr lang="en-GB" sz="1800" dirty="0" smtClean="0">
                <a:solidFill>
                  <a:srgbClr val="FFFF00"/>
                </a:solidFill>
                <a:hlinkClick r:id="rId4"/>
              </a:rPr>
              <a:t>http</a:t>
            </a:r>
            <a:r>
              <a:rPr lang="en-GB" sz="1800" dirty="0">
                <a:solidFill>
                  <a:srgbClr val="FFFF00"/>
                </a:solidFill>
                <a:hlinkClick r:id="rId4"/>
              </a:rPr>
              <a:t>://www.eib.org/about/invest-eu/index.htm</a:t>
            </a:r>
            <a:r>
              <a:rPr lang="en-GB" sz="1800" dirty="0">
                <a:solidFill>
                  <a:srgbClr val="FFFF00"/>
                </a:solidFill>
              </a:rPr>
              <a:t> </a:t>
            </a:r>
          </a:p>
          <a:p>
            <a:endParaRPr lang="en-GB" sz="1800" dirty="0">
              <a:solidFill>
                <a:srgbClr val="FFFF00"/>
              </a:solidFill>
            </a:endParaRPr>
          </a:p>
        </p:txBody>
      </p:sp>
      <p:sp>
        <p:nvSpPr>
          <p:cNvPr id="5" name="Rectangle 4"/>
          <p:cNvSpPr/>
          <p:nvPr/>
        </p:nvSpPr>
        <p:spPr>
          <a:xfrm>
            <a:off x="1619672" y="3573016"/>
            <a:ext cx="6657792" cy="2235367"/>
          </a:xfrm>
          <a:prstGeom prst="rect">
            <a:avLst/>
          </a:prstGeom>
        </p:spPr>
        <p:txBody>
          <a:bodyPr wrap="square" lIns="80147" tIns="40074" rIns="80147" bIns="40074">
            <a:spAutoFit/>
          </a:bodyPr>
          <a:lstStyle/>
          <a:p>
            <a:r>
              <a:rPr lang="en-GB" sz="7000" dirty="0">
                <a:solidFill>
                  <a:srgbClr val="FFFF00"/>
                </a:solidFill>
              </a:rPr>
              <a:t>#</a:t>
            </a:r>
            <a:r>
              <a:rPr lang="en-GB" sz="7000" dirty="0" err="1" smtClean="0">
                <a:solidFill>
                  <a:srgbClr val="FFFF00"/>
                </a:solidFill>
              </a:rPr>
              <a:t>investEU</a:t>
            </a:r>
            <a:endParaRPr lang="en-GB" sz="7000" dirty="0" smtClean="0">
              <a:solidFill>
                <a:srgbClr val="FFFF00"/>
              </a:solidFill>
            </a:endParaRPr>
          </a:p>
          <a:p>
            <a:r>
              <a:rPr lang="fr-BE" sz="7000" dirty="0" smtClean="0">
                <a:solidFill>
                  <a:srgbClr val="FFFF00"/>
                </a:solidFill>
              </a:rPr>
              <a:t>#EFSI</a:t>
            </a:r>
            <a:endParaRPr lang="en-GB" sz="7000" dirty="0">
              <a:solidFill>
                <a:srgbClr val="FFFF00"/>
              </a:solidFill>
            </a:endParaRPr>
          </a:p>
        </p:txBody>
      </p:sp>
    </p:spTree>
    <p:extLst>
      <p:ext uri="{BB962C8B-B14F-4D97-AF65-F5344CB8AC3E}">
        <p14:creationId xmlns:p14="http://schemas.microsoft.com/office/powerpoint/2010/main" val="21862151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213" y="836259"/>
            <a:ext cx="9164325"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800" b="1" kern="0" dirty="0" smtClean="0">
                <a:solidFill>
                  <a:srgbClr val="FFFF00"/>
                </a:solidFill>
                <a:cs typeface="Arial" panose="020B0604020202020204" pitchFamily="34" charset="0"/>
              </a:rPr>
              <a:t>Back-up slides</a:t>
            </a:r>
            <a:endParaRPr lang="en-GB" altLang="en-US" sz="2800" b="1" dirty="0">
              <a:solidFill>
                <a:srgbClr val="FFFF00"/>
              </a:solidFill>
            </a:endParaRPr>
          </a:p>
        </p:txBody>
      </p:sp>
      <p:sp>
        <p:nvSpPr>
          <p:cNvPr id="24" name="Rectangle 13"/>
          <p:cNvSpPr>
            <a:spLocks noChangeArrowheads="1"/>
          </p:cNvSpPr>
          <p:nvPr/>
        </p:nvSpPr>
        <p:spPr bwMode="auto">
          <a:xfrm>
            <a:off x="148211" y="476437"/>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9588441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213" y="836259"/>
            <a:ext cx="9164325"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800" b="1" kern="0" dirty="0" err="1" smtClean="0">
                <a:solidFill>
                  <a:srgbClr val="FFFF00"/>
                </a:solidFill>
                <a:cs typeface="Arial" panose="020B0604020202020204" pitchFamily="34" charset="0"/>
              </a:rPr>
              <a:t>Example</a:t>
            </a:r>
            <a:r>
              <a:rPr lang="fr-BE" sz="2800" b="1" kern="0" dirty="0" smtClean="0">
                <a:solidFill>
                  <a:srgbClr val="FFFF00"/>
                </a:solidFill>
                <a:cs typeface="Arial" panose="020B0604020202020204" pitchFamily="34" charset="0"/>
              </a:rPr>
              <a:t> of EFSI </a:t>
            </a:r>
            <a:r>
              <a:rPr lang="fr-BE" sz="2800" b="1" kern="0" dirty="0" err="1" smtClean="0">
                <a:solidFill>
                  <a:srgbClr val="FFFF00"/>
                </a:solidFill>
                <a:cs typeface="Arial" panose="020B0604020202020204" pitchFamily="34" charset="0"/>
              </a:rPr>
              <a:t>project</a:t>
            </a:r>
            <a:r>
              <a:rPr lang="fr-BE" sz="2800" b="1" kern="0" dirty="0" smtClean="0">
                <a:solidFill>
                  <a:srgbClr val="FFFF00"/>
                </a:solidFill>
                <a:cs typeface="Arial" panose="020B0604020202020204" pitchFamily="34" charset="0"/>
              </a:rPr>
              <a:t>/1</a:t>
            </a:r>
            <a:endParaRPr lang="en-GB" altLang="en-US" sz="2800" b="1" dirty="0">
              <a:solidFill>
                <a:srgbClr val="FFFF00"/>
              </a:solidFill>
            </a:endParaRPr>
          </a:p>
        </p:txBody>
      </p:sp>
      <p:sp>
        <p:nvSpPr>
          <p:cNvPr id="24" name="Rectangle 13"/>
          <p:cNvSpPr>
            <a:spLocks noChangeArrowheads="1"/>
          </p:cNvSpPr>
          <p:nvPr/>
        </p:nvSpPr>
        <p:spPr bwMode="auto">
          <a:xfrm>
            <a:off x="148211" y="476437"/>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34" name="Rectangle 33"/>
          <p:cNvSpPr/>
          <p:nvPr/>
        </p:nvSpPr>
        <p:spPr>
          <a:xfrm>
            <a:off x="251520" y="1700808"/>
            <a:ext cx="8607603" cy="4400062"/>
          </a:xfrm>
          <a:prstGeom prst="rect">
            <a:avLst/>
          </a:prstGeom>
        </p:spPr>
        <p:txBody>
          <a:bodyPr wrap="square" lIns="80147" tIns="40074" rIns="80147" bIns="40074">
            <a:spAutoFit/>
          </a:bodyPr>
          <a:lstStyle/>
          <a:p>
            <a:pPr>
              <a:spcBef>
                <a:spcPts val="526"/>
              </a:spcBef>
            </a:pPr>
            <a:r>
              <a:rPr lang="en-GB" sz="2400" b="1" dirty="0" smtClean="0"/>
              <a:t>Innovative </a:t>
            </a:r>
            <a:r>
              <a:rPr lang="en-GB" sz="2400" b="1" dirty="0"/>
              <a:t>renewable energy infrastructure </a:t>
            </a:r>
            <a:r>
              <a:rPr lang="en-GB" sz="2400" b="1" dirty="0" smtClean="0"/>
              <a:t>fund in Denmark</a:t>
            </a:r>
          </a:p>
          <a:p>
            <a:pPr marL="342900" indent="-342900">
              <a:spcBef>
                <a:spcPts val="526"/>
              </a:spcBef>
              <a:buFont typeface="Arial" panose="020B0604020202020204" pitchFamily="34" charset="0"/>
              <a:buChar char="•"/>
            </a:pPr>
            <a:r>
              <a:rPr lang="en-GB" sz="1800" dirty="0" smtClean="0"/>
              <a:t>EIB, backed by EFSI, provides </a:t>
            </a:r>
            <a:r>
              <a:rPr lang="en-GB" sz="1800" dirty="0"/>
              <a:t>equity-type financing of up to EUR 75m </a:t>
            </a:r>
            <a:r>
              <a:rPr lang="en-GB" sz="1800" dirty="0" smtClean="0"/>
              <a:t>to </a:t>
            </a:r>
            <a:r>
              <a:rPr lang="en-GB" sz="1800" dirty="0"/>
              <a:t>Copenhagen Infrastructure Partners </a:t>
            </a:r>
            <a:r>
              <a:rPr lang="en-GB" sz="1800" dirty="0" smtClean="0"/>
              <a:t>for </a:t>
            </a:r>
            <a:r>
              <a:rPr lang="en-GB" sz="1800" dirty="0"/>
              <a:t>an innovative infrastructure </a:t>
            </a:r>
            <a:r>
              <a:rPr lang="en-GB" sz="1800" dirty="0" smtClean="0"/>
              <a:t>fund </a:t>
            </a:r>
            <a:r>
              <a:rPr lang="en-GB" sz="1800" dirty="0"/>
              <a:t>investing in large energy-related projects such as offshore wind, biomass and transmission </a:t>
            </a:r>
            <a:r>
              <a:rPr lang="en-GB" sz="1800" dirty="0" smtClean="0"/>
              <a:t>schemes.</a:t>
            </a:r>
          </a:p>
          <a:p>
            <a:pPr marL="342900" indent="-342900">
              <a:spcBef>
                <a:spcPts val="526"/>
              </a:spcBef>
              <a:buFont typeface="Arial" panose="020B0604020202020204" pitchFamily="34" charset="0"/>
              <a:buChar char="•"/>
            </a:pPr>
            <a:r>
              <a:rPr lang="en-GB" sz="1800" dirty="0" smtClean="0"/>
              <a:t>EIB's </a:t>
            </a:r>
            <a:r>
              <a:rPr lang="en-GB" sz="1800" dirty="0"/>
              <a:t>equity participation would contribute to the </a:t>
            </a:r>
            <a:r>
              <a:rPr lang="en-GB" sz="1800" dirty="0" smtClean="0"/>
              <a:t>fund’s overall </a:t>
            </a:r>
            <a:r>
              <a:rPr lang="en-GB" sz="1800" dirty="0"/>
              <a:t>market credibility with institutional investors </a:t>
            </a:r>
            <a:r>
              <a:rPr lang="en-GB" sz="1800" dirty="0" smtClean="0"/>
              <a:t>and help </a:t>
            </a:r>
            <a:r>
              <a:rPr lang="en-GB" sz="1800" dirty="0"/>
              <a:t>broaden </a:t>
            </a:r>
            <a:r>
              <a:rPr lang="en-GB" sz="1800" dirty="0" smtClean="0"/>
              <a:t>its investor </a:t>
            </a:r>
            <a:r>
              <a:rPr lang="en-GB" sz="1800" dirty="0"/>
              <a:t>base to an international one</a:t>
            </a:r>
            <a:r>
              <a:rPr lang="en-GB" sz="1800" dirty="0" smtClean="0"/>
              <a:t>.</a:t>
            </a:r>
          </a:p>
          <a:p>
            <a:pPr marL="342900" indent="-342900">
              <a:spcBef>
                <a:spcPts val="526"/>
              </a:spcBef>
              <a:buFont typeface="Arial" panose="020B0604020202020204" pitchFamily="34" charset="0"/>
              <a:buChar char="•"/>
            </a:pPr>
            <a:r>
              <a:rPr lang="en-GB" sz="1800" dirty="0" smtClean="0"/>
              <a:t>The </a:t>
            </a:r>
            <a:r>
              <a:rPr lang="en-GB" sz="1800" dirty="0"/>
              <a:t>anticipated high share of offshore wind, biomass and transmission investments is expected to generate considerable employment in the construction phase (2500 - 4000 jobs). It is also estimated that some 1000 jobs may be created during the project’s operation, a significant number of which will be highly-skilled jobs.</a:t>
            </a:r>
          </a:p>
        </p:txBody>
      </p:sp>
    </p:spTree>
    <p:extLst>
      <p:ext uri="{BB962C8B-B14F-4D97-AF65-F5344CB8AC3E}">
        <p14:creationId xmlns:p14="http://schemas.microsoft.com/office/powerpoint/2010/main" val="23322354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213" y="836259"/>
            <a:ext cx="9164325"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800" b="1" kern="0" dirty="0" err="1" smtClean="0">
                <a:solidFill>
                  <a:srgbClr val="FFFF00"/>
                </a:solidFill>
                <a:cs typeface="Arial" panose="020B0604020202020204" pitchFamily="34" charset="0"/>
              </a:rPr>
              <a:t>Example</a:t>
            </a:r>
            <a:r>
              <a:rPr lang="fr-BE" sz="2800" b="1" kern="0" dirty="0" smtClean="0">
                <a:solidFill>
                  <a:srgbClr val="FFFF00"/>
                </a:solidFill>
                <a:cs typeface="Arial" panose="020B0604020202020204" pitchFamily="34" charset="0"/>
              </a:rPr>
              <a:t> of EFSI </a:t>
            </a:r>
            <a:r>
              <a:rPr lang="fr-BE" sz="2800" b="1" kern="0" dirty="0" err="1" smtClean="0">
                <a:solidFill>
                  <a:srgbClr val="FFFF00"/>
                </a:solidFill>
                <a:cs typeface="Arial" panose="020B0604020202020204" pitchFamily="34" charset="0"/>
              </a:rPr>
              <a:t>project</a:t>
            </a:r>
            <a:r>
              <a:rPr lang="fr-BE" sz="2800" b="1" kern="0" dirty="0" smtClean="0">
                <a:solidFill>
                  <a:srgbClr val="FFFF00"/>
                </a:solidFill>
                <a:cs typeface="Arial" panose="020B0604020202020204" pitchFamily="34" charset="0"/>
              </a:rPr>
              <a:t>/2</a:t>
            </a:r>
            <a:endParaRPr lang="en-GB" altLang="en-US" sz="2800" b="1" dirty="0">
              <a:solidFill>
                <a:srgbClr val="FFFF00"/>
              </a:solidFill>
            </a:endParaRPr>
          </a:p>
        </p:txBody>
      </p:sp>
      <p:sp>
        <p:nvSpPr>
          <p:cNvPr id="24" name="Rectangle 13"/>
          <p:cNvSpPr>
            <a:spLocks noChangeArrowheads="1"/>
          </p:cNvSpPr>
          <p:nvPr/>
        </p:nvSpPr>
        <p:spPr bwMode="auto">
          <a:xfrm>
            <a:off x="148211" y="476437"/>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2" name="Rectangle 1"/>
          <p:cNvSpPr/>
          <p:nvPr/>
        </p:nvSpPr>
        <p:spPr>
          <a:xfrm>
            <a:off x="251520" y="1700808"/>
            <a:ext cx="8568952" cy="4431983"/>
          </a:xfrm>
          <a:prstGeom prst="rect">
            <a:avLst/>
          </a:prstGeom>
        </p:spPr>
        <p:txBody>
          <a:bodyPr wrap="square">
            <a:spAutoFit/>
          </a:bodyPr>
          <a:lstStyle/>
          <a:p>
            <a:r>
              <a:rPr lang="en-GB" sz="2400" b="1" dirty="0"/>
              <a:t>Energy efficiency in residential </a:t>
            </a:r>
            <a:r>
              <a:rPr lang="en-GB" sz="2400" b="1" dirty="0" smtClean="0"/>
              <a:t>buildings in France</a:t>
            </a:r>
            <a:endParaRPr lang="en-GB" sz="2400" b="1" dirty="0"/>
          </a:p>
          <a:p>
            <a:pPr marL="285750" indent="-285750">
              <a:buFont typeface="Arial" panose="020B0604020202020204" pitchFamily="34" charset="0"/>
              <a:buChar char="•"/>
            </a:pPr>
            <a:r>
              <a:rPr lang="en-GB" sz="1800" dirty="0" smtClean="0"/>
              <a:t>The EIB, backed by EFSI, provides a €400m loan to a </a:t>
            </a:r>
            <a:r>
              <a:rPr lang="en-GB" sz="1800" dirty="0"/>
              <a:t>pioneering financing programme </a:t>
            </a:r>
            <a:r>
              <a:rPr lang="en-GB" sz="1800" dirty="0" smtClean="0"/>
              <a:t>aimed </a:t>
            </a:r>
            <a:r>
              <a:rPr lang="en-GB" sz="1800" dirty="0"/>
              <a:t>at addressing the need to </a:t>
            </a:r>
            <a:r>
              <a:rPr lang="en-GB" sz="1800" dirty="0" smtClean="0"/>
              <a:t>trigger energy </a:t>
            </a:r>
            <a:r>
              <a:rPr lang="en-GB" sz="1800" dirty="0"/>
              <a:t>efficiency investments in private homes in France on a large </a:t>
            </a:r>
            <a:r>
              <a:rPr lang="en-GB" sz="1800" dirty="0" smtClean="0"/>
              <a:t>scale.</a:t>
            </a:r>
          </a:p>
          <a:p>
            <a:pPr marL="285750" indent="-285750">
              <a:buFont typeface="Arial" panose="020B0604020202020204" pitchFamily="34" charset="0"/>
              <a:buChar char="•"/>
            </a:pPr>
            <a:r>
              <a:rPr lang="en-GB" sz="1800" dirty="0" smtClean="0"/>
              <a:t>The </a:t>
            </a:r>
            <a:r>
              <a:rPr lang="en-GB" sz="1800" dirty="0"/>
              <a:t>project </a:t>
            </a:r>
            <a:r>
              <a:rPr lang="en-GB" sz="1800" dirty="0" smtClean="0"/>
              <a:t>supports an </a:t>
            </a:r>
            <a:r>
              <a:rPr lang="en-GB" sz="1800" dirty="0"/>
              <a:t>innovative approach by French regions to set up specialised companies </a:t>
            </a:r>
            <a:r>
              <a:rPr lang="en-GB" sz="1800" dirty="0" smtClean="0"/>
              <a:t>to </a:t>
            </a:r>
            <a:r>
              <a:rPr lang="en-GB" sz="1800" dirty="0"/>
              <a:t>provide a ‘packaged’ </a:t>
            </a:r>
            <a:r>
              <a:rPr lang="en-GB" sz="1800" dirty="0" smtClean="0"/>
              <a:t>solution covering </a:t>
            </a:r>
            <a:r>
              <a:rPr lang="en-GB" sz="1800" dirty="0"/>
              <a:t>technical and financial assistance to homeowners for </a:t>
            </a:r>
            <a:r>
              <a:rPr lang="en-GB" sz="1800" dirty="0" smtClean="0"/>
              <a:t>retrofitting.</a:t>
            </a:r>
          </a:p>
          <a:p>
            <a:pPr marL="285750" indent="-285750">
              <a:buFont typeface="Arial" panose="020B0604020202020204" pitchFamily="34" charset="0"/>
              <a:buChar char="•"/>
            </a:pPr>
            <a:r>
              <a:rPr lang="en-GB" sz="1800" dirty="0" smtClean="0"/>
              <a:t>The </a:t>
            </a:r>
            <a:r>
              <a:rPr lang="en-GB" sz="1800" dirty="0"/>
              <a:t>project is expected to support retrofitting of </a:t>
            </a:r>
            <a:r>
              <a:rPr lang="en-GB" sz="1800" dirty="0" smtClean="0"/>
              <a:t>some 40 </a:t>
            </a:r>
            <a:r>
              <a:rPr lang="en-GB" sz="1800" dirty="0"/>
              <a:t>000 flats and </a:t>
            </a:r>
            <a:r>
              <a:rPr lang="en-GB" sz="1800" dirty="0" smtClean="0"/>
              <a:t>houses.</a:t>
            </a:r>
          </a:p>
          <a:p>
            <a:pPr marL="285750" indent="-285750">
              <a:buFont typeface="Arial" panose="020B0604020202020204" pitchFamily="34" charset="0"/>
              <a:buChar char="•"/>
            </a:pPr>
            <a:r>
              <a:rPr lang="en-GB" sz="1800" dirty="0" smtClean="0"/>
              <a:t>Energy </a:t>
            </a:r>
            <a:r>
              <a:rPr lang="en-GB" sz="1800" dirty="0"/>
              <a:t>efficiency investments will benefit the economy </a:t>
            </a:r>
            <a:r>
              <a:rPr lang="en-GB" sz="1800" dirty="0" smtClean="0"/>
              <a:t>by cutting </a:t>
            </a:r>
            <a:r>
              <a:rPr lang="en-GB" sz="1800" dirty="0"/>
              <a:t>energy bills, saving emissions and creating </a:t>
            </a:r>
            <a:r>
              <a:rPr lang="en-GB" sz="1800" dirty="0" smtClean="0"/>
              <a:t>new construction jobs (c. 6 000). </a:t>
            </a:r>
            <a:r>
              <a:rPr lang="en-GB" sz="1800" dirty="0"/>
              <a:t>Total energy savings are estimated to </a:t>
            </a:r>
            <a:r>
              <a:rPr lang="en-GB" sz="1800" dirty="0" smtClean="0"/>
              <a:t>be of </a:t>
            </a:r>
            <a:r>
              <a:rPr lang="en-GB" sz="1800" dirty="0"/>
              <a:t>the order of 288 000MWh per year. This is </a:t>
            </a:r>
            <a:r>
              <a:rPr lang="en-GB" sz="1800" dirty="0" smtClean="0"/>
              <a:t>roughly equivalent </a:t>
            </a:r>
            <a:r>
              <a:rPr lang="en-GB" sz="1800" dirty="0"/>
              <a:t>to the annual energy consumption of 9 </a:t>
            </a:r>
            <a:r>
              <a:rPr lang="en-GB" sz="1800" dirty="0" smtClean="0"/>
              <a:t>600 French </a:t>
            </a:r>
            <a:r>
              <a:rPr lang="en-GB" sz="1800" dirty="0"/>
              <a:t>households.</a:t>
            </a:r>
          </a:p>
        </p:txBody>
      </p:sp>
    </p:spTree>
    <p:extLst>
      <p:ext uri="{BB962C8B-B14F-4D97-AF65-F5344CB8AC3E}">
        <p14:creationId xmlns:p14="http://schemas.microsoft.com/office/powerpoint/2010/main" val="3049446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3"/>
          <p:cNvSpPr>
            <a:spLocks noChangeArrowheads="1"/>
          </p:cNvSpPr>
          <p:nvPr/>
        </p:nvSpPr>
        <p:spPr bwMode="auto">
          <a:xfrm>
            <a:off x="0" y="74539"/>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2" name="Rectangle 1"/>
          <p:cNvSpPr/>
          <p:nvPr/>
        </p:nvSpPr>
        <p:spPr bwMode="auto">
          <a:xfrm>
            <a:off x="323768" y="868422"/>
            <a:ext cx="8510639" cy="67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7" tIns="40074" rIns="80147" bIns="40074" numCol="1" rtlCol="0" anchor="ctr" anchorCtr="0" compatLnSpc="1">
            <a:prstTxWarp prst="textNoShape">
              <a:avLst/>
            </a:prstTxWarp>
          </a:bodyPr>
          <a:lstStyle/>
          <a:p>
            <a:pPr marL="2783" defTabSz="801472"/>
            <a:r>
              <a:rPr lang="fr-BE" sz="2800" b="1" dirty="0">
                <a:solidFill>
                  <a:srgbClr val="FFFF00"/>
                </a:solidFill>
              </a:rPr>
              <a:t>EU </a:t>
            </a:r>
            <a:r>
              <a:rPr lang="fr-BE" sz="2800" b="1" dirty="0" err="1" smtClean="0">
                <a:solidFill>
                  <a:srgbClr val="FFFF00"/>
                </a:solidFill>
              </a:rPr>
              <a:t>Investment</a:t>
            </a:r>
            <a:r>
              <a:rPr lang="fr-BE" sz="2800" b="1" dirty="0" smtClean="0">
                <a:solidFill>
                  <a:srgbClr val="FFFF00"/>
                </a:solidFill>
              </a:rPr>
              <a:t> Plan: </a:t>
            </a:r>
            <a:r>
              <a:rPr lang="fr-BE" sz="2800" b="1" dirty="0" err="1" smtClean="0">
                <a:solidFill>
                  <a:srgbClr val="FFFF00"/>
                </a:solidFill>
              </a:rPr>
              <a:t>rationale</a:t>
            </a:r>
            <a:endParaRPr lang="en-GB" sz="2800" b="1" dirty="0">
              <a:solidFill>
                <a:srgbClr val="FFFF00"/>
              </a:solidFill>
            </a:endParaRPr>
          </a:p>
        </p:txBody>
      </p:sp>
      <p:sp>
        <p:nvSpPr>
          <p:cNvPr id="21" name="TextBox 27"/>
          <p:cNvSpPr txBox="1">
            <a:spLocks noChangeArrowheads="1"/>
          </p:cNvSpPr>
          <p:nvPr/>
        </p:nvSpPr>
        <p:spPr bwMode="auto">
          <a:xfrm>
            <a:off x="323767" y="2492896"/>
            <a:ext cx="3694062" cy="441807"/>
          </a:xfrm>
          <a:prstGeom prst="rect">
            <a:avLst/>
          </a:prstGeom>
          <a:solidFill>
            <a:srgbClr val="FF9933"/>
          </a:solidFill>
          <a:ln>
            <a:noFill/>
          </a:ln>
          <a:extLst/>
        </p:spPr>
        <p:txBody>
          <a:bodyPr vert="horz" wrap="square" lIns="80147" tIns="40074" rIns="80147" bIns="40074" numCol="1" anchor="ctr" anchorCtr="0" compatLnSpc="1">
            <a:prstTxWarp prst="textNoShape">
              <a:avLst/>
            </a:prstTxWarp>
          </a:bodyPr>
          <a:lstStyle/>
          <a:p>
            <a:pPr algn="ctr" defTabSz="801472">
              <a:spcBef>
                <a:spcPts val="2630"/>
              </a:spcBef>
            </a:pPr>
            <a:r>
              <a:rPr lang="de-DE" altLang="en-US" sz="1600" b="1" kern="600" dirty="0" smtClean="0">
                <a:solidFill>
                  <a:srgbClr val="FFFFFF"/>
                </a:solidFill>
                <a:latin typeface="Calibri" pitchFamily="34" charset="0"/>
                <a:ea typeface="Times New Roman" pitchFamily="18" charset="0"/>
                <a:cs typeface="Arial" pitchFamily="34" charset="0"/>
              </a:rPr>
              <a:t>EU </a:t>
            </a:r>
            <a:r>
              <a:rPr lang="de-DE" altLang="en-US" sz="1600" b="1" kern="600" dirty="0" err="1" smtClean="0">
                <a:solidFill>
                  <a:srgbClr val="FFFFFF"/>
                </a:solidFill>
                <a:latin typeface="Calibri" pitchFamily="34" charset="0"/>
                <a:ea typeface="Times New Roman" pitchFamily="18" charset="0"/>
                <a:cs typeface="Arial" pitchFamily="34" charset="0"/>
              </a:rPr>
              <a:t>investment</a:t>
            </a:r>
            <a:r>
              <a:rPr lang="de-DE" altLang="en-US" sz="1600" b="1" kern="600" dirty="0" smtClean="0">
                <a:solidFill>
                  <a:srgbClr val="FFFFFF"/>
                </a:solidFill>
                <a:latin typeface="Calibri" pitchFamily="34" charset="0"/>
                <a:ea typeface="Times New Roman" pitchFamily="18" charset="0"/>
                <a:cs typeface="Arial" pitchFamily="34" charset="0"/>
              </a:rPr>
              <a:t>  &amp; </a:t>
            </a:r>
            <a:r>
              <a:rPr lang="de-DE" altLang="en-US" sz="1600" b="1" kern="600" dirty="0" err="1" smtClean="0">
                <a:solidFill>
                  <a:srgbClr val="FFFFFF"/>
                </a:solidFill>
                <a:latin typeface="Calibri" pitchFamily="34" charset="0"/>
                <a:ea typeface="Times New Roman" pitchFamily="18" charset="0"/>
                <a:cs typeface="Arial" pitchFamily="34" charset="0"/>
              </a:rPr>
              <a:t>competitiveness</a:t>
            </a:r>
            <a:r>
              <a:rPr lang="de-DE" altLang="en-US" sz="1600" b="1" kern="600" dirty="0" smtClean="0">
                <a:solidFill>
                  <a:srgbClr val="FFFFFF"/>
                </a:solidFill>
                <a:latin typeface="Calibri" pitchFamily="34" charset="0"/>
                <a:ea typeface="Times New Roman" pitchFamily="18" charset="0"/>
                <a:cs typeface="Arial" pitchFamily="34" charset="0"/>
              </a:rPr>
              <a:t> </a:t>
            </a:r>
            <a:r>
              <a:rPr lang="de-DE" altLang="en-US" sz="1600" b="1" kern="600" dirty="0" err="1" smtClean="0">
                <a:solidFill>
                  <a:srgbClr val="FFFFFF"/>
                </a:solidFill>
                <a:latin typeface="Calibri" pitchFamily="34" charset="0"/>
                <a:ea typeface="Times New Roman" pitchFamily="18" charset="0"/>
                <a:cs typeface="Arial" pitchFamily="34" charset="0"/>
              </a:rPr>
              <a:t>gap</a:t>
            </a:r>
            <a:endParaRPr lang="de-DE" altLang="en-US" sz="1600" kern="600" dirty="0">
              <a:solidFill>
                <a:schemeClr val="tx1"/>
              </a:solidFill>
              <a:latin typeface="Arial" pitchFamily="34" charset="0"/>
              <a:cs typeface="Arial" pitchFamily="34" charset="0"/>
            </a:endParaRPr>
          </a:p>
        </p:txBody>
      </p:sp>
      <p:sp>
        <p:nvSpPr>
          <p:cNvPr id="22" name="TextBox 27"/>
          <p:cNvSpPr txBox="1">
            <a:spLocks noChangeArrowheads="1"/>
          </p:cNvSpPr>
          <p:nvPr/>
        </p:nvSpPr>
        <p:spPr bwMode="auto">
          <a:xfrm>
            <a:off x="323767" y="3275225"/>
            <a:ext cx="3694062" cy="441807"/>
          </a:xfrm>
          <a:prstGeom prst="rect">
            <a:avLst/>
          </a:prstGeom>
          <a:solidFill>
            <a:srgbClr val="FF9933"/>
          </a:solidFill>
          <a:ln>
            <a:noFill/>
          </a:ln>
          <a:extLst/>
        </p:spPr>
        <p:txBody>
          <a:bodyPr vert="horz" wrap="square" lIns="80147" tIns="40074" rIns="80147" bIns="40074" numCol="1" anchor="ctr" anchorCtr="0" compatLnSpc="1">
            <a:prstTxWarp prst="textNoShape">
              <a:avLst/>
            </a:prstTxWarp>
          </a:bodyPr>
          <a:lstStyle/>
          <a:p>
            <a:pPr algn="ctr" defTabSz="801472">
              <a:spcBef>
                <a:spcPts val="2630"/>
              </a:spcBef>
            </a:pPr>
            <a:r>
              <a:rPr lang="de-DE" altLang="en-US" sz="1600" b="1" kern="600" dirty="0" smtClean="0">
                <a:solidFill>
                  <a:srgbClr val="FFFFFF"/>
                </a:solidFill>
                <a:latin typeface="Calibri" pitchFamily="34" charset="0"/>
                <a:ea typeface="Times New Roman" pitchFamily="18" charset="0"/>
                <a:cs typeface="Arial" pitchFamily="34" charset="0"/>
              </a:rPr>
              <a:t>High </a:t>
            </a:r>
            <a:r>
              <a:rPr lang="de-DE" altLang="en-US" sz="1600" b="1" kern="600" dirty="0" err="1">
                <a:solidFill>
                  <a:srgbClr val="FFFFFF"/>
                </a:solidFill>
                <a:latin typeface="Calibri" pitchFamily="34" charset="0"/>
                <a:ea typeface="Times New Roman" pitchFamily="18" charset="0"/>
                <a:cs typeface="Arial" pitchFamily="34" charset="0"/>
              </a:rPr>
              <a:t>l</a:t>
            </a:r>
            <a:r>
              <a:rPr lang="de-DE" altLang="en-US" sz="1600" b="1" kern="600" dirty="0" err="1" smtClean="0">
                <a:solidFill>
                  <a:srgbClr val="FFFFFF"/>
                </a:solidFill>
                <a:latin typeface="Calibri" pitchFamily="34" charset="0"/>
                <a:ea typeface="Times New Roman" pitchFamily="18" charset="0"/>
                <a:cs typeface="Arial" pitchFamily="34" charset="0"/>
              </a:rPr>
              <a:t>iquidity</a:t>
            </a:r>
            <a:r>
              <a:rPr lang="de-DE" altLang="en-US" sz="1600" b="1" kern="600" dirty="0" smtClean="0">
                <a:solidFill>
                  <a:srgbClr val="FFFFFF"/>
                </a:solidFill>
                <a:latin typeface="Calibri" pitchFamily="34" charset="0"/>
                <a:ea typeface="Times New Roman" pitchFamily="18" charset="0"/>
                <a:cs typeface="Arial" pitchFamily="34" charset="0"/>
              </a:rPr>
              <a:t> in </a:t>
            </a:r>
            <a:r>
              <a:rPr lang="de-DE" altLang="en-US" sz="1600" b="1" kern="600" dirty="0" err="1" smtClean="0">
                <a:solidFill>
                  <a:srgbClr val="FFFFFF"/>
                </a:solidFill>
                <a:latin typeface="Calibri" pitchFamily="34" charset="0"/>
                <a:ea typeface="Times New Roman" pitchFamily="18" charset="0"/>
                <a:cs typeface="Arial" pitchFamily="34" charset="0"/>
              </a:rPr>
              <a:t>the</a:t>
            </a:r>
            <a:r>
              <a:rPr lang="de-DE" altLang="en-US" sz="1600" b="1" kern="600" dirty="0" smtClean="0">
                <a:solidFill>
                  <a:srgbClr val="FFFFFF"/>
                </a:solidFill>
                <a:latin typeface="Calibri" pitchFamily="34" charset="0"/>
                <a:ea typeface="Times New Roman" pitchFamily="18" charset="0"/>
                <a:cs typeface="Arial" pitchFamily="34" charset="0"/>
              </a:rPr>
              <a:t> </a:t>
            </a:r>
            <a:r>
              <a:rPr lang="de-DE" altLang="en-US" sz="1600" b="1" kern="600" dirty="0" err="1" smtClean="0">
                <a:solidFill>
                  <a:srgbClr val="FFFFFF"/>
                </a:solidFill>
                <a:latin typeface="Calibri" pitchFamily="34" charset="0"/>
                <a:ea typeface="Times New Roman" pitchFamily="18" charset="0"/>
                <a:cs typeface="Arial" pitchFamily="34" charset="0"/>
              </a:rPr>
              <a:t>market</a:t>
            </a:r>
            <a:endParaRPr lang="de-DE" altLang="en-US" sz="1600" kern="600" dirty="0">
              <a:solidFill>
                <a:schemeClr val="tx1"/>
              </a:solidFill>
              <a:latin typeface="Arial" pitchFamily="34" charset="0"/>
              <a:cs typeface="Arial" pitchFamily="34" charset="0"/>
            </a:endParaRPr>
          </a:p>
        </p:txBody>
      </p:sp>
      <p:sp>
        <p:nvSpPr>
          <p:cNvPr id="23" name="TextBox 27"/>
          <p:cNvSpPr txBox="1">
            <a:spLocks noChangeArrowheads="1"/>
          </p:cNvSpPr>
          <p:nvPr/>
        </p:nvSpPr>
        <p:spPr bwMode="auto">
          <a:xfrm>
            <a:off x="331036" y="4067313"/>
            <a:ext cx="3694062" cy="441807"/>
          </a:xfrm>
          <a:prstGeom prst="rect">
            <a:avLst/>
          </a:prstGeom>
          <a:solidFill>
            <a:srgbClr val="FF9933"/>
          </a:solidFill>
          <a:ln>
            <a:noFill/>
          </a:ln>
          <a:extLst/>
        </p:spPr>
        <p:txBody>
          <a:bodyPr vert="horz" wrap="square" lIns="80147" tIns="40074" rIns="80147" bIns="40074" numCol="1" anchor="ctr" anchorCtr="0" compatLnSpc="1">
            <a:prstTxWarp prst="textNoShape">
              <a:avLst/>
            </a:prstTxWarp>
          </a:bodyPr>
          <a:lstStyle/>
          <a:p>
            <a:pPr algn="ctr" defTabSz="801472">
              <a:spcBef>
                <a:spcPts val="2630"/>
              </a:spcBef>
            </a:pPr>
            <a:r>
              <a:rPr lang="de-DE" altLang="en-US" sz="1600" b="1" kern="600" dirty="0" smtClean="0">
                <a:solidFill>
                  <a:srgbClr val="FFFFFF"/>
                </a:solidFill>
                <a:latin typeface="Calibri" pitchFamily="34" charset="0"/>
                <a:ea typeface="Times New Roman" pitchFamily="18" charset="0"/>
                <a:cs typeface="Arial" pitchFamily="34" charset="0"/>
              </a:rPr>
              <a:t>Public </a:t>
            </a:r>
            <a:r>
              <a:rPr lang="de-DE" altLang="en-US" sz="1600" b="1" kern="600" dirty="0" err="1" smtClean="0">
                <a:solidFill>
                  <a:srgbClr val="FFFFFF"/>
                </a:solidFill>
                <a:latin typeface="Calibri" pitchFamily="34" charset="0"/>
                <a:ea typeface="Times New Roman" pitchFamily="18" charset="0"/>
                <a:cs typeface="Arial" pitchFamily="34" charset="0"/>
              </a:rPr>
              <a:t>budget</a:t>
            </a:r>
            <a:r>
              <a:rPr lang="de-DE" altLang="en-US" sz="1600" b="1" kern="600" dirty="0" smtClean="0">
                <a:solidFill>
                  <a:srgbClr val="FFFFFF"/>
                </a:solidFill>
                <a:latin typeface="Calibri" pitchFamily="34" charset="0"/>
                <a:ea typeface="Times New Roman" pitchFamily="18" charset="0"/>
                <a:cs typeface="Arial" pitchFamily="34" charset="0"/>
              </a:rPr>
              <a:t> </a:t>
            </a:r>
            <a:r>
              <a:rPr lang="de-DE" altLang="en-US" sz="1600" b="1" kern="600" dirty="0" err="1" smtClean="0">
                <a:solidFill>
                  <a:srgbClr val="FFFFFF"/>
                </a:solidFill>
                <a:latin typeface="Calibri" pitchFamily="34" charset="0"/>
                <a:ea typeface="Times New Roman" pitchFamily="18" charset="0"/>
                <a:cs typeface="Arial" pitchFamily="34" charset="0"/>
              </a:rPr>
              <a:t>constraints</a:t>
            </a:r>
            <a:endParaRPr lang="de-DE" altLang="en-US" sz="1600" kern="600" dirty="0">
              <a:solidFill>
                <a:schemeClr val="tx1"/>
              </a:solidFill>
              <a:latin typeface="Arial" pitchFamily="34" charset="0"/>
              <a:cs typeface="Arial" pitchFamily="34" charset="0"/>
            </a:endParaRPr>
          </a:p>
        </p:txBody>
      </p:sp>
      <p:sp>
        <p:nvSpPr>
          <p:cNvPr id="25" name="TextBox 27"/>
          <p:cNvSpPr txBox="1">
            <a:spLocks noChangeArrowheads="1"/>
          </p:cNvSpPr>
          <p:nvPr/>
        </p:nvSpPr>
        <p:spPr bwMode="auto">
          <a:xfrm>
            <a:off x="335650" y="4859401"/>
            <a:ext cx="3694062" cy="441807"/>
          </a:xfrm>
          <a:prstGeom prst="rect">
            <a:avLst/>
          </a:prstGeom>
          <a:solidFill>
            <a:srgbClr val="FF9933"/>
          </a:solidFill>
          <a:ln>
            <a:noFill/>
          </a:ln>
          <a:extLst/>
        </p:spPr>
        <p:txBody>
          <a:bodyPr vert="horz" wrap="square" lIns="80147" tIns="40074" rIns="80147" bIns="40074" numCol="1" anchor="ctr" anchorCtr="0" compatLnSpc="1">
            <a:prstTxWarp prst="textNoShape">
              <a:avLst/>
            </a:prstTxWarp>
          </a:bodyPr>
          <a:lstStyle/>
          <a:p>
            <a:pPr algn="ctr" defTabSz="801472">
              <a:spcBef>
                <a:spcPts val="2630"/>
              </a:spcBef>
            </a:pPr>
            <a:r>
              <a:rPr lang="de-DE" altLang="en-US" sz="1600" b="1" kern="600" dirty="0" smtClean="0">
                <a:solidFill>
                  <a:srgbClr val="FFFFFF"/>
                </a:solidFill>
                <a:latin typeface="Calibri" pitchFamily="34" charset="0"/>
                <a:cs typeface="Arial" pitchFamily="34" charset="0"/>
              </a:rPr>
              <a:t>Financial </a:t>
            </a:r>
            <a:r>
              <a:rPr lang="de-DE" altLang="en-US" sz="1600" b="1" kern="600" dirty="0" err="1" smtClean="0">
                <a:solidFill>
                  <a:srgbClr val="FFFFFF"/>
                </a:solidFill>
                <a:latin typeface="Calibri" pitchFamily="34" charset="0"/>
                <a:cs typeface="Arial" pitchFamily="34" charset="0"/>
              </a:rPr>
              <a:t>and</a:t>
            </a:r>
            <a:r>
              <a:rPr lang="de-DE" altLang="en-US" sz="1600" b="1" kern="600" dirty="0" smtClean="0">
                <a:solidFill>
                  <a:srgbClr val="FFFFFF"/>
                </a:solidFill>
                <a:latin typeface="Calibri" pitchFamily="34" charset="0"/>
                <a:cs typeface="Arial" pitchFamily="34" charset="0"/>
              </a:rPr>
              <a:t> non-</a:t>
            </a:r>
            <a:r>
              <a:rPr lang="de-DE" altLang="en-US" sz="1600" b="1" kern="600" dirty="0" err="1" smtClean="0">
                <a:solidFill>
                  <a:srgbClr val="FFFFFF"/>
                </a:solidFill>
                <a:latin typeface="Calibri" pitchFamily="34" charset="0"/>
                <a:cs typeface="Arial" pitchFamily="34" charset="0"/>
              </a:rPr>
              <a:t>financial</a:t>
            </a:r>
            <a:r>
              <a:rPr lang="de-DE" altLang="en-US" sz="1600" b="1" kern="600" dirty="0" smtClean="0">
                <a:solidFill>
                  <a:srgbClr val="FFFFFF"/>
                </a:solidFill>
                <a:latin typeface="Calibri" pitchFamily="34" charset="0"/>
                <a:cs typeface="Arial" pitchFamily="34" charset="0"/>
              </a:rPr>
              <a:t> </a:t>
            </a:r>
            <a:r>
              <a:rPr lang="de-DE" altLang="en-US" sz="1600" b="1" kern="600" dirty="0" err="1" smtClean="0">
                <a:solidFill>
                  <a:srgbClr val="FFFFFF"/>
                </a:solidFill>
                <a:latin typeface="Calibri" pitchFamily="34" charset="0"/>
                <a:cs typeface="Arial" pitchFamily="34" charset="0"/>
              </a:rPr>
              <a:t>barriers</a:t>
            </a:r>
            <a:r>
              <a:rPr lang="de-DE" altLang="en-US" sz="1600" b="1" kern="600" dirty="0" smtClean="0">
                <a:solidFill>
                  <a:srgbClr val="FFFFFF"/>
                </a:solidFill>
                <a:latin typeface="Calibri" pitchFamily="34" charset="0"/>
                <a:cs typeface="Arial" pitchFamily="34" charset="0"/>
              </a:rPr>
              <a:t> </a:t>
            </a:r>
            <a:r>
              <a:rPr lang="de-DE" altLang="en-US" sz="1600" b="1" kern="600" dirty="0" err="1" smtClean="0">
                <a:solidFill>
                  <a:srgbClr val="FFFFFF"/>
                </a:solidFill>
                <a:latin typeface="Calibri" pitchFamily="34" charset="0"/>
                <a:cs typeface="Arial" pitchFamily="34" charset="0"/>
              </a:rPr>
              <a:t>to</a:t>
            </a:r>
            <a:r>
              <a:rPr lang="de-DE" altLang="en-US" sz="1600" b="1" kern="600" dirty="0" smtClean="0">
                <a:solidFill>
                  <a:srgbClr val="FFFFFF"/>
                </a:solidFill>
                <a:latin typeface="Calibri" pitchFamily="34" charset="0"/>
                <a:cs typeface="Arial" pitchFamily="34" charset="0"/>
              </a:rPr>
              <a:t> </a:t>
            </a:r>
            <a:r>
              <a:rPr lang="de-DE" altLang="en-US" sz="1600" b="1" kern="600" dirty="0" err="1" smtClean="0">
                <a:solidFill>
                  <a:srgbClr val="FFFFFF"/>
                </a:solidFill>
                <a:latin typeface="Calibri" pitchFamily="34" charset="0"/>
                <a:cs typeface="Arial" pitchFamily="34" charset="0"/>
              </a:rPr>
              <a:t>investment</a:t>
            </a:r>
            <a:endParaRPr lang="de-DE" altLang="en-US" sz="1600" kern="600" dirty="0">
              <a:solidFill>
                <a:schemeClr val="tx1"/>
              </a:solidFill>
              <a:latin typeface="Arial" pitchFamily="34" charset="0"/>
              <a:cs typeface="Arial" pitchFamily="34" charset="0"/>
            </a:endParaRPr>
          </a:p>
        </p:txBody>
      </p:sp>
      <p:sp>
        <p:nvSpPr>
          <p:cNvPr id="26" name="Right Arrow 14"/>
          <p:cNvSpPr>
            <a:spLocks noChangeArrowheads="1"/>
          </p:cNvSpPr>
          <p:nvPr/>
        </p:nvSpPr>
        <p:spPr bwMode="auto">
          <a:xfrm flipV="1">
            <a:off x="4355976" y="3667123"/>
            <a:ext cx="326517" cy="400190"/>
          </a:xfrm>
          <a:prstGeom prst="rightArrow">
            <a:avLst>
              <a:gd name="adj1" fmla="val 50000"/>
              <a:gd name="adj2" fmla="val 50126"/>
            </a:avLst>
          </a:prstGeom>
          <a:solidFill>
            <a:srgbClr val="6699FF"/>
          </a:solidFill>
          <a:ln w="9525" algn="ctr">
            <a:noFill/>
            <a:round/>
            <a:headEnd/>
            <a:tailEnd/>
          </a:ln>
          <a:effectLst/>
        </p:spPr>
        <p:txBody>
          <a:bodyPr lIns="91424" tIns="45712" rIns="91424" bIns="45712" anchor="ctr"/>
          <a:lstStyle/>
          <a:p>
            <a:pPr marL="2783" defTabSz="914179">
              <a:spcBef>
                <a:spcPts val="603"/>
              </a:spcBef>
              <a:spcAft>
                <a:spcPts val="603"/>
              </a:spcAft>
            </a:pPr>
            <a:endParaRPr lang="en-US" altLang="en-US" sz="1600"/>
          </a:p>
        </p:txBody>
      </p:sp>
      <p:sp>
        <p:nvSpPr>
          <p:cNvPr id="27" name="TextBox 26"/>
          <p:cNvSpPr txBox="1">
            <a:spLocks/>
          </p:cNvSpPr>
          <p:nvPr/>
        </p:nvSpPr>
        <p:spPr bwMode="auto">
          <a:xfrm>
            <a:off x="4860032" y="2780928"/>
            <a:ext cx="3694062" cy="2117346"/>
          </a:xfrm>
          <a:prstGeom prst="rect">
            <a:avLst/>
          </a:prstGeom>
          <a:solidFill>
            <a:srgbClr val="3E6F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147" tIns="126216" rIns="80147" bIns="40074" numCol="1" anchor="t" anchorCtr="0" compatLnSpc="1">
            <a:prstTxWarp prst="textNoShape">
              <a:avLst/>
            </a:prstTxWarp>
          </a:bodyPr>
          <a:lstStyle/>
          <a:p>
            <a:pPr algn="ctr" defTabSz="801472">
              <a:lnSpc>
                <a:spcPct val="150000"/>
              </a:lnSpc>
            </a:pPr>
            <a:r>
              <a:rPr kumimoji="0" lang="en-US" altLang="en-US" sz="1600" b="1" i="0" u="sng" strike="noStrike" cap="none" normalizeH="0" baseline="0" dirty="0" smtClean="0">
                <a:ln>
                  <a:noFill/>
                </a:ln>
                <a:solidFill>
                  <a:srgbClr val="FFFFFF"/>
                </a:solidFill>
                <a:effectLst/>
                <a:latin typeface="Arial" pitchFamily="34" charset="0"/>
                <a:ea typeface="Times New Roman" pitchFamily="18" charset="0"/>
                <a:cs typeface="Arial" pitchFamily="34" charset="0"/>
              </a:rPr>
              <a:t>EU Investment Plan</a:t>
            </a:r>
          </a:p>
          <a:p>
            <a:pPr algn="ctr" defTabSz="801472">
              <a:lnSpc>
                <a:spcPct val="150000"/>
              </a:lnSpc>
            </a:pPr>
            <a:r>
              <a:rPr lang="en-US" altLang="en-US" sz="1600" b="1" dirty="0" smtClean="0">
                <a:solidFill>
                  <a:srgbClr val="FFFFFF"/>
                </a:solidFill>
                <a:latin typeface="Arial" pitchFamily="34" charset="0"/>
                <a:ea typeface="Times New Roman" pitchFamily="18" charset="0"/>
                <a:cs typeface="Arial" pitchFamily="34" charset="0"/>
              </a:rPr>
              <a:t>EU/MS policy action + EU budget + EIB capacity to </a:t>
            </a:r>
            <a:r>
              <a:rPr lang="en-US" altLang="en-US" sz="1600" b="1" dirty="0" err="1" smtClean="0">
                <a:solidFill>
                  <a:srgbClr val="FFFFFF"/>
                </a:solidFill>
                <a:latin typeface="Arial" pitchFamily="34" charset="0"/>
                <a:ea typeface="Times New Roman" pitchFamily="18" charset="0"/>
                <a:cs typeface="Arial" pitchFamily="34" charset="0"/>
              </a:rPr>
              <a:t>mobilise</a:t>
            </a:r>
            <a:r>
              <a:rPr lang="en-US" altLang="en-US" sz="1600" b="1" dirty="0" smtClean="0">
                <a:solidFill>
                  <a:srgbClr val="FFFFFF"/>
                </a:solidFill>
                <a:latin typeface="Arial" pitchFamily="34" charset="0"/>
                <a:ea typeface="Times New Roman" pitchFamily="18" charset="0"/>
                <a:cs typeface="Arial" pitchFamily="34" charset="0"/>
              </a:rPr>
              <a:t> private sector funds towards strategic investments.</a:t>
            </a:r>
          </a:p>
          <a:p>
            <a:pPr algn="ctr" defTabSz="801472">
              <a:lnSpc>
                <a:spcPct val="150000"/>
              </a:lnSpc>
            </a:pPr>
            <a:endParaRPr lang="en-US" altLang="en-US" sz="1600" b="1" dirty="0" smtClean="0">
              <a:solidFill>
                <a:srgbClr val="FFFFFF"/>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952922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a:spLocks noGrp="1"/>
          </p:cNvSpPr>
          <p:nvPr>
            <p:ph type="title"/>
          </p:nvPr>
        </p:nvSpPr>
        <p:spPr>
          <a:xfrm>
            <a:off x="128784" y="78644"/>
            <a:ext cx="9015216" cy="643380"/>
          </a:xfrm>
        </p:spPr>
        <p:txBody>
          <a:bodyPr/>
          <a:lstStyle/>
          <a:p>
            <a:r>
              <a:rPr lang="en-GB" dirty="0" smtClean="0"/>
              <a:t>The €315bn </a:t>
            </a:r>
            <a:r>
              <a:rPr lang="en-GB" dirty="0"/>
              <a:t>Investment Plan </a:t>
            </a:r>
            <a:r>
              <a:rPr lang="en-GB" dirty="0" smtClean="0"/>
              <a:t>has the potential to bring investments back in line with historical norms</a:t>
            </a:r>
            <a:endParaRPr lang="en-GB" dirty="0"/>
          </a:p>
        </p:txBody>
      </p:sp>
      <p:sp>
        <p:nvSpPr>
          <p:cNvPr id="25" name="McK 3. Unit of measure"/>
          <p:cNvSpPr txBox="1">
            <a:spLocks noChangeArrowheads="1"/>
          </p:cNvSpPr>
          <p:nvPr>
            <p:custDataLst>
              <p:tags r:id="rId1"/>
            </p:custDataLst>
          </p:nvPr>
        </p:nvSpPr>
        <p:spPr bwMode="auto">
          <a:xfrm>
            <a:off x="420335" y="926924"/>
            <a:ext cx="8110181" cy="26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08" tIns="0" rIns="0" bIns="0" anchor="b">
            <a:noAutofit/>
          </a:bodyPr>
          <a:lstStyle>
            <a:defPPr>
              <a:defRPr lang="en-GB"/>
            </a:defPPr>
            <a:lvl1pPr algn="ctr" defTabSz="895350" eaLnBrk="1" hangingPunct="1">
              <a:defRPr sz="1000" b="1">
                <a:solidFill>
                  <a:schemeClr val="tx1"/>
                </a:solidFill>
                <a:latin typeface="+mj-lt"/>
              </a:defRPr>
            </a:lvl1pPr>
            <a:lvl2pPr marL="0" lvl="1" indent="0" defTabSz="895350" eaLnBrk="0" hangingPunct="0">
              <a:defRPr sz="1000" b="1">
                <a:solidFill>
                  <a:schemeClr val="tx1"/>
                </a:solidFill>
                <a:latin typeface="+mj-lt"/>
              </a:defRPr>
            </a:lvl2pPr>
            <a:lvl3pPr marL="1143000" indent="-228600" defTabSz="895350" eaLnBrk="0" hangingPunct="0"/>
            <a:lvl4pPr marL="1600200" indent="-228600" defTabSz="895350" eaLnBrk="0" hangingPunct="0"/>
            <a:lvl5pPr marL="2057400" indent="-228600" defTabSz="895350" eaLnBrk="0" hangingPunct="0"/>
            <a:lvl6pPr marL="2514600" indent="-228600" defTabSz="895350" eaLnBrk="0" fontAlgn="base" hangingPunct="0">
              <a:spcBef>
                <a:spcPct val="0"/>
              </a:spcBef>
              <a:spcAft>
                <a:spcPct val="0"/>
              </a:spcAft>
            </a:lvl6pPr>
            <a:lvl7pPr marL="2971800" indent="-228600" defTabSz="895350" eaLnBrk="0" fontAlgn="base" hangingPunct="0">
              <a:spcBef>
                <a:spcPct val="0"/>
              </a:spcBef>
              <a:spcAft>
                <a:spcPct val="0"/>
              </a:spcAft>
            </a:lvl7pPr>
            <a:lvl8pPr marL="3429000" indent="-228600" defTabSz="895350" eaLnBrk="0" fontAlgn="base" hangingPunct="0">
              <a:spcBef>
                <a:spcPct val="0"/>
              </a:spcBef>
              <a:spcAft>
                <a:spcPct val="0"/>
              </a:spcAft>
            </a:lvl8pPr>
            <a:lvl9pPr marL="3886200" indent="-228600" defTabSz="895350" eaLnBrk="0" fontAlgn="base" hangingPunct="0">
              <a:spcBef>
                <a:spcPct val="0"/>
              </a:spcBef>
              <a:spcAft>
                <a:spcPct val="0"/>
              </a:spcAft>
            </a:lvl9pPr>
          </a:lstStyle>
          <a:p>
            <a:pPr algn="l"/>
            <a:r>
              <a:rPr lang="en-GB" altLang="en-US" dirty="0" smtClean="0"/>
              <a:t>Real gross fixed capital formation – Baseline trend vs. historical norm vs. investment plan</a:t>
            </a:r>
            <a:r>
              <a:rPr lang="en-GB" altLang="en-US" dirty="0"/>
              <a:t/>
            </a:r>
            <a:br>
              <a:rPr lang="en-GB" altLang="en-US" dirty="0"/>
            </a:br>
            <a:r>
              <a:rPr lang="en-GB" altLang="en-US" b="0" dirty="0" smtClean="0"/>
              <a:t>EU-28, in 2013 prices, € </a:t>
            </a:r>
            <a:r>
              <a:rPr lang="en-GB" altLang="en-US" b="0" dirty="0" err="1" smtClean="0"/>
              <a:t>bn</a:t>
            </a:r>
            <a:endParaRPr lang="en-GB" altLang="en-US" b="0" dirty="0"/>
          </a:p>
        </p:txBody>
      </p:sp>
      <p:cxnSp>
        <p:nvCxnSpPr>
          <p:cNvPr id="26" name="Straight Connector 25"/>
          <p:cNvCxnSpPr/>
          <p:nvPr/>
        </p:nvCxnSpPr>
        <p:spPr bwMode="auto">
          <a:xfrm>
            <a:off x="420334" y="1252407"/>
            <a:ext cx="8110181" cy="0"/>
          </a:xfrm>
          <a:prstGeom prst="line">
            <a:avLst/>
          </a:prstGeom>
          <a:ln/>
          <a:extLst/>
        </p:spPr>
        <p:style>
          <a:lnRef idx="1">
            <a:schemeClr val="dk1"/>
          </a:lnRef>
          <a:fillRef idx="0">
            <a:schemeClr val="dk1"/>
          </a:fillRef>
          <a:effectRef idx="0">
            <a:schemeClr val="dk1"/>
          </a:effectRef>
          <a:fontRef idx="minor">
            <a:schemeClr val="tx1"/>
          </a:fontRef>
        </p:style>
      </p:cxnSp>
      <p:sp>
        <p:nvSpPr>
          <p:cNvPr id="36" name="Rectangle 14"/>
          <p:cNvSpPr>
            <a:spLocks noChangeArrowheads="1"/>
          </p:cNvSpPr>
          <p:nvPr>
            <p:custDataLst>
              <p:tags r:id="rId2"/>
            </p:custDataLst>
          </p:nvPr>
        </p:nvSpPr>
        <p:spPr bwMode="auto">
          <a:xfrm>
            <a:off x="194121" y="6634938"/>
            <a:ext cx="8045796" cy="12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defTabSz="800081">
              <a:buClr>
                <a:schemeClr val="tx2"/>
              </a:buClr>
            </a:pPr>
            <a:r>
              <a:rPr lang="en-GB" altLang="en-US" sz="700" dirty="0">
                <a:solidFill>
                  <a:schemeClr val="tx1"/>
                </a:solidFill>
                <a:ea typeface="MS PGothic" pitchFamily="34" charset="-128"/>
                <a:cs typeface="Arial" panose="020B0604020202020204" pitchFamily="34" charset="0"/>
              </a:rPr>
              <a:t>Source: DG ECFIN, AMECO database</a:t>
            </a:r>
          </a:p>
        </p:txBody>
      </p:sp>
      <p:graphicFrame>
        <p:nvGraphicFramePr>
          <p:cNvPr id="2" name="Chart 1"/>
          <p:cNvGraphicFramePr/>
          <p:nvPr>
            <p:extLst>
              <p:ext uri="{D42A27DB-BD31-4B8C-83A1-F6EECF244321}">
                <p14:modId xmlns:p14="http://schemas.microsoft.com/office/powerpoint/2010/main" val="2071788914"/>
              </p:ext>
            </p:extLst>
          </p:nvPr>
        </p:nvGraphicFramePr>
        <p:xfrm>
          <a:off x="416192" y="1616260"/>
          <a:ext cx="8114324" cy="4567828"/>
        </p:xfrm>
        <a:graphic>
          <a:graphicData uri="http://schemas.openxmlformats.org/drawingml/2006/chart">
            <c:chart xmlns:c="http://schemas.openxmlformats.org/drawingml/2006/chart" xmlns:r="http://schemas.openxmlformats.org/officeDocument/2006/relationships" r:id="rId10"/>
          </a:graphicData>
        </a:graphic>
      </p:graphicFrame>
      <p:sp>
        <p:nvSpPr>
          <p:cNvPr id="11" name="TextBox 18"/>
          <p:cNvSpPr txBox="1">
            <a:spLocks noChangeArrowheads="1"/>
          </p:cNvSpPr>
          <p:nvPr/>
        </p:nvSpPr>
        <p:spPr bwMode="auto">
          <a:xfrm>
            <a:off x="3759965" y="2177969"/>
            <a:ext cx="471667" cy="246205"/>
          </a:xfrm>
          <a:prstGeom prst="rect">
            <a:avLst/>
          </a:prstGeom>
          <a:noFill/>
          <a:ln w="9525">
            <a:noFill/>
            <a:miter lim="800000"/>
            <a:headEnd/>
            <a:tailEnd/>
          </a:ln>
          <a:extLst/>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smtClean="0"/>
              <a:t>3,039</a:t>
            </a:r>
            <a:endParaRPr lang="en-GB" altLang="en-US" b="0" i="1" dirty="0"/>
          </a:p>
        </p:txBody>
      </p:sp>
      <p:sp>
        <p:nvSpPr>
          <p:cNvPr id="35" name="TextBox 18"/>
          <p:cNvSpPr txBox="1">
            <a:spLocks noChangeArrowheads="1"/>
          </p:cNvSpPr>
          <p:nvPr/>
        </p:nvSpPr>
        <p:spPr bwMode="auto">
          <a:xfrm>
            <a:off x="662133" y="4370934"/>
            <a:ext cx="471667" cy="246205"/>
          </a:xfrm>
          <a:prstGeom prst="rect">
            <a:avLst/>
          </a:prstGeom>
          <a:noFill/>
          <a:ln w="9525">
            <a:noFill/>
            <a:miter lim="800000"/>
            <a:headEnd/>
            <a:tailEnd/>
          </a:ln>
          <a:extLst/>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2,527</a:t>
            </a:r>
          </a:p>
        </p:txBody>
      </p:sp>
      <p:sp>
        <p:nvSpPr>
          <p:cNvPr id="37" name="TextBox 18"/>
          <p:cNvSpPr txBox="1">
            <a:spLocks noChangeArrowheads="1"/>
          </p:cNvSpPr>
          <p:nvPr/>
        </p:nvSpPr>
        <p:spPr bwMode="auto">
          <a:xfrm>
            <a:off x="1252237" y="4241021"/>
            <a:ext cx="471667" cy="246205"/>
          </a:xfrm>
          <a:prstGeom prst="rect">
            <a:avLst/>
          </a:prstGeom>
          <a:noFill/>
          <a:ln w="9525">
            <a:noFill/>
            <a:miter lim="800000"/>
            <a:headEnd/>
            <a:tailEnd/>
          </a:ln>
          <a:extLst/>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2,543</a:t>
            </a:r>
          </a:p>
        </p:txBody>
      </p:sp>
      <p:sp>
        <p:nvSpPr>
          <p:cNvPr id="40" name="TextBox 18"/>
          <p:cNvSpPr txBox="1">
            <a:spLocks noChangeArrowheads="1"/>
          </p:cNvSpPr>
          <p:nvPr/>
        </p:nvSpPr>
        <p:spPr bwMode="auto">
          <a:xfrm>
            <a:off x="1655844" y="4520968"/>
            <a:ext cx="471667" cy="246205"/>
          </a:xfrm>
          <a:prstGeom prst="rect">
            <a:avLst/>
          </a:prstGeom>
          <a:noFill/>
          <a:ln w="9525">
            <a:noFill/>
            <a:miter lim="800000"/>
            <a:headEnd/>
            <a:tailEnd/>
          </a:ln>
          <a:extLst/>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2,528</a:t>
            </a:r>
          </a:p>
        </p:txBody>
      </p:sp>
      <p:sp>
        <p:nvSpPr>
          <p:cNvPr id="41" name="TextBox 18"/>
          <p:cNvSpPr txBox="1">
            <a:spLocks noChangeArrowheads="1"/>
          </p:cNvSpPr>
          <p:nvPr/>
        </p:nvSpPr>
        <p:spPr bwMode="auto">
          <a:xfrm>
            <a:off x="2136077" y="4373091"/>
            <a:ext cx="471667" cy="246205"/>
          </a:xfrm>
          <a:prstGeom prst="rect">
            <a:avLst/>
          </a:prstGeom>
          <a:noFill/>
          <a:ln w="9525">
            <a:noFill/>
            <a:miter lim="800000"/>
            <a:headEnd/>
            <a:tailEnd/>
          </a:ln>
          <a:extLst/>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2,567</a:t>
            </a:r>
          </a:p>
        </p:txBody>
      </p:sp>
      <p:sp>
        <p:nvSpPr>
          <p:cNvPr id="42" name="TextBox 18"/>
          <p:cNvSpPr txBox="1">
            <a:spLocks noChangeArrowheads="1"/>
          </p:cNvSpPr>
          <p:nvPr/>
        </p:nvSpPr>
        <p:spPr bwMode="auto">
          <a:xfrm>
            <a:off x="2374633" y="3857970"/>
            <a:ext cx="471667" cy="246205"/>
          </a:xfrm>
          <a:prstGeom prst="rect">
            <a:avLst/>
          </a:prstGeom>
          <a:noFill/>
          <a:ln w="9525">
            <a:noFill/>
            <a:miter lim="800000"/>
            <a:headEnd/>
            <a:tailEnd/>
          </a:ln>
          <a:extLst/>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2,640</a:t>
            </a:r>
          </a:p>
        </p:txBody>
      </p:sp>
      <p:sp>
        <p:nvSpPr>
          <p:cNvPr id="43" name="TextBox 18"/>
          <p:cNvSpPr txBox="1">
            <a:spLocks noChangeArrowheads="1"/>
          </p:cNvSpPr>
          <p:nvPr/>
        </p:nvSpPr>
        <p:spPr bwMode="auto">
          <a:xfrm>
            <a:off x="3106984" y="3731000"/>
            <a:ext cx="471667" cy="246205"/>
          </a:xfrm>
          <a:prstGeom prst="rect">
            <a:avLst/>
          </a:prstGeom>
          <a:noFill/>
          <a:ln w="9525">
            <a:noFill/>
            <a:miter lim="800000"/>
            <a:headEnd/>
            <a:tailEnd/>
          </a:ln>
          <a:extLst/>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2,717</a:t>
            </a:r>
          </a:p>
        </p:txBody>
      </p:sp>
      <p:sp>
        <p:nvSpPr>
          <p:cNvPr id="55" name="TextBox 18"/>
          <p:cNvSpPr txBox="1">
            <a:spLocks noChangeArrowheads="1"/>
          </p:cNvSpPr>
          <p:nvPr/>
        </p:nvSpPr>
        <p:spPr bwMode="auto">
          <a:xfrm>
            <a:off x="4435876" y="2342857"/>
            <a:ext cx="471667" cy="246205"/>
          </a:xfrm>
          <a:prstGeom prst="rect">
            <a:avLst/>
          </a:prstGeom>
          <a:noFill/>
          <a:ln w="9525">
            <a:noFill/>
            <a:miter lim="800000"/>
            <a:headEnd/>
            <a:tailEnd/>
          </a:ln>
          <a:extLst/>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3,021</a:t>
            </a:r>
          </a:p>
        </p:txBody>
      </p:sp>
      <p:sp>
        <p:nvSpPr>
          <p:cNvPr id="56" name="TextBox 18"/>
          <p:cNvSpPr txBox="1">
            <a:spLocks noChangeArrowheads="1"/>
          </p:cNvSpPr>
          <p:nvPr/>
        </p:nvSpPr>
        <p:spPr bwMode="auto">
          <a:xfrm>
            <a:off x="4572648" y="3990540"/>
            <a:ext cx="471667" cy="246205"/>
          </a:xfrm>
          <a:prstGeom prst="rect">
            <a:avLst/>
          </a:prstGeom>
          <a:noFill/>
          <a:ln w="9525">
            <a:noFill/>
            <a:miter lim="800000"/>
            <a:headEnd/>
            <a:tailEnd/>
          </a:ln>
          <a:extLst/>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smtClean="0"/>
              <a:t>2,657</a:t>
            </a:r>
            <a:endParaRPr lang="en-GB" altLang="en-US" b="0" dirty="0"/>
          </a:p>
        </p:txBody>
      </p:sp>
      <p:sp>
        <p:nvSpPr>
          <p:cNvPr id="58" name="TextBox 18"/>
          <p:cNvSpPr txBox="1">
            <a:spLocks noChangeArrowheads="1"/>
          </p:cNvSpPr>
          <p:nvPr/>
        </p:nvSpPr>
        <p:spPr bwMode="auto">
          <a:xfrm>
            <a:off x="5507909" y="3524657"/>
            <a:ext cx="471667" cy="246205"/>
          </a:xfrm>
          <a:prstGeom prst="rect">
            <a:avLst/>
          </a:prstGeom>
          <a:noFill/>
          <a:ln w="9525">
            <a:noFill/>
            <a:miter lim="800000"/>
            <a:headEnd/>
            <a:tailEnd/>
          </a:ln>
          <a:extLst/>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2,714</a:t>
            </a:r>
          </a:p>
        </p:txBody>
      </p:sp>
      <p:sp>
        <p:nvSpPr>
          <p:cNvPr id="15" name="TextBox 18"/>
          <p:cNvSpPr txBox="1">
            <a:spLocks noChangeArrowheads="1"/>
          </p:cNvSpPr>
          <p:nvPr/>
        </p:nvSpPr>
        <p:spPr bwMode="auto">
          <a:xfrm>
            <a:off x="6249076" y="4198169"/>
            <a:ext cx="660627" cy="246205"/>
          </a:xfrm>
          <a:prstGeom prst="rect">
            <a:avLst/>
          </a:prstGeom>
          <a:noFill/>
          <a:ln w="9525">
            <a:noFill/>
            <a:miter lim="800000"/>
            <a:headEnd/>
            <a:tailEnd/>
          </a:ln>
          <a:extLst/>
        </p:spPr>
        <p:txBody>
          <a:bodyPr wrap="square" lIns="63108" tIns="45712" rIns="63108"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smtClean="0"/>
              <a:t>2,606</a:t>
            </a:r>
            <a:endParaRPr lang="en-GB" altLang="en-US" b="0" i="1" dirty="0"/>
          </a:p>
        </p:txBody>
      </p:sp>
      <p:sp>
        <p:nvSpPr>
          <p:cNvPr id="57" name="TextBox 18"/>
          <p:cNvSpPr txBox="1">
            <a:spLocks noChangeArrowheads="1"/>
          </p:cNvSpPr>
          <p:nvPr/>
        </p:nvSpPr>
        <p:spPr bwMode="auto">
          <a:xfrm>
            <a:off x="5141647" y="3990540"/>
            <a:ext cx="471667" cy="246205"/>
          </a:xfrm>
          <a:prstGeom prst="rect">
            <a:avLst/>
          </a:prstGeom>
          <a:noFill/>
          <a:ln w="9525">
            <a:noFill/>
            <a:miter lim="800000"/>
            <a:headEnd/>
            <a:tailEnd/>
          </a:ln>
          <a:extLst/>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2,659</a:t>
            </a:r>
          </a:p>
        </p:txBody>
      </p:sp>
      <p:sp>
        <p:nvSpPr>
          <p:cNvPr id="59" name="TextBox 18"/>
          <p:cNvSpPr txBox="1">
            <a:spLocks noChangeArrowheads="1"/>
          </p:cNvSpPr>
          <p:nvPr/>
        </p:nvSpPr>
        <p:spPr bwMode="auto">
          <a:xfrm>
            <a:off x="5828834" y="4017877"/>
            <a:ext cx="471667" cy="246205"/>
          </a:xfrm>
          <a:prstGeom prst="rect">
            <a:avLst/>
          </a:prstGeom>
          <a:noFill/>
          <a:ln w="9525">
            <a:noFill/>
            <a:miter lim="800000"/>
            <a:headEnd/>
            <a:tailEnd/>
          </a:ln>
          <a:extLst/>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2,647</a:t>
            </a:r>
          </a:p>
        </p:txBody>
      </p:sp>
      <p:sp>
        <p:nvSpPr>
          <p:cNvPr id="44" name="TextBox 18"/>
          <p:cNvSpPr txBox="1">
            <a:spLocks noChangeArrowheads="1"/>
          </p:cNvSpPr>
          <p:nvPr/>
        </p:nvSpPr>
        <p:spPr bwMode="auto">
          <a:xfrm>
            <a:off x="3200613" y="2925047"/>
            <a:ext cx="471667" cy="246205"/>
          </a:xfrm>
          <a:prstGeom prst="rect">
            <a:avLst/>
          </a:prstGeom>
          <a:noFill/>
          <a:ln w="9525">
            <a:noFill/>
            <a:miter lim="800000"/>
            <a:headEnd/>
            <a:tailEnd/>
          </a:ln>
          <a:extLst/>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2,869</a:t>
            </a:r>
          </a:p>
        </p:txBody>
      </p:sp>
      <p:sp>
        <p:nvSpPr>
          <p:cNvPr id="46" name="McK 3. Unit of measure"/>
          <p:cNvSpPr txBox="1">
            <a:spLocks noChangeArrowheads="1"/>
          </p:cNvSpPr>
          <p:nvPr>
            <p:custDataLst>
              <p:tags r:id="rId3"/>
            </p:custDataLst>
          </p:nvPr>
        </p:nvSpPr>
        <p:spPr bwMode="auto">
          <a:xfrm flipH="1">
            <a:off x="560329" y="1840491"/>
            <a:ext cx="135276" cy="4067547"/>
          </a:xfrm>
          <a:prstGeom prst="rect">
            <a:avLst/>
          </a:prstGeom>
          <a:solidFill>
            <a:schemeClr val="bg1"/>
          </a:solidFill>
          <a:ln>
            <a:noFill/>
          </a:ln>
          <a:effectLst/>
          <a:extLst/>
        </p:spPr>
        <p:txBody>
          <a:bodyPr wrap="square" lIns="63108" tIns="0" rIns="0" bIns="0" anchor="b">
            <a:noAutofit/>
          </a:bodyPr>
          <a:lstStyle>
            <a:defPPr>
              <a:defRPr lang="en-GB"/>
            </a:defPPr>
            <a:lvl1pPr algn="ctr" defTabSz="895350" eaLnBrk="1" hangingPunct="1">
              <a:defRPr sz="1000" b="1">
                <a:solidFill>
                  <a:schemeClr val="tx1"/>
                </a:solidFill>
                <a:latin typeface="+mj-lt"/>
              </a:defRPr>
            </a:lvl1pPr>
            <a:lvl2pPr marL="0" lvl="1" indent="0" defTabSz="895350" eaLnBrk="0" hangingPunct="0">
              <a:defRPr sz="1000" b="1">
                <a:solidFill>
                  <a:schemeClr val="tx1"/>
                </a:solidFill>
                <a:latin typeface="+mj-lt"/>
              </a:defRPr>
            </a:lvl2pPr>
            <a:lvl3pPr marL="1143000" indent="-228600" defTabSz="895350" eaLnBrk="0" hangingPunct="0"/>
            <a:lvl4pPr marL="1600200" indent="-228600" defTabSz="895350" eaLnBrk="0" hangingPunct="0"/>
            <a:lvl5pPr marL="2057400" indent="-228600" defTabSz="895350" eaLnBrk="0" hangingPunct="0"/>
            <a:lvl6pPr marL="2514600" indent="-228600" defTabSz="895350" eaLnBrk="0" fontAlgn="base" hangingPunct="0">
              <a:spcBef>
                <a:spcPct val="0"/>
              </a:spcBef>
              <a:spcAft>
                <a:spcPct val="0"/>
              </a:spcAft>
            </a:lvl6pPr>
            <a:lvl7pPr marL="2971800" indent="-228600" defTabSz="895350" eaLnBrk="0" fontAlgn="base" hangingPunct="0">
              <a:spcBef>
                <a:spcPct val="0"/>
              </a:spcBef>
              <a:spcAft>
                <a:spcPct val="0"/>
              </a:spcAft>
            </a:lvl7pPr>
            <a:lvl8pPr marL="3429000" indent="-228600" defTabSz="895350" eaLnBrk="0" fontAlgn="base" hangingPunct="0">
              <a:spcBef>
                <a:spcPct val="0"/>
              </a:spcBef>
              <a:spcAft>
                <a:spcPct val="0"/>
              </a:spcAft>
            </a:lvl8pPr>
            <a:lvl9pPr marL="3886200" indent="-228600" defTabSz="895350" eaLnBrk="0" fontAlgn="base" hangingPunct="0">
              <a:spcBef>
                <a:spcPct val="0"/>
              </a:spcBef>
              <a:spcAft>
                <a:spcPct val="0"/>
              </a:spcAft>
            </a:lvl9pPr>
          </a:lstStyle>
          <a:p>
            <a:pPr algn="l"/>
            <a:endParaRPr lang="en-GB" altLang="en-US" b="0" dirty="0"/>
          </a:p>
        </p:txBody>
      </p:sp>
      <p:sp>
        <p:nvSpPr>
          <p:cNvPr id="34" name="TextBox 18"/>
          <p:cNvSpPr txBox="1">
            <a:spLocks noChangeArrowheads="1"/>
          </p:cNvSpPr>
          <p:nvPr/>
        </p:nvSpPr>
        <p:spPr bwMode="auto">
          <a:xfrm>
            <a:off x="438761" y="4982099"/>
            <a:ext cx="471667" cy="246205"/>
          </a:xfrm>
          <a:prstGeom prst="rect">
            <a:avLst/>
          </a:prstGeom>
          <a:noFill/>
          <a:ln w="9525">
            <a:noFill/>
            <a:miter lim="800000"/>
            <a:headEnd/>
            <a:tailEnd/>
          </a:ln>
          <a:extLst/>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2,416</a:t>
            </a:r>
          </a:p>
        </p:txBody>
      </p:sp>
      <p:grpSp>
        <p:nvGrpSpPr>
          <p:cNvPr id="9" name="Group 8"/>
          <p:cNvGrpSpPr/>
          <p:nvPr/>
        </p:nvGrpSpPr>
        <p:grpSpPr>
          <a:xfrm>
            <a:off x="674595" y="1746435"/>
            <a:ext cx="2478846" cy="931034"/>
            <a:chOff x="1050122" y="2166730"/>
            <a:chExt cx="2898873" cy="1026508"/>
          </a:xfrm>
        </p:grpSpPr>
        <p:sp>
          <p:nvSpPr>
            <p:cNvPr id="71" name="Rectangle 14"/>
            <p:cNvSpPr>
              <a:spLocks noChangeArrowheads="1"/>
            </p:cNvSpPr>
            <p:nvPr>
              <p:custDataLst>
                <p:tags r:id="rId6"/>
              </p:custDataLst>
            </p:nvPr>
          </p:nvSpPr>
          <p:spPr bwMode="auto">
            <a:xfrm>
              <a:off x="1452892" y="2705254"/>
              <a:ext cx="2496103" cy="448228"/>
            </a:xfrm>
            <a:prstGeom prst="rect">
              <a:avLst/>
            </a:prstGeom>
            <a:noFill/>
            <a:ln w="12700">
              <a:noFill/>
              <a:headEnd/>
              <a:tailEnd/>
            </a:ln>
          </p:spPr>
          <p:style>
            <a:lnRef idx="2">
              <a:schemeClr val="accent2"/>
            </a:lnRef>
            <a:fillRef idx="1">
              <a:schemeClr val="lt1"/>
            </a:fillRef>
            <a:effectRef idx="0">
              <a:schemeClr val="accent2"/>
            </a:effectRef>
            <a:fontRef idx="minor">
              <a:schemeClr val="dk1"/>
            </a:fontRef>
          </p:style>
          <p:txBody>
            <a:bodyPr wrap="square" lIns="36000" tIns="36000" rIns="36000" bIns="36000" anchor="ctr"/>
            <a:lstStyle/>
            <a:p>
              <a:pPr defTabSz="800081">
                <a:buClr>
                  <a:schemeClr val="tx2"/>
                </a:buClr>
              </a:pPr>
              <a:r>
                <a:rPr lang="en-GB" altLang="en-US" sz="900" dirty="0">
                  <a:solidFill>
                    <a:schemeClr val="tx1"/>
                  </a:solidFill>
                  <a:latin typeface="+mj-lt"/>
                  <a:ea typeface="MS PGothic" pitchFamily="34" charset="-128"/>
                  <a:cs typeface="Arial" panose="020B0604020202020204" pitchFamily="34" charset="0"/>
                </a:rPr>
                <a:t>GFCF historical norm, assuming an investment/GDP ratio of 21-22%</a:t>
              </a:r>
            </a:p>
          </p:txBody>
        </p:sp>
        <p:sp>
          <p:nvSpPr>
            <p:cNvPr id="4" name="Rectangle 3"/>
            <p:cNvSpPr/>
            <p:nvPr/>
          </p:nvSpPr>
          <p:spPr bwMode="auto">
            <a:xfrm>
              <a:off x="1160865" y="2799553"/>
              <a:ext cx="252000" cy="252000"/>
            </a:xfrm>
            <a:prstGeom prst="rect">
              <a:avLst/>
            </a:prstGeom>
            <a:solidFill>
              <a:srgbClr val="CAE3FA"/>
            </a:solidFill>
            <a:ln w="3175">
              <a:solidFill>
                <a:schemeClr val="bg1"/>
              </a:solidFill>
            </a:ln>
            <a:effectLst/>
            <a:extLst/>
          </p:spPr>
          <p:txBody>
            <a:bodyPr vert="horz" wrap="square" lIns="91440" tIns="45720" rIns="91440" bIns="45720" numCol="1" rtlCol="0" anchor="ctr" anchorCtr="0" compatLnSpc="1">
              <a:prstTxWarp prst="textNoShape">
                <a:avLst/>
              </a:prstTxWarp>
            </a:bodyPr>
            <a:lstStyle/>
            <a:p>
              <a:pPr marL="2783" defTabSz="801472"/>
              <a:endParaRPr lang="en-GB" sz="1100"/>
            </a:p>
          </p:txBody>
        </p:sp>
        <p:sp>
          <p:nvSpPr>
            <p:cNvPr id="48" name="Rectangle 14"/>
            <p:cNvSpPr>
              <a:spLocks noChangeArrowheads="1"/>
            </p:cNvSpPr>
            <p:nvPr>
              <p:custDataLst>
                <p:tags r:id="rId7"/>
              </p:custDataLst>
            </p:nvPr>
          </p:nvSpPr>
          <p:spPr bwMode="auto">
            <a:xfrm>
              <a:off x="1452892" y="2474559"/>
              <a:ext cx="2496103" cy="232020"/>
            </a:xfrm>
            <a:prstGeom prst="rect">
              <a:avLst/>
            </a:prstGeom>
            <a:noFill/>
            <a:ln w="12700">
              <a:noFill/>
              <a:headEnd/>
              <a:tailEnd/>
            </a:ln>
          </p:spPr>
          <p:style>
            <a:lnRef idx="2">
              <a:schemeClr val="accent2"/>
            </a:lnRef>
            <a:fillRef idx="1">
              <a:schemeClr val="lt1"/>
            </a:fillRef>
            <a:effectRef idx="0">
              <a:schemeClr val="accent2"/>
            </a:effectRef>
            <a:fontRef idx="minor">
              <a:schemeClr val="dk1"/>
            </a:fontRef>
          </p:style>
          <p:txBody>
            <a:bodyPr wrap="square" lIns="36000" tIns="36000" rIns="36000" bIns="36000" anchor="ctr"/>
            <a:lstStyle/>
            <a:p>
              <a:pPr defTabSz="800081">
                <a:buClr>
                  <a:schemeClr val="tx2"/>
                </a:buClr>
              </a:pPr>
              <a:r>
                <a:rPr lang="en-GB" altLang="en-US" sz="900" dirty="0">
                  <a:solidFill>
                    <a:schemeClr val="tx1"/>
                  </a:solidFill>
                  <a:latin typeface="+mj-lt"/>
                  <a:ea typeface="MS PGothic" pitchFamily="34" charset="-128"/>
                  <a:cs typeface="Arial" panose="020B0604020202020204" pitchFamily="34" charset="0"/>
                </a:rPr>
                <a:t>Investment plan</a:t>
              </a:r>
            </a:p>
          </p:txBody>
        </p:sp>
        <p:sp>
          <p:nvSpPr>
            <p:cNvPr id="49" name="Rectangle 14"/>
            <p:cNvSpPr>
              <a:spLocks noChangeArrowheads="1"/>
            </p:cNvSpPr>
            <p:nvPr>
              <p:custDataLst>
                <p:tags r:id="rId8"/>
              </p:custDataLst>
            </p:nvPr>
          </p:nvSpPr>
          <p:spPr bwMode="auto">
            <a:xfrm>
              <a:off x="1452892" y="2202235"/>
              <a:ext cx="2496103" cy="232020"/>
            </a:xfrm>
            <a:prstGeom prst="rect">
              <a:avLst/>
            </a:prstGeom>
            <a:noFill/>
            <a:ln w="12700">
              <a:noFill/>
              <a:headEnd/>
              <a:tailEnd/>
            </a:ln>
          </p:spPr>
          <p:style>
            <a:lnRef idx="2">
              <a:schemeClr val="accent2"/>
            </a:lnRef>
            <a:fillRef idx="1">
              <a:schemeClr val="lt1"/>
            </a:fillRef>
            <a:effectRef idx="0">
              <a:schemeClr val="accent2"/>
            </a:effectRef>
            <a:fontRef idx="minor">
              <a:schemeClr val="dk1"/>
            </a:fontRef>
          </p:style>
          <p:txBody>
            <a:bodyPr wrap="square" lIns="36000" tIns="36000" rIns="36000" bIns="36000" anchor="ctr"/>
            <a:lstStyle/>
            <a:p>
              <a:pPr defTabSz="800081">
                <a:buClr>
                  <a:schemeClr val="tx2"/>
                </a:buClr>
              </a:pPr>
              <a:r>
                <a:rPr lang="en-GB" altLang="en-US" sz="900" dirty="0">
                  <a:solidFill>
                    <a:schemeClr val="tx1"/>
                  </a:solidFill>
                  <a:latin typeface="+mj-lt"/>
                  <a:ea typeface="MS PGothic" pitchFamily="34" charset="-128"/>
                  <a:cs typeface="Arial" panose="020B0604020202020204" pitchFamily="34" charset="0"/>
                </a:rPr>
                <a:t>Historical </a:t>
              </a:r>
              <a:r>
                <a:rPr lang="en-GB" altLang="en-US" sz="900">
                  <a:solidFill>
                    <a:schemeClr val="tx1"/>
                  </a:solidFill>
                  <a:latin typeface="+mj-lt"/>
                  <a:ea typeface="MS PGothic" pitchFamily="34" charset="-128"/>
                  <a:cs typeface="Arial" panose="020B0604020202020204" pitchFamily="34" charset="0"/>
                </a:rPr>
                <a:t>trend / Baseline </a:t>
              </a:r>
              <a:r>
                <a:rPr lang="en-GB" altLang="en-US" sz="900" dirty="0">
                  <a:solidFill>
                    <a:schemeClr val="tx1"/>
                  </a:solidFill>
                  <a:latin typeface="+mj-lt"/>
                  <a:ea typeface="MS PGothic" pitchFamily="34" charset="-128"/>
                  <a:cs typeface="Arial" panose="020B0604020202020204" pitchFamily="34" charset="0"/>
                </a:rPr>
                <a:t>forecasts</a:t>
              </a:r>
            </a:p>
          </p:txBody>
        </p:sp>
        <p:cxnSp>
          <p:nvCxnSpPr>
            <p:cNvPr id="50" name="Straight Connector 49"/>
            <p:cNvCxnSpPr/>
            <p:nvPr/>
          </p:nvCxnSpPr>
          <p:spPr bwMode="auto">
            <a:xfrm>
              <a:off x="1149245" y="2318245"/>
              <a:ext cx="275240" cy="0"/>
            </a:xfrm>
            <a:prstGeom prst="line">
              <a:avLst/>
            </a:prstGeom>
            <a:ln w="38100">
              <a:solidFill>
                <a:srgbClr val="0F5494"/>
              </a:solidFill>
            </a:ln>
            <a:extLst/>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bwMode="auto">
            <a:xfrm>
              <a:off x="1149245" y="2600508"/>
              <a:ext cx="275240" cy="0"/>
            </a:xfrm>
            <a:prstGeom prst="line">
              <a:avLst/>
            </a:prstGeom>
            <a:ln w="38100">
              <a:solidFill>
                <a:srgbClr val="7030A0"/>
              </a:solidFill>
            </a:ln>
            <a:extLst/>
          </p:spPr>
          <p:style>
            <a:lnRef idx="1">
              <a:schemeClr val="dk1"/>
            </a:lnRef>
            <a:fillRef idx="0">
              <a:schemeClr val="dk1"/>
            </a:fillRef>
            <a:effectRef idx="0">
              <a:schemeClr val="dk1"/>
            </a:effectRef>
            <a:fontRef idx="minor">
              <a:schemeClr val="tx1"/>
            </a:fontRef>
          </p:style>
        </p:cxnSp>
        <p:sp>
          <p:nvSpPr>
            <p:cNvPr id="8" name="Rectangle 7"/>
            <p:cNvSpPr/>
            <p:nvPr/>
          </p:nvSpPr>
          <p:spPr bwMode="auto">
            <a:xfrm>
              <a:off x="1050122" y="2166730"/>
              <a:ext cx="2859117" cy="1026508"/>
            </a:xfrm>
            <a:prstGeom prst="rect">
              <a:avLst/>
            </a:prstGeom>
            <a:noFill/>
            <a:ln w="9525" cap="flat" cmpd="sng" algn="ctr">
              <a:solidFill>
                <a:schemeClr val="bg1">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2783" defTabSz="801472"/>
              <a:endParaRPr lang="en-GB" sz="1100"/>
            </a:p>
          </p:txBody>
        </p:sp>
      </p:grpSp>
      <p:grpSp>
        <p:nvGrpSpPr>
          <p:cNvPr id="17" name="Group 16"/>
          <p:cNvGrpSpPr/>
          <p:nvPr/>
        </p:nvGrpSpPr>
        <p:grpSpPr>
          <a:xfrm>
            <a:off x="7594271" y="2142496"/>
            <a:ext cx="650137" cy="998782"/>
            <a:chOff x="8900431" y="2362201"/>
            <a:chExt cx="760299" cy="1101203"/>
          </a:xfrm>
        </p:grpSpPr>
        <p:sp>
          <p:nvSpPr>
            <p:cNvPr id="13" name="Freeform 12"/>
            <p:cNvSpPr/>
            <p:nvPr/>
          </p:nvSpPr>
          <p:spPr bwMode="auto">
            <a:xfrm>
              <a:off x="9153525" y="2362201"/>
              <a:ext cx="507205" cy="323850"/>
            </a:xfrm>
            <a:custGeom>
              <a:avLst/>
              <a:gdLst>
                <a:gd name="connsiteX0" fmla="*/ 0 w 500062"/>
                <a:gd name="connsiteY0" fmla="*/ 283369 h 283369"/>
                <a:gd name="connsiteX1" fmla="*/ 500062 w 500062"/>
                <a:gd name="connsiteY1" fmla="*/ 0 h 283369"/>
                <a:gd name="connsiteX2" fmla="*/ 497681 w 500062"/>
                <a:gd name="connsiteY2" fmla="*/ 190500 h 283369"/>
                <a:gd name="connsiteX3" fmla="*/ 0 w 500062"/>
                <a:gd name="connsiteY3" fmla="*/ 283369 h 283369"/>
                <a:gd name="connsiteX0" fmla="*/ 0 w 500062"/>
                <a:gd name="connsiteY0" fmla="*/ 283369 h 285750"/>
                <a:gd name="connsiteX1" fmla="*/ 2381 w 500062"/>
                <a:gd name="connsiteY1" fmla="*/ 285750 h 285750"/>
                <a:gd name="connsiteX2" fmla="*/ 500062 w 500062"/>
                <a:gd name="connsiteY2" fmla="*/ 0 h 285750"/>
                <a:gd name="connsiteX3" fmla="*/ 497681 w 500062"/>
                <a:gd name="connsiteY3" fmla="*/ 190500 h 285750"/>
                <a:gd name="connsiteX4" fmla="*/ 0 w 500062"/>
                <a:gd name="connsiteY4" fmla="*/ 283369 h 285750"/>
                <a:gd name="connsiteX0" fmla="*/ 14287 w 497681"/>
                <a:gd name="connsiteY0" fmla="*/ 314326 h 314326"/>
                <a:gd name="connsiteX1" fmla="*/ 0 w 497681"/>
                <a:gd name="connsiteY1" fmla="*/ 285750 h 314326"/>
                <a:gd name="connsiteX2" fmla="*/ 497681 w 497681"/>
                <a:gd name="connsiteY2" fmla="*/ 0 h 314326"/>
                <a:gd name="connsiteX3" fmla="*/ 495300 w 497681"/>
                <a:gd name="connsiteY3" fmla="*/ 190500 h 314326"/>
                <a:gd name="connsiteX4" fmla="*/ 14287 w 497681"/>
                <a:gd name="connsiteY4" fmla="*/ 314326 h 314326"/>
                <a:gd name="connsiteX0" fmla="*/ 0 w 500062"/>
                <a:gd name="connsiteY0" fmla="*/ 323851 h 323851"/>
                <a:gd name="connsiteX1" fmla="*/ 2381 w 500062"/>
                <a:gd name="connsiteY1" fmla="*/ 285750 h 323851"/>
                <a:gd name="connsiteX2" fmla="*/ 500062 w 500062"/>
                <a:gd name="connsiteY2" fmla="*/ 0 h 323851"/>
                <a:gd name="connsiteX3" fmla="*/ 497681 w 500062"/>
                <a:gd name="connsiteY3" fmla="*/ 190500 h 323851"/>
                <a:gd name="connsiteX4" fmla="*/ 0 w 500062"/>
                <a:gd name="connsiteY4" fmla="*/ 323851 h 323851"/>
                <a:gd name="connsiteX0" fmla="*/ 0 w 507205"/>
                <a:gd name="connsiteY0" fmla="*/ 335757 h 335757"/>
                <a:gd name="connsiteX1" fmla="*/ 9524 w 507205"/>
                <a:gd name="connsiteY1" fmla="*/ 285750 h 335757"/>
                <a:gd name="connsiteX2" fmla="*/ 507205 w 507205"/>
                <a:gd name="connsiteY2" fmla="*/ 0 h 335757"/>
                <a:gd name="connsiteX3" fmla="*/ 504824 w 507205"/>
                <a:gd name="connsiteY3" fmla="*/ 190500 h 335757"/>
                <a:gd name="connsiteX4" fmla="*/ 0 w 507205"/>
                <a:gd name="connsiteY4" fmla="*/ 335757 h 335757"/>
                <a:gd name="connsiteX0" fmla="*/ 0 w 507205"/>
                <a:gd name="connsiteY0" fmla="*/ 323850 h 323850"/>
                <a:gd name="connsiteX1" fmla="*/ 9524 w 507205"/>
                <a:gd name="connsiteY1" fmla="*/ 285750 h 323850"/>
                <a:gd name="connsiteX2" fmla="*/ 507205 w 507205"/>
                <a:gd name="connsiteY2" fmla="*/ 0 h 323850"/>
                <a:gd name="connsiteX3" fmla="*/ 504824 w 507205"/>
                <a:gd name="connsiteY3" fmla="*/ 190500 h 323850"/>
                <a:gd name="connsiteX4" fmla="*/ 0 w 50720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205" h="323850">
                  <a:moveTo>
                    <a:pt x="0" y="323850"/>
                  </a:moveTo>
                  <a:lnTo>
                    <a:pt x="9524" y="285750"/>
                  </a:lnTo>
                  <a:lnTo>
                    <a:pt x="507205" y="0"/>
                  </a:lnTo>
                  <a:cubicBezTo>
                    <a:pt x="506411" y="63500"/>
                    <a:pt x="505618" y="127000"/>
                    <a:pt x="504824" y="190500"/>
                  </a:cubicBezTo>
                  <a:lnTo>
                    <a:pt x="0" y="323850"/>
                  </a:lnTo>
                  <a:close/>
                </a:path>
              </a:pathLst>
            </a:custGeom>
            <a:solidFill>
              <a:srgbClr val="7030A0"/>
            </a:solidFill>
            <a:ln>
              <a:noFill/>
            </a:ln>
            <a:effectLst/>
            <a:extLst/>
          </p:spPr>
          <p:txBody>
            <a:bodyPr vert="horz" wrap="square" lIns="91440" tIns="45720" rIns="91440" bIns="45720" numCol="1" rtlCol="0" anchor="ctr" anchorCtr="0" compatLnSpc="1">
              <a:prstTxWarp prst="textNoShape">
                <a:avLst/>
              </a:prstTxWarp>
            </a:bodyPr>
            <a:lstStyle/>
            <a:p>
              <a:pPr marL="2783" defTabSz="801472"/>
              <a:endParaRPr lang="en-GB" sz="1100" b="1" dirty="0"/>
            </a:p>
          </p:txBody>
        </p:sp>
        <p:sp>
          <p:nvSpPr>
            <p:cNvPr id="16" name="Rectangle 15"/>
            <p:cNvSpPr/>
            <p:nvPr/>
          </p:nvSpPr>
          <p:spPr bwMode="auto">
            <a:xfrm rot="18360000">
              <a:off x="8483927" y="3001181"/>
              <a:ext cx="878727" cy="45719"/>
            </a:xfrm>
            <a:prstGeom prst="rect">
              <a:avLst/>
            </a:prstGeom>
            <a:solidFill>
              <a:srgbClr val="7030A0"/>
            </a:solidFill>
            <a:ln>
              <a:noFill/>
            </a:ln>
            <a:effectLst/>
            <a:extLst/>
          </p:spPr>
          <p:txBody>
            <a:bodyPr vert="horz" wrap="square" lIns="91440" tIns="45720" rIns="91440" bIns="45720" numCol="1" rtlCol="0" anchor="ctr" anchorCtr="0" compatLnSpc="1">
              <a:prstTxWarp prst="textNoShape">
                <a:avLst/>
              </a:prstTxWarp>
            </a:bodyPr>
            <a:lstStyle/>
            <a:p>
              <a:pPr marL="2783"/>
              <a:endParaRPr lang="en-GB" sz="1100" b="1"/>
            </a:p>
          </p:txBody>
        </p:sp>
      </p:grpSp>
      <p:sp>
        <p:nvSpPr>
          <p:cNvPr id="63" name="TextBox 18"/>
          <p:cNvSpPr txBox="1">
            <a:spLocks noChangeArrowheads="1"/>
          </p:cNvSpPr>
          <p:nvPr/>
        </p:nvSpPr>
        <p:spPr bwMode="auto">
          <a:xfrm>
            <a:off x="7027298" y="5647092"/>
            <a:ext cx="1016801" cy="246205"/>
          </a:xfrm>
          <a:prstGeom prst="rect">
            <a:avLst/>
          </a:prstGeom>
          <a:noFill/>
          <a:ln w="9525">
            <a:noFill/>
            <a:miter lim="800000"/>
            <a:headEnd/>
            <a:tailEnd/>
          </a:ln>
          <a:extLst/>
        </p:spPr>
        <p:txBody>
          <a:bodyPr wrap="square" lIns="63108" tIns="45712" rIns="63108"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i="1" dirty="0" smtClean="0"/>
              <a:t>forecasts</a:t>
            </a:r>
            <a:endParaRPr lang="en-GB" altLang="en-US" b="0" i="1" dirty="0"/>
          </a:p>
        </p:txBody>
      </p:sp>
      <p:sp>
        <p:nvSpPr>
          <p:cNvPr id="65" name="TextBox 18"/>
          <p:cNvSpPr txBox="1">
            <a:spLocks noChangeArrowheads="1"/>
          </p:cNvSpPr>
          <p:nvPr/>
        </p:nvSpPr>
        <p:spPr bwMode="auto">
          <a:xfrm>
            <a:off x="6741447" y="4001735"/>
            <a:ext cx="660627" cy="246205"/>
          </a:xfrm>
          <a:prstGeom prst="rect">
            <a:avLst/>
          </a:prstGeom>
          <a:noFill/>
          <a:ln w="9525">
            <a:noFill/>
            <a:miter lim="800000"/>
            <a:headEnd/>
            <a:tailEnd/>
          </a:ln>
          <a:extLst/>
        </p:spPr>
        <p:txBody>
          <a:bodyPr wrap="square" lIns="63108" tIns="45712" rIns="63108"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smtClean="0"/>
              <a:t>2,678</a:t>
            </a:r>
            <a:endParaRPr lang="en-GB" altLang="en-US" b="0" dirty="0"/>
          </a:p>
        </p:txBody>
      </p:sp>
      <p:sp>
        <p:nvSpPr>
          <p:cNvPr id="66" name="TextBox 18"/>
          <p:cNvSpPr txBox="1">
            <a:spLocks noChangeArrowheads="1"/>
          </p:cNvSpPr>
          <p:nvPr/>
        </p:nvSpPr>
        <p:spPr bwMode="auto">
          <a:xfrm>
            <a:off x="7239381" y="3648787"/>
            <a:ext cx="660627" cy="246205"/>
          </a:xfrm>
          <a:prstGeom prst="rect">
            <a:avLst/>
          </a:prstGeom>
          <a:noFill/>
          <a:ln w="9525">
            <a:noFill/>
            <a:miter lim="800000"/>
            <a:headEnd/>
            <a:tailEnd/>
          </a:ln>
          <a:extLst/>
        </p:spPr>
        <p:txBody>
          <a:bodyPr wrap="square" lIns="63108" tIns="45712" rIns="63108"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smtClean="0"/>
              <a:t>2,748</a:t>
            </a:r>
            <a:endParaRPr lang="en-GB" altLang="en-US" b="0" dirty="0"/>
          </a:p>
        </p:txBody>
      </p:sp>
      <p:sp>
        <p:nvSpPr>
          <p:cNvPr id="67" name="TextBox 18"/>
          <p:cNvSpPr txBox="1">
            <a:spLocks noChangeArrowheads="1"/>
          </p:cNvSpPr>
          <p:nvPr/>
        </p:nvSpPr>
        <p:spPr bwMode="auto">
          <a:xfrm>
            <a:off x="7617328" y="3189168"/>
            <a:ext cx="660627" cy="246205"/>
          </a:xfrm>
          <a:prstGeom prst="rect">
            <a:avLst/>
          </a:prstGeom>
          <a:noFill/>
          <a:ln w="9525">
            <a:noFill/>
            <a:miter lim="800000"/>
            <a:headEnd/>
            <a:tailEnd/>
          </a:ln>
          <a:extLst/>
        </p:spPr>
        <p:txBody>
          <a:bodyPr wrap="square" lIns="63108" tIns="45712" rIns="63108"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smtClean="0"/>
              <a:t>2,864</a:t>
            </a:r>
            <a:endParaRPr lang="en-GB" altLang="en-US" b="0" dirty="0"/>
          </a:p>
        </p:txBody>
      </p:sp>
      <p:sp>
        <p:nvSpPr>
          <p:cNvPr id="45" name="McK 3. Unit of measure"/>
          <p:cNvSpPr txBox="1">
            <a:spLocks noChangeArrowheads="1"/>
          </p:cNvSpPr>
          <p:nvPr>
            <p:custDataLst>
              <p:tags r:id="rId4"/>
            </p:custDataLst>
          </p:nvPr>
        </p:nvSpPr>
        <p:spPr bwMode="auto">
          <a:xfrm flipH="1">
            <a:off x="8248770" y="1840491"/>
            <a:ext cx="135276" cy="4067547"/>
          </a:xfrm>
          <a:prstGeom prst="rect">
            <a:avLst/>
          </a:prstGeom>
          <a:solidFill>
            <a:schemeClr val="bg1"/>
          </a:solidFill>
          <a:ln>
            <a:noFill/>
          </a:ln>
          <a:effectLst/>
          <a:extLst/>
        </p:spPr>
        <p:txBody>
          <a:bodyPr wrap="square" lIns="63108" tIns="0" rIns="0" bIns="0" anchor="b">
            <a:noAutofit/>
          </a:bodyPr>
          <a:lstStyle>
            <a:defPPr>
              <a:defRPr lang="en-GB"/>
            </a:defPPr>
            <a:lvl1pPr algn="ctr" defTabSz="895350" eaLnBrk="1" hangingPunct="1">
              <a:defRPr sz="1000" b="1">
                <a:solidFill>
                  <a:schemeClr val="tx1"/>
                </a:solidFill>
                <a:latin typeface="+mj-lt"/>
              </a:defRPr>
            </a:lvl1pPr>
            <a:lvl2pPr marL="0" lvl="1" indent="0" defTabSz="895350" eaLnBrk="0" hangingPunct="0">
              <a:defRPr sz="1000" b="1">
                <a:solidFill>
                  <a:schemeClr val="tx1"/>
                </a:solidFill>
                <a:latin typeface="+mj-lt"/>
              </a:defRPr>
            </a:lvl2pPr>
            <a:lvl3pPr marL="1143000" indent="-228600" defTabSz="895350" eaLnBrk="0" hangingPunct="0"/>
            <a:lvl4pPr marL="1600200" indent="-228600" defTabSz="895350" eaLnBrk="0" hangingPunct="0"/>
            <a:lvl5pPr marL="2057400" indent="-228600" defTabSz="895350" eaLnBrk="0" hangingPunct="0"/>
            <a:lvl6pPr marL="2514600" indent="-228600" defTabSz="895350" eaLnBrk="0" fontAlgn="base" hangingPunct="0">
              <a:spcBef>
                <a:spcPct val="0"/>
              </a:spcBef>
              <a:spcAft>
                <a:spcPct val="0"/>
              </a:spcAft>
            </a:lvl6pPr>
            <a:lvl7pPr marL="2971800" indent="-228600" defTabSz="895350" eaLnBrk="0" fontAlgn="base" hangingPunct="0">
              <a:spcBef>
                <a:spcPct val="0"/>
              </a:spcBef>
              <a:spcAft>
                <a:spcPct val="0"/>
              </a:spcAft>
            </a:lvl7pPr>
            <a:lvl8pPr marL="3429000" indent="-228600" defTabSz="895350" eaLnBrk="0" fontAlgn="base" hangingPunct="0">
              <a:spcBef>
                <a:spcPct val="0"/>
              </a:spcBef>
              <a:spcAft>
                <a:spcPct val="0"/>
              </a:spcAft>
            </a:lvl8pPr>
            <a:lvl9pPr marL="3886200" indent="-228600" defTabSz="895350" eaLnBrk="0" fontAlgn="base" hangingPunct="0">
              <a:spcBef>
                <a:spcPct val="0"/>
              </a:spcBef>
              <a:spcAft>
                <a:spcPct val="0"/>
              </a:spcAft>
            </a:lvl9pPr>
          </a:lstStyle>
          <a:p>
            <a:pPr algn="l"/>
            <a:endParaRPr lang="en-GB" altLang="en-US" b="0" dirty="0"/>
          </a:p>
        </p:txBody>
      </p:sp>
      <p:sp>
        <p:nvSpPr>
          <p:cNvPr id="68" name="TextBox 18"/>
          <p:cNvSpPr txBox="1">
            <a:spLocks noChangeArrowheads="1"/>
          </p:cNvSpPr>
          <p:nvPr/>
        </p:nvSpPr>
        <p:spPr bwMode="auto">
          <a:xfrm>
            <a:off x="7926601" y="2614368"/>
            <a:ext cx="660627" cy="246205"/>
          </a:xfrm>
          <a:prstGeom prst="rect">
            <a:avLst/>
          </a:prstGeom>
          <a:noFill/>
          <a:ln w="9525">
            <a:noFill/>
            <a:miter lim="800000"/>
            <a:headEnd/>
            <a:tailEnd/>
          </a:ln>
          <a:extLst/>
        </p:spPr>
        <p:txBody>
          <a:bodyPr wrap="square" lIns="63108" tIns="45712" rIns="63108"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smtClean="0"/>
              <a:t>2,940</a:t>
            </a:r>
            <a:endParaRPr lang="en-GB" altLang="en-US" b="0" dirty="0"/>
          </a:p>
        </p:txBody>
      </p:sp>
      <p:sp>
        <p:nvSpPr>
          <p:cNvPr id="47" name="McK 3. Unit of measure"/>
          <p:cNvSpPr txBox="1">
            <a:spLocks noChangeArrowheads="1"/>
          </p:cNvSpPr>
          <p:nvPr>
            <p:custDataLst>
              <p:tags r:id="rId5"/>
            </p:custDataLst>
          </p:nvPr>
        </p:nvSpPr>
        <p:spPr bwMode="auto">
          <a:xfrm flipH="1">
            <a:off x="647765" y="5816541"/>
            <a:ext cx="7635591" cy="85508"/>
          </a:xfrm>
          <a:prstGeom prst="rect">
            <a:avLst/>
          </a:prstGeom>
          <a:solidFill>
            <a:schemeClr val="bg1"/>
          </a:solidFill>
          <a:ln>
            <a:noFill/>
          </a:ln>
          <a:effectLst/>
          <a:extLst/>
        </p:spPr>
        <p:txBody>
          <a:bodyPr wrap="square" lIns="63108" tIns="0" rIns="0" bIns="0" anchor="b">
            <a:noAutofit/>
          </a:bodyPr>
          <a:lstStyle>
            <a:defPPr>
              <a:defRPr lang="en-GB"/>
            </a:defPPr>
            <a:lvl1pPr algn="ctr" defTabSz="895350" eaLnBrk="1" hangingPunct="1">
              <a:defRPr sz="1000" b="1">
                <a:solidFill>
                  <a:schemeClr val="tx1"/>
                </a:solidFill>
                <a:latin typeface="+mj-lt"/>
              </a:defRPr>
            </a:lvl1pPr>
            <a:lvl2pPr marL="0" lvl="1" indent="0" defTabSz="895350" eaLnBrk="0" hangingPunct="0">
              <a:defRPr sz="1000" b="1">
                <a:solidFill>
                  <a:schemeClr val="tx1"/>
                </a:solidFill>
                <a:latin typeface="+mj-lt"/>
              </a:defRPr>
            </a:lvl2pPr>
            <a:lvl3pPr marL="1143000" indent="-228600" defTabSz="895350" eaLnBrk="0" hangingPunct="0"/>
            <a:lvl4pPr marL="1600200" indent="-228600" defTabSz="895350" eaLnBrk="0" hangingPunct="0"/>
            <a:lvl5pPr marL="2057400" indent="-228600" defTabSz="895350" eaLnBrk="0" hangingPunct="0"/>
            <a:lvl6pPr marL="2514600" indent="-228600" defTabSz="895350" eaLnBrk="0" fontAlgn="base" hangingPunct="0">
              <a:spcBef>
                <a:spcPct val="0"/>
              </a:spcBef>
              <a:spcAft>
                <a:spcPct val="0"/>
              </a:spcAft>
            </a:lvl6pPr>
            <a:lvl7pPr marL="2971800" indent="-228600" defTabSz="895350" eaLnBrk="0" fontAlgn="base" hangingPunct="0">
              <a:spcBef>
                <a:spcPct val="0"/>
              </a:spcBef>
              <a:spcAft>
                <a:spcPct val="0"/>
              </a:spcAft>
            </a:lvl7pPr>
            <a:lvl8pPr marL="3429000" indent="-228600" defTabSz="895350" eaLnBrk="0" fontAlgn="base" hangingPunct="0">
              <a:spcBef>
                <a:spcPct val="0"/>
              </a:spcBef>
              <a:spcAft>
                <a:spcPct val="0"/>
              </a:spcAft>
            </a:lvl8pPr>
            <a:lvl9pPr marL="3886200" indent="-228600" defTabSz="895350" eaLnBrk="0" fontAlgn="base" hangingPunct="0">
              <a:spcBef>
                <a:spcPct val="0"/>
              </a:spcBef>
              <a:spcAft>
                <a:spcPct val="0"/>
              </a:spcAft>
            </a:lvl9pPr>
          </a:lstStyle>
          <a:p>
            <a:pPr algn="l"/>
            <a:endParaRPr lang="en-GB" altLang="en-US" b="0" dirty="0"/>
          </a:p>
        </p:txBody>
      </p:sp>
      <p:cxnSp>
        <p:nvCxnSpPr>
          <p:cNvPr id="39" name="Straight Connector 13"/>
          <p:cNvCxnSpPr>
            <a:cxnSpLocks noChangeShapeType="1"/>
          </p:cNvCxnSpPr>
          <p:nvPr/>
        </p:nvCxnSpPr>
        <p:spPr bwMode="auto">
          <a:xfrm>
            <a:off x="668590" y="5899023"/>
            <a:ext cx="7609767" cy="0"/>
          </a:xfrm>
          <a:prstGeom prst="line">
            <a:avLst/>
          </a:prstGeom>
          <a:ln w="9525">
            <a:solidFill>
              <a:schemeClr val="tx1">
                <a:lumMod val="95000"/>
                <a:lumOff val="5000"/>
              </a:schemeClr>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60" name="Straight Connector 13"/>
          <p:cNvCxnSpPr>
            <a:cxnSpLocks noChangeShapeType="1"/>
          </p:cNvCxnSpPr>
          <p:nvPr/>
        </p:nvCxnSpPr>
        <p:spPr bwMode="auto">
          <a:xfrm>
            <a:off x="7206802" y="1577574"/>
            <a:ext cx="0" cy="4319351"/>
          </a:xfrm>
          <a:prstGeom prst="line">
            <a:avLst/>
          </a:prstGeom>
          <a:ln w="9525">
            <a:prstDash val="dash"/>
            <a:headEnd/>
            <a:tailEnd/>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2785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14"/>
          <p:cNvSpPr>
            <a:spLocks noChangeArrowheads="1"/>
          </p:cNvSpPr>
          <p:nvPr/>
        </p:nvSpPr>
        <p:spPr bwMode="auto">
          <a:xfrm rot="18115831" flipV="1">
            <a:off x="5398861" y="3984503"/>
            <a:ext cx="326517" cy="400190"/>
          </a:xfrm>
          <a:prstGeom prst="rightArrow">
            <a:avLst>
              <a:gd name="adj1" fmla="val 50000"/>
              <a:gd name="adj2" fmla="val 49888"/>
            </a:avLst>
          </a:prstGeom>
          <a:solidFill>
            <a:srgbClr val="6699FF"/>
          </a:solidFill>
          <a:ln w="9525" algn="ctr">
            <a:noFill/>
            <a:round/>
            <a:headEnd/>
            <a:tailEnd/>
          </a:ln>
          <a:effectLst/>
        </p:spPr>
        <p:txBody>
          <a:bodyPr lIns="91424" tIns="45712" rIns="91424" bIns="45712" anchor="ctr"/>
          <a:lstStyle/>
          <a:p>
            <a:pPr marL="2783" defTabSz="914179">
              <a:spcBef>
                <a:spcPts val="603"/>
              </a:spcBef>
              <a:spcAft>
                <a:spcPts val="603"/>
              </a:spcAft>
            </a:pPr>
            <a:endParaRPr lang="en-US" altLang="en-US"/>
          </a:p>
        </p:txBody>
      </p:sp>
      <p:sp>
        <p:nvSpPr>
          <p:cNvPr id="17" name="Right Arrow 14"/>
          <p:cNvSpPr>
            <a:spLocks noChangeArrowheads="1"/>
          </p:cNvSpPr>
          <p:nvPr/>
        </p:nvSpPr>
        <p:spPr bwMode="auto">
          <a:xfrm rot="14415422" flipV="1">
            <a:off x="3392831" y="3984503"/>
            <a:ext cx="326517" cy="400190"/>
          </a:xfrm>
          <a:prstGeom prst="rightArrow">
            <a:avLst>
              <a:gd name="adj1" fmla="val 50000"/>
              <a:gd name="adj2" fmla="val 50126"/>
            </a:avLst>
          </a:prstGeom>
          <a:solidFill>
            <a:srgbClr val="6699FF"/>
          </a:solidFill>
          <a:ln w="9525" algn="ctr">
            <a:noFill/>
            <a:round/>
            <a:headEnd/>
            <a:tailEnd/>
          </a:ln>
          <a:effectLst/>
        </p:spPr>
        <p:txBody>
          <a:bodyPr lIns="91424" tIns="45712" rIns="91424" bIns="45712" anchor="ctr"/>
          <a:lstStyle/>
          <a:p>
            <a:pPr marL="2783" defTabSz="914179">
              <a:spcBef>
                <a:spcPts val="603"/>
              </a:spcBef>
              <a:spcAft>
                <a:spcPts val="603"/>
              </a:spcAft>
            </a:pPr>
            <a:endParaRPr lang="en-US" altLang="en-US"/>
          </a:p>
        </p:txBody>
      </p:sp>
      <p:sp>
        <p:nvSpPr>
          <p:cNvPr id="8" name="TextBox 26"/>
          <p:cNvSpPr txBox="1">
            <a:spLocks/>
          </p:cNvSpPr>
          <p:nvPr/>
        </p:nvSpPr>
        <p:spPr bwMode="auto">
          <a:xfrm>
            <a:off x="251520" y="2333954"/>
            <a:ext cx="3761713" cy="1555665"/>
          </a:xfrm>
          <a:prstGeom prst="rect">
            <a:avLst/>
          </a:prstGeom>
          <a:solidFill>
            <a:srgbClr val="3E6F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147" tIns="126216" rIns="80147" bIns="40074" numCol="1" anchor="t" anchorCtr="0" compatLnSpc="1">
            <a:prstTxWarp prst="textNoShape">
              <a:avLst/>
            </a:prstTxWarp>
          </a:bodyPr>
          <a:lstStyle/>
          <a:p>
            <a:pPr marL="250460" indent="-250460" defTabSz="801472">
              <a:lnSpc>
                <a:spcPct val="150000"/>
              </a:lnSpc>
              <a:buFont typeface="Wingdings" panose="05000000000000000000" pitchFamily="2" charset="2"/>
              <a:buChar char="§"/>
            </a:pPr>
            <a:r>
              <a:rPr kumimoji="0" lang="en-US" altLang="en-US"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Boost investment</a:t>
            </a:r>
            <a:r>
              <a:rPr kumimoji="0" lang="en-US" altLang="en-US" b="1" i="0" u="none" strike="noStrike" cap="none" normalizeH="0" dirty="0" smtClean="0">
                <a:ln>
                  <a:noFill/>
                </a:ln>
                <a:solidFill>
                  <a:srgbClr val="FFFFFF"/>
                </a:solidFill>
                <a:effectLst/>
                <a:latin typeface="Arial" pitchFamily="34" charset="0"/>
                <a:ea typeface="Times New Roman" pitchFamily="18" charset="0"/>
                <a:cs typeface="Arial" pitchFamily="34" charset="0"/>
              </a:rPr>
              <a:t> in strategic projects and access to finance via the European Fund for Strategic Investments (EFSI) within EIB/EIF</a:t>
            </a:r>
          </a:p>
          <a:p>
            <a:pPr marL="250460" indent="-250460" defTabSz="801472">
              <a:lnSpc>
                <a:spcPct val="150000"/>
              </a:lnSpc>
              <a:buFont typeface="Wingdings" panose="05000000000000000000" pitchFamily="2" charset="2"/>
              <a:buChar char="§"/>
            </a:pPr>
            <a:r>
              <a:rPr lang="en-US" altLang="en-US" b="1" dirty="0">
                <a:solidFill>
                  <a:srgbClr val="FFFFFF"/>
                </a:solidFill>
                <a:latin typeface="Arial" pitchFamily="34" charset="0"/>
                <a:ea typeface="Times New Roman" pitchFamily="18" charset="0"/>
                <a:cs typeface="Arial" pitchFamily="34" charset="0"/>
              </a:rPr>
              <a:t>Cooperation </a:t>
            </a:r>
            <a:r>
              <a:rPr lang="en-US" altLang="en-US" b="1" dirty="0" smtClean="0">
                <a:solidFill>
                  <a:srgbClr val="FFFFFF"/>
                </a:solidFill>
                <a:latin typeface="Arial" pitchFamily="34" charset="0"/>
                <a:ea typeface="Times New Roman" pitchFamily="18" charset="0"/>
                <a:cs typeface="Arial" pitchFamily="34" charset="0"/>
              </a:rPr>
              <a:t>with National </a:t>
            </a:r>
            <a:r>
              <a:rPr lang="en-US" altLang="en-US" b="1" dirty="0">
                <a:solidFill>
                  <a:srgbClr val="FFFFFF"/>
                </a:solidFill>
                <a:latin typeface="Arial" pitchFamily="34" charset="0"/>
                <a:ea typeface="Times New Roman" pitchFamily="18" charset="0"/>
                <a:cs typeface="Arial" pitchFamily="34" charset="0"/>
              </a:rPr>
              <a:t>Promotional Banks and the EIB</a:t>
            </a:r>
          </a:p>
          <a:p>
            <a:pPr marL="250460" indent="-250460" defTabSz="801472">
              <a:lnSpc>
                <a:spcPct val="150000"/>
              </a:lnSpc>
              <a:buFont typeface="Wingdings" panose="05000000000000000000" pitchFamily="2" charset="2"/>
              <a:buChar char="§"/>
            </a:pPr>
            <a:endParaRPr kumimoji="0" lang="en-US" alt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10" name="TextBox 27"/>
          <p:cNvSpPr txBox="1">
            <a:spLocks noChangeArrowheads="1"/>
          </p:cNvSpPr>
          <p:nvPr/>
        </p:nvSpPr>
        <p:spPr bwMode="auto">
          <a:xfrm>
            <a:off x="251520" y="1822979"/>
            <a:ext cx="3766309" cy="441807"/>
          </a:xfrm>
          <a:prstGeom prst="rect">
            <a:avLst/>
          </a:prstGeom>
          <a:solidFill>
            <a:srgbClr val="FF9933"/>
          </a:solidFill>
          <a:ln>
            <a:noFill/>
          </a:ln>
          <a:extLst/>
        </p:spPr>
        <p:txBody>
          <a:bodyPr vert="horz" wrap="square" lIns="80147" tIns="40074" rIns="80147" bIns="40074" numCol="1" anchor="ctr" anchorCtr="0" compatLnSpc="1">
            <a:prstTxWarp prst="textNoShape">
              <a:avLst/>
            </a:prstTxWarp>
          </a:bodyPr>
          <a:lstStyle/>
          <a:p>
            <a:pPr algn="ctr" defTabSz="801472">
              <a:spcBef>
                <a:spcPts val="2630"/>
              </a:spcBef>
            </a:pPr>
            <a:r>
              <a:rPr lang="de-DE" altLang="en-US" sz="1400" b="1" kern="600" dirty="0">
                <a:solidFill>
                  <a:srgbClr val="FFFFFF"/>
                </a:solidFill>
                <a:latin typeface="Calibri" pitchFamily="34" charset="0"/>
                <a:ea typeface="Times New Roman" pitchFamily="18" charset="0"/>
                <a:cs typeface="Arial" pitchFamily="34" charset="0"/>
              </a:rPr>
              <a:t>1. MOBILISING FINANCE FOR INVESTMENT</a:t>
            </a:r>
            <a:endParaRPr lang="de-DE" altLang="en-US" sz="1400" kern="600" dirty="0">
              <a:solidFill>
                <a:schemeClr val="tx1"/>
              </a:solidFill>
              <a:latin typeface="Arial" pitchFamily="34" charset="0"/>
              <a:cs typeface="Arial" pitchFamily="34" charset="0"/>
            </a:endParaRPr>
          </a:p>
        </p:txBody>
      </p:sp>
      <p:sp>
        <p:nvSpPr>
          <p:cNvPr id="12" name="TextBox 28"/>
          <p:cNvSpPr txBox="1">
            <a:spLocks/>
          </p:cNvSpPr>
          <p:nvPr/>
        </p:nvSpPr>
        <p:spPr bwMode="auto">
          <a:xfrm>
            <a:off x="5140345" y="2333954"/>
            <a:ext cx="3694062" cy="1555665"/>
          </a:xfrm>
          <a:prstGeom prst="rect">
            <a:avLst/>
          </a:prstGeom>
          <a:solidFill>
            <a:srgbClr val="3E6F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147" tIns="126216" rIns="80147" bIns="40074" numCol="1" anchor="t" anchorCtr="0" compatLnSpc="1">
            <a:prstTxWarp prst="textNoShape">
              <a:avLst/>
            </a:prstTxWarp>
          </a:bodyPr>
          <a:lstStyle/>
          <a:p>
            <a:pPr marL="250460" indent="-250460" defTabSz="801472">
              <a:lnSpc>
                <a:spcPct val="150000"/>
              </a:lnSpc>
              <a:buFont typeface="Wingdings" panose="05000000000000000000" pitchFamily="2" charset="2"/>
              <a:buChar char="§"/>
            </a:pPr>
            <a:r>
              <a:rPr kumimoji="0" lang="en-US" altLang="en-US"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European Investment Project Portal</a:t>
            </a:r>
            <a:endParaRPr kumimoji="0" lang="en-US" alt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50460" indent="-250460" defTabSz="801472" eaLnBrk="0" hangingPunct="0">
              <a:lnSpc>
                <a:spcPct val="150000"/>
              </a:lnSpc>
              <a:buFont typeface="Wingdings" panose="05000000000000000000" pitchFamily="2" charset="2"/>
              <a:buChar char="§"/>
            </a:pPr>
            <a:r>
              <a:rPr kumimoji="0" lang="en-US" altLang="en-US"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European</a:t>
            </a:r>
            <a:r>
              <a:rPr kumimoji="0" lang="en-US" altLang="en-US" b="1" i="0" u="none" strike="noStrike" cap="none" normalizeH="0" dirty="0" smtClean="0">
                <a:ln>
                  <a:noFill/>
                </a:ln>
                <a:solidFill>
                  <a:srgbClr val="FFFFFF"/>
                </a:solidFill>
                <a:effectLst/>
                <a:latin typeface="Arial" pitchFamily="34" charset="0"/>
                <a:ea typeface="Times New Roman" pitchFamily="18" charset="0"/>
                <a:cs typeface="Arial" pitchFamily="34" charset="0"/>
              </a:rPr>
              <a:t> Investment Advisory Hub: t</a:t>
            </a:r>
            <a:r>
              <a:rPr kumimoji="0" lang="en-US" altLang="en-US"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echnical assistance</a:t>
            </a:r>
            <a:endParaRPr kumimoji="0" lang="en-US" alt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13" name="TextBox 29"/>
          <p:cNvSpPr txBox="1">
            <a:spLocks noChangeArrowheads="1"/>
          </p:cNvSpPr>
          <p:nvPr/>
        </p:nvSpPr>
        <p:spPr bwMode="auto">
          <a:xfrm>
            <a:off x="5140345" y="1822979"/>
            <a:ext cx="3694062" cy="430820"/>
          </a:xfrm>
          <a:prstGeom prst="rect">
            <a:avLst/>
          </a:prstGeom>
          <a:solidFill>
            <a:srgbClr val="FF9933"/>
          </a:solidFill>
          <a:ln>
            <a:noFill/>
          </a:ln>
          <a:extLst/>
        </p:spPr>
        <p:txBody>
          <a:bodyPr vert="horz" wrap="square" lIns="80147" tIns="40074" rIns="80147" bIns="40074" numCol="1" anchor="ctr" anchorCtr="0" compatLnSpc="1">
            <a:prstTxWarp prst="textNoShape">
              <a:avLst/>
            </a:prstTxWarp>
          </a:bodyPr>
          <a:lstStyle/>
          <a:p>
            <a:pPr algn="ctr" defTabSz="801472">
              <a:spcBef>
                <a:spcPts val="2630"/>
              </a:spcBef>
            </a:pPr>
            <a:r>
              <a:rPr lang="en-US" altLang="en-US" sz="1400" b="1" kern="600" dirty="0">
                <a:solidFill>
                  <a:srgbClr val="FFFFFF"/>
                </a:solidFill>
                <a:latin typeface="Calibri" pitchFamily="34" charset="0"/>
                <a:ea typeface="Times New Roman" pitchFamily="18" charset="0"/>
                <a:cs typeface="Arial" pitchFamily="34" charset="0"/>
              </a:rPr>
              <a:t>2. MAKING FINANCE REACH THE REAL ECONOMY</a:t>
            </a:r>
            <a:endParaRPr lang="en-US" altLang="en-US" sz="1400" kern="600" dirty="0">
              <a:solidFill>
                <a:schemeClr val="tx1"/>
              </a:solidFill>
              <a:latin typeface="Arial" pitchFamily="34" charset="0"/>
              <a:cs typeface="Arial" pitchFamily="34" charset="0"/>
            </a:endParaRPr>
          </a:p>
        </p:txBody>
      </p:sp>
      <p:sp>
        <p:nvSpPr>
          <p:cNvPr id="14" name="Left-Right Arrow 9"/>
          <p:cNvSpPr>
            <a:spLocks noChangeArrowheads="1"/>
          </p:cNvSpPr>
          <p:nvPr/>
        </p:nvSpPr>
        <p:spPr bwMode="auto">
          <a:xfrm>
            <a:off x="4079404" y="2825225"/>
            <a:ext cx="985193" cy="434589"/>
          </a:xfrm>
          <a:prstGeom prst="leftRightArrow">
            <a:avLst>
              <a:gd name="adj1" fmla="val 50000"/>
              <a:gd name="adj2" fmla="val 35447"/>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ctr" anchorCtr="0" compatLnSpc="1">
            <a:prstTxWarp prst="textNoShape">
              <a:avLst/>
            </a:prstTxWarp>
          </a:bodyPr>
          <a:lstStyle/>
          <a:p>
            <a:pPr defTabSz="801472"/>
            <a:endParaRPr lang="en-US" altLang="en-US" sz="1600">
              <a:solidFill>
                <a:schemeClr val="tx1"/>
              </a:solidFill>
              <a:latin typeface="Arial" pitchFamily="34" charset="0"/>
              <a:cs typeface="Arial" pitchFamily="34" charset="0"/>
            </a:endParaRPr>
          </a:p>
        </p:txBody>
      </p:sp>
      <p:sp>
        <p:nvSpPr>
          <p:cNvPr id="19" name="TextBox 22"/>
          <p:cNvSpPr txBox="1">
            <a:spLocks/>
          </p:cNvSpPr>
          <p:nvPr/>
        </p:nvSpPr>
        <p:spPr bwMode="auto">
          <a:xfrm>
            <a:off x="2725174" y="4983286"/>
            <a:ext cx="3694062" cy="1542058"/>
          </a:xfrm>
          <a:prstGeom prst="rect">
            <a:avLst/>
          </a:prstGeom>
          <a:solidFill>
            <a:srgbClr val="3E6F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147" tIns="126216" rIns="80147" bIns="40074" numCol="1" anchor="t" anchorCtr="0" compatLnSpc="1">
            <a:prstTxWarp prst="textNoShape">
              <a:avLst/>
            </a:prstTxWarp>
          </a:bodyPr>
          <a:lstStyle/>
          <a:p>
            <a:pPr marL="250460" indent="-250460" defTabSz="801472">
              <a:lnSpc>
                <a:spcPct val="150000"/>
              </a:lnSpc>
              <a:buFont typeface="Wingdings" panose="05000000000000000000" pitchFamily="2" charset="2"/>
              <a:buChar char="§"/>
            </a:pPr>
            <a:r>
              <a:rPr lang="en-US" altLang="en-US" b="1" dirty="0">
                <a:solidFill>
                  <a:srgbClr val="FFFFFF"/>
                </a:solidFill>
                <a:latin typeface="Arial" pitchFamily="34" charset="0"/>
                <a:ea typeface="Times New Roman" pitchFamily="18" charset="0"/>
                <a:cs typeface="Arial" pitchFamily="34" charset="0"/>
              </a:rPr>
              <a:t>Predictability and quality of regulation </a:t>
            </a:r>
          </a:p>
          <a:p>
            <a:pPr marL="250460" indent="-250460" defTabSz="801472">
              <a:lnSpc>
                <a:spcPct val="150000"/>
              </a:lnSpc>
              <a:buFont typeface="Wingdings" panose="05000000000000000000" pitchFamily="2" charset="2"/>
              <a:buChar char="§"/>
            </a:pPr>
            <a:r>
              <a:rPr lang="en-US" altLang="en-US" b="1" dirty="0" smtClean="0">
                <a:solidFill>
                  <a:srgbClr val="FFFFFF"/>
                </a:solidFill>
                <a:latin typeface="Arial" pitchFamily="34" charset="0"/>
                <a:ea typeface="Times New Roman" pitchFamily="18" charset="0"/>
                <a:cs typeface="Arial" pitchFamily="34" charset="0"/>
              </a:rPr>
              <a:t>Removing </a:t>
            </a:r>
            <a:r>
              <a:rPr lang="en-US" altLang="en-US" b="1" dirty="0">
                <a:solidFill>
                  <a:srgbClr val="FFFFFF"/>
                </a:solidFill>
                <a:latin typeface="Arial" pitchFamily="34" charset="0"/>
                <a:ea typeface="Times New Roman" pitchFamily="18" charset="0"/>
                <a:cs typeface="Arial" pitchFamily="34" charset="0"/>
              </a:rPr>
              <a:t>non-financial, regulatory barriers</a:t>
            </a:r>
            <a:br>
              <a:rPr lang="en-US" altLang="en-US" b="1" dirty="0">
                <a:solidFill>
                  <a:srgbClr val="FFFFFF"/>
                </a:solidFill>
                <a:latin typeface="Arial" pitchFamily="34" charset="0"/>
                <a:ea typeface="Times New Roman" pitchFamily="18" charset="0"/>
                <a:cs typeface="Arial" pitchFamily="34" charset="0"/>
              </a:rPr>
            </a:br>
            <a:r>
              <a:rPr lang="en-US" altLang="en-US" b="1" dirty="0">
                <a:solidFill>
                  <a:srgbClr val="FFFFFF"/>
                </a:solidFill>
                <a:latin typeface="Arial" pitchFamily="34" charset="0"/>
                <a:ea typeface="Times New Roman" pitchFamily="18" charset="0"/>
                <a:cs typeface="Arial" pitchFamily="34" charset="0"/>
              </a:rPr>
              <a:t>in key sectors  within </a:t>
            </a:r>
            <a:r>
              <a:rPr lang="en-US" altLang="en-US" b="1" dirty="0" smtClean="0">
                <a:solidFill>
                  <a:srgbClr val="FFFFFF"/>
                </a:solidFill>
                <a:latin typeface="Arial" pitchFamily="34" charset="0"/>
                <a:ea typeface="Times New Roman" pitchFamily="18" charset="0"/>
                <a:cs typeface="Arial" pitchFamily="34" charset="0"/>
              </a:rPr>
              <a:t>EU Single </a:t>
            </a:r>
            <a:r>
              <a:rPr lang="en-US" altLang="en-US" b="1" dirty="0">
                <a:solidFill>
                  <a:srgbClr val="FFFFFF"/>
                </a:solidFill>
                <a:latin typeface="Arial" pitchFamily="34" charset="0"/>
                <a:ea typeface="Times New Roman" pitchFamily="18" charset="0"/>
                <a:cs typeface="Arial" pitchFamily="34" charset="0"/>
              </a:rPr>
              <a:t>Market</a:t>
            </a:r>
            <a:endParaRPr lang="en-US" altLang="en-US" dirty="0">
              <a:solidFill>
                <a:schemeClr val="tx1"/>
              </a:solidFill>
              <a:latin typeface="Arial" pitchFamily="34" charset="0"/>
              <a:ea typeface="Times New Roman" pitchFamily="18" charset="0"/>
              <a:cs typeface="Arial" pitchFamily="34" charset="0"/>
            </a:endParaRPr>
          </a:p>
          <a:p>
            <a:pPr marL="250460" indent="-250460" eaLnBrk="0" hangingPunct="0">
              <a:lnSpc>
                <a:spcPct val="150000"/>
              </a:lnSpc>
              <a:buFont typeface="Wingdings" panose="05000000000000000000" pitchFamily="2" charset="2"/>
              <a:buChar char="§"/>
            </a:pPr>
            <a:r>
              <a:rPr lang="en-US" altLang="en-US" b="1" dirty="0" smtClean="0">
                <a:solidFill>
                  <a:srgbClr val="FFFFFF"/>
                </a:solidFill>
                <a:latin typeface="Arial" pitchFamily="34" charset="0"/>
                <a:ea typeface="Times New Roman" pitchFamily="18" charset="0"/>
                <a:cs typeface="Arial" pitchFamily="34" charset="0"/>
              </a:rPr>
              <a:t>Structural reforms at national level</a:t>
            </a:r>
            <a:endParaRPr kumimoji="0" lang="en-US" alt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20" name="TextBox 23"/>
          <p:cNvSpPr txBox="1">
            <a:spLocks noChangeArrowheads="1"/>
          </p:cNvSpPr>
          <p:nvPr/>
        </p:nvSpPr>
        <p:spPr bwMode="auto">
          <a:xfrm>
            <a:off x="2725174" y="4495381"/>
            <a:ext cx="3694062" cy="422594"/>
          </a:xfrm>
          <a:prstGeom prst="rect">
            <a:avLst/>
          </a:prstGeom>
          <a:solidFill>
            <a:srgbClr val="FF9933"/>
          </a:solidFill>
          <a:ln>
            <a:noFill/>
          </a:ln>
          <a:extLst/>
        </p:spPr>
        <p:txBody>
          <a:bodyPr vert="horz" wrap="square" lIns="80147" tIns="40074" rIns="80147" bIns="40074" numCol="1" anchor="ctr" anchorCtr="0" compatLnSpc="1">
            <a:prstTxWarp prst="textNoShape">
              <a:avLst/>
            </a:prstTxWarp>
          </a:bodyPr>
          <a:lstStyle/>
          <a:p>
            <a:pPr algn="ctr" defTabSz="801472">
              <a:spcBef>
                <a:spcPts val="2630"/>
              </a:spcBef>
            </a:pPr>
            <a:r>
              <a:rPr lang="de-DE" altLang="en-US" sz="1400" b="1" kern="600" dirty="0">
                <a:solidFill>
                  <a:srgbClr val="FFFFFF"/>
                </a:solidFill>
                <a:latin typeface="Calibri" pitchFamily="34" charset="0"/>
                <a:ea typeface="Times New Roman" pitchFamily="18" charset="0"/>
                <a:cs typeface="Arial" pitchFamily="34" charset="0"/>
              </a:rPr>
              <a:t>3. IMPROVED INVESTMENT ENVIRONMENT</a:t>
            </a:r>
            <a:endParaRPr lang="de-DE" altLang="en-US" sz="1400" kern="600" dirty="0">
              <a:solidFill>
                <a:schemeClr val="tx1"/>
              </a:solidFill>
              <a:latin typeface="Arial" pitchFamily="34" charset="0"/>
              <a:cs typeface="Arial" pitchFamily="34" charset="0"/>
            </a:endParaRPr>
          </a:p>
        </p:txBody>
      </p:sp>
      <p:sp>
        <p:nvSpPr>
          <p:cNvPr id="24" name="Rectangle 13"/>
          <p:cNvSpPr>
            <a:spLocks noChangeArrowheads="1"/>
          </p:cNvSpPr>
          <p:nvPr/>
        </p:nvSpPr>
        <p:spPr bwMode="auto">
          <a:xfrm>
            <a:off x="0" y="74539"/>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2" name="Rectangle 1"/>
          <p:cNvSpPr/>
          <p:nvPr/>
        </p:nvSpPr>
        <p:spPr bwMode="auto">
          <a:xfrm>
            <a:off x="323768" y="868422"/>
            <a:ext cx="8510639" cy="67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7" tIns="40074" rIns="80147" bIns="40074" numCol="1" rtlCol="0" anchor="ctr" anchorCtr="0" compatLnSpc="1">
            <a:prstTxWarp prst="textNoShape">
              <a:avLst/>
            </a:prstTxWarp>
          </a:bodyPr>
          <a:lstStyle/>
          <a:p>
            <a:pPr marL="2783" defTabSz="801472"/>
            <a:r>
              <a:rPr lang="fr-BE" sz="2800" b="1" dirty="0">
                <a:solidFill>
                  <a:srgbClr val="FFFF00"/>
                </a:solidFill>
              </a:rPr>
              <a:t>EU </a:t>
            </a:r>
            <a:r>
              <a:rPr lang="fr-BE" sz="2800" b="1" dirty="0" err="1" smtClean="0">
                <a:solidFill>
                  <a:srgbClr val="FFFF00"/>
                </a:solidFill>
              </a:rPr>
              <a:t>Investment</a:t>
            </a:r>
            <a:r>
              <a:rPr lang="fr-BE" sz="2800" b="1" dirty="0" smtClean="0">
                <a:solidFill>
                  <a:srgbClr val="FFFF00"/>
                </a:solidFill>
              </a:rPr>
              <a:t> Plan: </a:t>
            </a:r>
            <a:r>
              <a:rPr lang="fr-BE" sz="2800" b="1" dirty="0">
                <a:solidFill>
                  <a:srgbClr val="FFFF00"/>
                </a:solidFill>
              </a:rPr>
              <a:t>3 </a:t>
            </a:r>
            <a:r>
              <a:rPr lang="fr-BE" sz="2800" b="1" dirty="0" err="1">
                <a:solidFill>
                  <a:srgbClr val="FFFF00"/>
                </a:solidFill>
              </a:rPr>
              <a:t>pillars</a:t>
            </a:r>
            <a:endParaRPr lang="en-GB" sz="2800" b="1" dirty="0">
              <a:solidFill>
                <a:srgbClr val="FFFF00"/>
              </a:solidFill>
            </a:endParaRPr>
          </a:p>
        </p:txBody>
      </p:sp>
    </p:spTree>
    <p:extLst>
      <p:ext uri="{BB962C8B-B14F-4D97-AF65-F5344CB8AC3E}">
        <p14:creationId xmlns:p14="http://schemas.microsoft.com/office/powerpoint/2010/main" val="2367450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4931" y="1988840"/>
            <a:ext cx="8250988" cy="3466473"/>
          </a:xfrm>
          <a:prstGeom prst="rect">
            <a:avLst/>
          </a:prstGeom>
        </p:spPr>
        <p:txBody>
          <a:bodyPr wrap="square" lIns="80147" tIns="40074" rIns="80147" bIns="40074">
            <a:spAutoFit/>
          </a:bodyPr>
          <a:lstStyle/>
          <a:p>
            <a:r>
              <a:rPr lang="en-GB" sz="2000" dirty="0">
                <a:solidFill>
                  <a:srgbClr val="002060"/>
                </a:solidFill>
              </a:rPr>
              <a:t>Better and more predictable </a:t>
            </a:r>
            <a:r>
              <a:rPr lang="en-GB" sz="2000" b="1" dirty="0">
                <a:solidFill>
                  <a:srgbClr val="002060"/>
                </a:solidFill>
              </a:rPr>
              <a:t>regulation</a:t>
            </a:r>
            <a:r>
              <a:rPr lang="en-GB" sz="2000" dirty="0">
                <a:solidFill>
                  <a:srgbClr val="002060"/>
                </a:solidFill>
              </a:rPr>
              <a:t> at all levels</a:t>
            </a:r>
          </a:p>
          <a:p>
            <a:endParaRPr lang="en-GB" sz="2000" dirty="0">
              <a:solidFill>
                <a:srgbClr val="002060"/>
              </a:solidFill>
            </a:endParaRPr>
          </a:p>
          <a:p>
            <a:r>
              <a:rPr lang="en-GB" sz="2000" dirty="0">
                <a:solidFill>
                  <a:srgbClr val="002060"/>
                </a:solidFill>
              </a:rPr>
              <a:t>Making most of the </a:t>
            </a:r>
            <a:r>
              <a:rPr lang="en-GB" sz="2000" b="1" dirty="0">
                <a:solidFill>
                  <a:srgbClr val="002060"/>
                </a:solidFill>
              </a:rPr>
              <a:t>Single Market</a:t>
            </a:r>
          </a:p>
          <a:p>
            <a:pPr marL="799294" lvl="1" indent="-342900">
              <a:buFont typeface="Arial" panose="020B0604020202020204" pitchFamily="34" charset="0"/>
              <a:buChar char="•"/>
            </a:pPr>
            <a:r>
              <a:rPr lang="en-GB" sz="2000" u="sng" dirty="0">
                <a:solidFill>
                  <a:srgbClr val="002060"/>
                </a:solidFill>
              </a:rPr>
              <a:t>Energy Union</a:t>
            </a:r>
          </a:p>
          <a:p>
            <a:pPr marL="799294" lvl="1" indent="-342900">
              <a:buFont typeface="Arial" panose="020B0604020202020204" pitchFamily="34" charset="0"/>
              <a:buChar char="•"/>
            </a:pPr>
            <a:r>
              <a:rPr lang="en-GB" sz="2000" u="sng" dirty="0">
                <a:solidFill>
                  <a:srgbClr val="002060"/>
                </a:solidFill>
              </a:rPr>
              <a:t>Digital Single Market</a:t>
            </a:r>
          </a:p>
          <a:p>
            <a:pPr marL="799294" lvl="1" indent="-342900">
              <a:buFont typeface="Arial" panose="020B0604020202020204" pitchFamily="34" charset="0"/>
              <a:buChar char="•"/>
            </a:pPr>
            <a:r>
              <a:rPr lang="en-GB" sz="2000" u="sng" dirty="0">
                <a:solidFill>
                  <a:srgbClr val="002060"/>
                </a:solidFill>
              </a:rPr>
              <a:t>Capital Markets Union</a:t>
            </a:r>
            <a:r>
              <a:rPr lang="en-GB" sz="2000" dirty="0">
                <a:solidFill>
                  <a:srgbClr val="002060"/>
                </a:solidFill>
              </a:rPr>
              <a:t>: action plan</a:t>
            </a:r>
          </a:p>
          <a:p>
            <a:pPr marL="799294" lvl="1" indent="-342900">
              <a:buFont typeface="Arial" panose="020B0604020202020204" pitchFamily="34" charset="0"/>
              <a:buChar char="•"/>
            </a:pPr>
            <a:r>
              <a:rPr lang="en-GB" sz="2000" dirty="0" smtClean="0">
                <a:solidFill>
                  <a:srgbClr val="002060"/>
                </a:solidFill>
              </a:rPr>
              <a:t>Services </a:t>
            </a:r>
            <a:r>
              <a:rPr lang="en-GB" sz="2000" dirty="0">
                <a:solidFill>
                  <a:srgbClr val="002060"/>
                </a:solidFill>
              </a:rPr>
              <a:t>Market</a:t>
            </a:r>
          </a:p>
          <a:p>
            <a:endParaRPr lang="en-GB" sz="2000" dirty="0">
              <a:solidFill>
                <a:srgbClr val="002060"/>
              </a:solidFill>
            </a:endParaRPr>
          </a:p>
          <a:p>
            <a:r>
              <a:rPr lang="en-GB" sz="2000" b="1" dirty="0">
                <a:solidFill>
                  <a:srgbClr val="002060"/>
                </a:solidFill>
              </a:rPr>
              <a:t>Structural reforms </a:t>
            </a:r>
            <a:r>
              <a:rPr lang="en-GB" sz="2000" dirty="0">
                <a:solidFill>
                  <a:srgbClr val="002060"/>
                </a:solidFill>
              </a:rPr>
              <a:t>in the Member States</a:t>
            </a:r>
          </a:p>
          <a:p>
            <a:endParaRPr lang="en-GB" sz="2000" dirty="0">
              <a:solidFill>
                <a:srgbClr val="002060"/>
              </a:solidFill>
            </a:endParaRPr>
          </a:p>
          <a:p>
            <a:r>
              <a:rPr lang="en-GB" sz="2000" b="1" dirty="0">
                <a:solidFill>
                  <a:srgbClr val="002060"/>
                </a:solidFill>
              </a:rPr>
              <a:t>Openness</a:t>
            </a:r>
            <a:r>
              <a:rPr lang="en-GB" sz="2000" dirty="0">
                <a:solidFill>
                  <a:srgbClr val="002060"/>
                </a:solidFill>
              </a:rPr>
              <a:t> to international trade and investment</a:t>
            </a:r>
            <a:endParaRPr lang="en-GB" sz="2000" dirty="0">
              <a:solidFill>
                <a:schemeClr val="tx1"/>
              </a:solidFill>
            </a:endParaRPr>
          </a:p>
        </p:txBody>
      </p:sp>
      <p:sp>
        <p:nvSpPr>
          <p:cNvPr id="2" name="TextBox 1"/>
          <p:cNvSpPr txBox="1"/>
          <p:nvPr/>
        </p:nvSpPr>
        <p:spPr>
          <a:xfrm>
            <a:off x="281488" y="882390"/>
            <a:ext cx="8743584" cy="530386"/>
          </a:xfrm>
          <a:prstGeom prst="rect">
            <a:avLst/>
          </a:prstGeom>
          <a:noFill/>
        </p:spPr>
        <p:txBody>
          <a:bodyPr wrap="square" lIns="80147" tIns="40074" rIns="80147" bIns="40074" rtlCol="0">
            <a:spAutoFit/>
          </a:bodyPr>
          <a:lstStyle/>
          <a:p>
            <a:r>
              <a:rPr lang="en-GB" sz="2800" b="1" dirty="0">
                <a:solidFill>
                  <a:srgbClr val="FFFF00"/>
                </a:solidFill>
                <a:effectLst>
                  <a:outerShdw blurRad="38100" dist="38100" dir="2700000" algn="tl">
                    <a:srgbClr val="000000">
                      <a:alpha val="43137"/>
                    </a:srgbClr>
                  </a:outerShdw>
                </a:effectLst>
              </a:rPr>
              <a:t>3. Improved investment environment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108" y="2636912"/>
            <a:ext cx="1954774" cy="1382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26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7764" y="2155286"/>
            <a:ext cx="8435712" cy="4389803"/>
          </a:xfrm>
          <a:prstGeom prst="rect">
            <a:avLst/>
          </a:prstGeom>
        </p:spPr>
        <p:txBody>
          <a:bodyPr wrap="square" lIns="80147" tIns="40074" rIns="80147" bIns="40074">
            <a:spAutoFit/>
          </a:bodyPr>
          <a:lstStyle/>
          <a:p>
            <a:r>
              <a:rPr lang="en-US" sz="2000" b="1" dirty="0" smtClean="0">
                <a:solidFill>
                  <a:srgbClr val="002060"/>
                </a:solidFill>
              </a:rPr>
              <a:t>Transparency on the investments in Europe</a:t>
            </a:r>
            <a:endParaRPr lang="en-US" sz="2000" b="1" dirty="0">
              <a:solidFill>
                <a:srgbClr val="002060"/>
              </a:solidFill>
            </a:endParaRPr>
          </a:p>
          <a:p>
            <a:endParaRPr lang="en-US" sz="2000" dirty="0">
              <a:solidFill>
                <a:srgbClr val="002060"/>
              </a:solidFill>
            </a:endParaRPr>
          </a:p>
          <a:p>
            <a:pPr marL="400736" indent="-400736">
              <a:buFont typeface="Arial" panose="020B0604020202020204" pitchFamily="34" charset="0"/>
              <a:buChar char="•"/>
            </a:pPr>
            <a:r>
              <a:rPr lang="en-US" sz="2000" dirty="0">
                <a:solidFill>
                  <a:srgbClr val="002060"/>
                </a:solidFill>
              </a:rPr>
              <a:t>European Investment Project </a:t>
            </a:r>
            <a:r>
              <a:rPr lang="en-US" sz="2000" dirty="0" smtClean="0">
                <a:solidFill>
                  <a:srgbClr val="002060"/>
                </a:solidFill>
              </a:rPr>
              <a:t>Portal – any public/private entity</a:t>
            </a:r>
            <a:endParaRPr lang="en-US" sz="2000" dirty="0">
              <a:solidFill>
                <a:srgbClr val="002060"/>
              </a:solidFill>
            </a:endParaRPr>
          </a:p>
          <a:p>
            <a:pPr marL="400736" indent="-400736">
              <a:buFont typeface="Arial" panose="020B0604020202020204" pitchFamily="34" charset="0"/>
              <a:buChar char="•"/>
            </a:pPr>
            <a:r>
              <a:rPr lang="en-US" sz="2000" dirty="0">
                <a:solidFill>
                  <a:srgbClr val="002060"/>
                </a:solidFill>
              </a:rPr>
              <a:t>Matching investment opportunities proposed by project sponsors with investors' interest</a:t>
            </a:r>
          </a:p>
          <a:p>
            <a:endParaRPr lang="en-US" sz="2000" b="1" dirty="0">
              <a:solidFill>
                <a:srgbClr val="002060"/>
              </a:solidFill>
            </a:endParaRPr>
          </a:p>
          <a:p>
            <a:r>
              <a:rPr lang="en-US" sz="2000" b="1" dirty="0">
                <a:solidFill>
                  <a:srgbClr val="002060"/>
                </a:solidFill>
              </a:rPr>
              <a:t>Strengthening advisory services</a:t>
            </a:r>
          </a:p>
          <a:p>
            <a:endParaRPr lang="en-US" sz="2000" dirty="0">
              <a:solidFill>
                <a:srgbClr val="002060"/>
              </a:solidFill>
            </a:endParaRPr>
          </a:p>
          <a:p>
            <a:pPr marL="400736" indent="-400736">
              <a:buFont typeface="Arial" panose="020B0604020202020204" pitchFamily="34" charset="0"/>
              <a:buChar char="•"/>
            </a:pPr>
            <a:r>
              <a:rPr lang="en-US" sz="2000" dirty="0">
                <a:solidFill>
                  <a:srgbClr val="002060"/>
                </a:solidFill>
              </a:rPr>
              <a:t>European Investment Advisory </a:t>
            </a:r>
            <a:r>
              <a:rPr lang="en-US" sz="2000" dirty="0" smtClean="0">
                <a:solidFill>
                  <a:srgbClr val="002060"/>
                </a:solidFill>
              </a:rPr>
              <a:t>Hub (EIAH) – EC/EIB</a:t>
            </a:r>
            <a:endParaRPr lang="en-US" sz="2000" dirty="0">
              <a:solidFill>
                <a:srgbClr val="002060"/>
              </a:solidFill>
            </a:endParaRPr>
          </a:p>
          <a:p>
            <a:pPr marL="400736" indent="-400736">
              <a:buFont typeface="Arial" panose="020B0604020202020204" pitchFamily="34" charset="0"/>
              <a:buChar char="•"/>
            </a:pPr>
            <a:r>
              <a:rPr lang="en-US" sz="2000" dirty="0">
                <a:solidFill>
                  <a:srgbClr val="002060"/>
                </a:solidFill>
              </a:rPr>
              <a:t>Technical assistance</a:t>
            </a:r>
          </a:p>
          <a:p>
            <a:pPr marL="400736" indent="-400736">
              <a:buFont typeface="Arial" panose="020B0604020202020204" pitchFamily="34" charset="0"/>
              <a:buChar char="•"/>
            </a:pPr>
            <a:r>
              <a:rPr lang="en-US" sz="2000" dirty="0">
                <a:solidFill>
                  <a:srgbClr val="002060"/>
                </a:solidFill>
              </a:rPr>
              <a:t>Pooling resources &amp; </a:t>
            </a:r>
            <a:r>
              <a:rPr lang="en-US" sz="2000" dirty="0" smtClean="0">
                <a:solidFill>
                  <a:srgbClr val="002060"/>
                </a:solidFill>
              </a:rPr>
              <a:t>expertise including from MS</a:t>
            </a:r>
            <a:endParaRPr lang="en-US" sz="2000" dirty="0">
              <a:solidFill>
                <a:srgbClr val="002060"/>
              </a:solidFill>
            </a:endParaRPr>
          </a:p>
          <a:p>
            <a:endParaRPr lang="fr-BE" sz="2000" dirty="0">
              <a:solidFill>
                <a:srgbClr val="002060"/>
              </a:solidFill>
            </a:endParaRPr>
          </a:p>
          <a:p>
            <a:r>
              <a:rPr lang="fr-BE" sz="2000" dirty="0">
                <a:solidFill>
                  <a:srgbClr val="002060"/>
                </a:solidFill>
              </a:rPr>
              <a:t> </a:t>
            </a:r>
            <a:endParaRPr lang="en-GB" sz="2000" dirty="0">
              <a:solidFill>
                <a:srgbClr val="002060"/>
              </a:solidFill>
            </a:endParaRPr>
          </a:p>
        </p:txBody>
      </p:sp>
      <p:sp>
        <p:nvSpPr>
          <p:cNvPr id="2" name="TextBox 1"/>
          <p:cNvSpPr txBox="1"/>
          <p:nvPr/>
        </p:nvSpPr>
        <p:spPr>
          <a:xfrm>
            <a:off x="323357" y="476672"/>
            <a:ext cx="8620435" cy="977027"/>
          </a:xfrm>
          <a:prstGeom prst="rect">
            <a:avLst/>
          </a:prstGeom>
          <a:noFill/>
        </p:spPr>
        <p:txBody>
          <a:bodyPr wrap="square" lIns="80147" tIns="40074" rIns="80147" bIns="40074" rtlCol="0">
            <a:spAutoFit/>
          </a:bodyPr>
          <a:lstStyle/>
          <a:p>
            <a:endParaRPr lang="fi-FI" sz="2800" dirty="0">
              <a:solidFill>
                <a:schemeClr val="bg1"/>
              </a:solidFill>
            </a:endParaRPr>
          </a:p>
          <a:p>
            <a:r>
              <a:rPr lang="en-GB" sz="2800" b="1" dirty="0">
                <a:solidFill>
                  <a:srgbClr val="FFFF00"/>
                </a:solidFill>
                <a:effectLst>
                  <a:outerShdw blurRad="38100" dist="38100" dir="2700000" algn="tl">
                    <a:srgbClr val="000000">
                      <a:alpha val="43137"/>
                    </a:srgbClr>
                  </a:outerShdw>
                </a:effectLst>
              </a:rPr>
              <a:t>2. Making finance reach the real economy</a:t>
            </a:r>
            <a:r>
              <a:rPr lang="en-GB" sz="28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225686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own Arrow 22"/>
          <p:cNvSpPr/>
          <p:nvPr/>
        </p:nvSpPr>
        <p:spPr bwMode="auto">
          <a:xfrm>
            <a:off x="6677931" y="4380343"/>
            <a:ext cx="261785" cy="1013624"/>
          </a:xfrm>
          <a:prstGeom prst="downArrow">
            <a:avLst>
              <a:gd name="adj1" fmla="val 50000"/>
              <a:gd name="adj2" fmla="val 53816"/>
            </a:avLst>
          </a:prstGeom>
          <a:solidFill>
            <a:schemeClr val="bg1">
              <a:lumMod val="85000"/>
            </a:schemeClr>
          </a:solidFill>
          <a:ln>
            <a:noFill/>
          </a:ln>
          <a:effectLst/>
        </p:spPr>
        <p:txBody>
          <a:bodyPr lIns="91424" tIns="45712" rIns="91424" bIns="45712" anchor="ctr"/>
          <a:lstStyle/>
          <a:p>
            <a:pPr marL="3175">
              <a:defRPr/>
            </a:pPr>
            <a:endParaRPr lang="en-GB">
              <a:solidFill>
                <a:schemeClr val="bg1">
                  <a:lumMod val="95000"/>
                </a:schemeClr>
              </a:solidFill>
            </a:endParaRPr>
          </a:p>
        </p:txBody>
      </p:sp>
      <p:sp>
        <p:nvSpPr>
          <p:cNvPr id="4" name="Rectangle 3"/>
          <p:cNvSpPr/>
          <p:nvPr/>
        </p:nvSpPr>
        <p:spPr bwMode="auto">
          <a:xfrm>
            <a:off x="35496" y="882245"/>
            <a:ext cx="9082261" cy="67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7" tIns="40074" rIns="80147" bIns="40074" numCol="1" rtlCol="0" anchor="ctr" anchorCtr="0" compatLnSpc="1">
            <a:prstTxWarp prst="textNoShape">
              <a:avLst/>
            </a:prstTxWarp>
          </a:bodyPr>
          <a:lstStyle/>
          <a:p>
            <a:pPr marL="2783"/>
            <a:r>
              <a:rPr lang="fr-BE" sz="2800" b="1" dirty="0" smtClean="0">
                <a:solidFill>
                  <a:srgbClr val="FFFF00"/>
                </a:solidFill>
              </a:rPr>
              <a:t>1. </a:t>
            </a:r>
            <a:r>
              <a:rPr lang="fr-BE" sz="2800" b="1" dirty="0" err="1" smtClean="0">
                <a:solidFill>
                  <a:srgbClr val="FFFF00"/>
                </a:solidFill>
              </a:rPr>
              <a:t>European</a:t>
            </a:r>
            <a:r>
              <a:rPr lang="fr-BE" sz="2800" b="1" dirty="0" smtClean="0">
                <a:solidFill>
                  <a:srgbClr val="FFFF00"/>
                </a:solidFill>
              </a:rPr>
              <a:t> </a:t>
            </a:r>
            <a:r>
              <a:rPr lang="fr-BE" sz="2800" b="1" dirty="0" err="1">
                <a:solidFill>
                  <a:srgbClr val="FFFF00"/>
                </a:solidFill>
              </a:rPr>
              <a:t>Fund</a:t>
            </a:r>
            <a:r>
              <a:rPr lang="fr-BE" sz="2800" b="1" dirty="0">
                <a:solidFill>
                  <a:srgbClr val="FFFF00"/>
                </a:solidFill>
              </a:rPr>
              <a:t> for Strategic </a:t>
            </a:r>
            <a:r>
              <a:rPr lang="fr-BE" sz="2800" b="1" dirty="0" err="1" smtClean="0">
                <a:solidFill>
                  <a:srgbClr val="FFFF00"/>
                </a:solidFill>
              </a:rPr>
              <a:t>Investments</a:t>
            </a:r>
            <a:endParaRPr lang="en-GB" sz="2800" b="1" dirty="0">
              <a:solidFill>
                <a:srgbClr val="FFFF00"/>
              </a:solidFill>
            </a:endParaRPr>
          </a:p>
        </p:txBody>
      </p:sp>
      <p:sp>
        <p:nvSpPr>
          <p:cNvPr id="5" name="Right Arrow 2"/>
          <p:cNvSpPr>
            <a:spLocks noChangeArrowheads="1"/>
          </p:cNvSpPr>
          <p:nvPr/>
        </p:nvSpPr>
        <p:spPr bwMode="auto">
          <a:xfrm rot="5400000">
            <a:off x="4146405" y="2582439"/>
            <a:ext cx="790728" cy="254794"/>
          </a:xfrm>
          <a:prstGeom prst="rightArrow">
            <a:avLst>
              <a:gd name="adj1" fmla="val 50000"/>
              <a:gd name="adj2" fmla="val 50000"/>
            </a:avLst>
          </a:prstGeom>
          <a:solidFill>
            <a:schemeClr val="bg1">
              <a:lumMod val="85000"/>
            </a:schemeClr>
          </a:solidFill>
          <a:ln>
            <a:noFill/>
          </a:ln>
        </p:spPr>
        <p:txBody>
          <a:bodyPr lIns="91424" tIns="45712" rIns="91424" bIns="45712"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defRPr/>
            </a:pPr>
            <a:endParaRPr lang="en-US" altLang="en-US" sz="1200" i="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310" t="5377" r="5208" b="5377"/>
          <a:stretch/>
        </p:blipFill>
        <p:spPr>
          <a:xfrm>
            <a:off x="3851920" y="1700808"/>
            <a:ext cx="1455878" cy="771840"/>
          </a:xfrm>
          <a:prstGeom prst="rect">
            <a:avLst/>
          </a:prstGeom>
        </p:spPr>
      </p:pic>
      <p:sp>
        <p:nvSpPr>
          <p:cNvPr id="7" name="TextBox 1"/>
          <p:cNvSpPr txBox="1">
            <a:spLocks noChangeArrowheads="1"/>
          </p:cNvSpPr>
          <p:nvPr/>
        </p:nvSpPr>
        <p:spPr bwMode="auto">
          <a:xfrm>
            <a:off x="4056313" y="1792458"/>
            <a:ext cx="1169916" cy="385919"/>
          </a:xfrm>
          <a:prstGeom prst="rect">
            <a:avLst/>
          </a:prstGeom>
          <a:solidFill>
            <a:srgbClr val="0070C0">
              <a:alpha val="18000"/>
            </a:srgbClr>
          </a:solidFill>
          <a:ln>
            <a:noFill/>
          </a:ln>
          <a:effectLst>
            <a:outerShdw blurRad="50800" algn="ctr" rotWithShape="0">
              <a:schemeClr val="tx2"/>
            </a:outerShdw>
          </a:effectLst>
        </p:spPr>
        <p:txBody>
          <a:bodyPr wrap="square" lIns="91424" tIns="45712" rIns="91424" bIns="45712" anchor="ctr">
            <a:no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fr-BE" altLang="en-US" sz="1200" b="1" i="0" dirty="0">
                <a:solidFill>
                  <a:schemeClr val="bg1"/>
                </a:solidFill>
              </a:rPr>
              <a:t>EU </a:t>
            </a:r>
            <a:r>
              <a:rPr lang="fr-BE" altLang="en-US" sz="1200" b="1" i="0" dirty="0" smtClean="0">
                <a:solidFill>
                  <a:schemeClr val="bg1"/>
                </a:solidFill>
              </a:rPr>
              <a:t>budget</a:t>
            </a:r>
            <a:endParaRPr lang="fr-BE" altLang="en-US" sz="1200" b="1" i="0" dirty="0">
              <a:solidFill>
                <a:schemeClr val="bg1"/>
              </a:solidFill>
            </a:endParaRPr>
          </a:p>
          <a:p>
            <a:pPr algn="ctr" eaLnBrk="1" hangingPunct="1">
              <a:spcBef>
                <a:spcPct val="0"/>
              </a:spcBef>
              <a:buClrTx/>
              <a:buFontTx/>
              <a:buNone/>
              <a:defRPr/>
            </a:pPr>
            <a:r>
              <a:rPr lang="fr-BE" altLang="en-US" sz="1200" b="1" i="0" dirty="0" err="1" smtClean="0">
                <a:solidFill>
                  <a:schemeClr val="bg1"/>
                </a:solidFill>
              </a:rPr>
              <a:t>guarantee</a:t>
            </a:r>
            <a:endParaRPr lang="fr-BE" altLang="en-US" sz="1200" i="0" dirty="0">
              <a:solidFill>
                <a:schemeClr val="bg1"/>
              </a:solidFill>
            </a:endParaRPr>
          </a:p>
        </p:txBody>
      </p:sp>
      <p:sp>
        <p:nvSpPr>
          <p:cNvPr id="8" name="Right Arrow 2"/>
          <p:cNvSpPr>
            <a:spLocks noChangeArrowheads="1"/>
          </p:cNvSpPr>
          <p:nvPr/>
        </p:nvSpPr>
        <p:spPr bwMode="auto">
          <a:xfrm rot="5400000">
            <a:off x="6001627" y="2565516"/>
            <a:ext cx="856040" cy="223334"/>
          </a:xfrm>
          <a:prstGeom prst="rightArrow">
            <a:avLst>
              <a:gd name="adj1" fmla="val 50000"/>
              <a:gd name="adj2" fmla="val 50000"/>
            </a:avLst>
          </a:prstGeom>
          <a:solidFill>
            <a:schemeClr val="bg1">
              <a:lumMod val="85000"/>
            </a:schemeClr>
          </a:solidFill>
          <a:ln>
            <a:noFill/>
          </a:ln>
        </p:spPr>
        <p:txBody>
          <a:bodyPr lIns="91424" tIns="45712" rIns="91424" bIns="45712"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defRPr/>
            </a:pPr>
            <a:endParaRPr lang="en-US" altLang="en-US" sz="1200" i="0">
              <a:solidFill>
                <a:schemeClr val="bg1">
                  <a:lumMod val="95000"/>
                </a:schemeClr>
              </a:solidFill>
            </a:endParaRPr>
          </a:p>
        </p:txBody>
      </p:sp>
      <p:sp>
        <p:nvSpPr>
          <p:cNvPr id="10" name="Down Arrow 9"/>
          <p:cNvSpPr/>
          <p:nvPr/>
        </p:nvSpPr>
        <p:spPr bwMode="auto">
          <a:xfrm>
            <a:off x="3797611" y="4365104"/>
            <a:ext cx="261785" cy="1013624"/>
          </a:xfrm>
          <a:prstGeom prst="downArrow">
            <a:avLst>
              <a:gd name="adj1" fmla="val 50000"/>
              <a:gd name="adj2" fmla="val 53816"/>
            </a:avLst>
          </a:prstGeom>
          <a:solidFill>
            <a:schemeClr val="bg1">
              <a:lumMod val="85000"/>
            </a:schemeClr>
          </a:solidFill>
          <a:ln>
            <a:noFill/>
          </a:ln>
          <a:effectLst/>
        </p:spPr>
        <p:txBody>
          <a:bodyPr lIns="91424" tIns="45712" rIns="91424" bIns="45712" anchor="ctr"/>
          <a:lstStyle/>
          <a:p>
            <a:pPr marL="3175">
              <a:defRPr/>
            </a:pPr>
            <a:endParaRPr lang="en-GB">
              <a:solidFill>
                <a:schemeClr val="bg1">
                  <a:lumMod val="95000"/>
                </a:schemeClr>
              </a:solidFill>
            </a:endParaRPr>
          </a:p>
        </p:txBody>
      </p:sp>
      <p:sp>
        <p:nvSpPr>
          <p:cNvPr id="11" name="Rectangle 3"/>
          <p:cNvSpPr>
            <a:spLocks noChangeArrowheads="1"/>
          </p:cNvSpPr>
          <p:nvPr/>
        </p:nvSpPr>
        <p:spPr bwMode="auto">
          <a:xfrm>
            <a:off x="2886399" y="4148435"/>
            <a:ext cx="2124507" cy="720725"/>
          </a:xfrm>
          <a:prstGeom prst="rect">
            <a:avLst/>
          </a:prstGeom>
          <a:solidFill>
            <a:srgbClr val="6699FF"/>
          </a:solidFill>
          <a:ln w="9525">
            <a:noFill/>
            <a:miter lim="800000"/>
            <a:headEnd/>
            <a:tailEnd/>
          </a:ln>
        </p:spPr>
        <p:txBody>
          <a:bodyPr lIns="91424" tIns="45712" rIns="91424" bIns="45712" anchor="ctr">
            <a:noAutofit/>
          </a:bodyP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200" b="1" i="0" dirty="0">
                <a:solidFill>
                  <a:schemeClr val="bg1"/>
                </a:solidFill>
              </a:rPr>
              <a:t>Infrastructure &amp; Innovation </a:t>
            </a:r>
            <a:r>
              <a:rPr lang="fr-BE" altLang="en-US" sz="1200" b="1" i="0" dirty="0" err="1">
                <a:solidFill>
                  <a:schemeClr val="bg1"/>
                </a:solidFill>
              </a:rPr>
              <a:t>window</a:t>
            </a:r>
            <a:endParaRPr lang="fr-BE" altLang="en-US" sz="1200" b="1" i="0" dirty="0">
              <a:solidFill>
                <a:schemeClr val="bg1"/>
              </a:solidFill>
            </a:endParaRPr>
          </a:p>
        </p:txBody>
      </p:sp>
      <p:sp>
        <p:nvSpPr>
          <p:cNvPr id="12" name="TextBox 19"/>
          <p:cNvSpPr txBox="1">
            <a:spLocks noChangeArrowheads="1"/>
          </p:cNvSpPr>
          <p:nvPr/>
        </p:nvSpPr>
        <p:spPr bwMode="auto">
          <a:xfrm>
            <a:off x="2886399" y="5386151"/>
            <a:ext cx="2092755" cy="486340"/>
          </a:xfrm>
          <a:prstGeom prst="rect">
            <a:avLst/>
          </a:prstGeom>
          <a:solidFill>
            <a:srgbClr val="FFC000"/>
          </a:solidFill>
          <a:ln w="9525">
            <a:noFill/>
            <a:miter lim="800000"/>
            <a:headEnd/>
            <a:tailEnd/>
          </a:ln>
        </p:spPr>
        <p:txBody>
          <a:bodyPr lIns="91424" tIns="45712" rIns="91424" bIns="45712" anchor="ctr">
            <a:no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200" b="1" i="0" dirty="0" err="1" smtClean="0">
                <a:solidFill>
                  <a:srgbClr val="004494"/>
                </a:solidFill>
              </a:rPr>
              <a:t>Investments</a:t>
            </a:r>
            <a:r>
              <a:rPr lang="fr-BE" altLang="en-US" sz="1200" b="1" i="0" dirty="0" smtClean="0">
                <a:solidFill>
                  <a:srgbClr val="004494"/>
                </a:solidFill>
              </a:rPr>
              <a:t> </a:t>
            </a:r>
            <a:endParaRPr lang="fr-BE" altLang="en-US" sz="1200" b="1" i="0" dirty="0">
              <a:solidFill>
                <a:srgbClr val="004494"/>
              </a:solidFill>
            </a:endParaRPr>
          </a:p>
          <a:p>
            <a:pPr algn="ctr" eaLnBrk="1" hangingPunct="1">
              <a:spcBef>
                <a:spcPct val="0"/>
              </a:spcBef>
              <a:buClrTx/>
              <a:buFontTx/>
              <a:buNone/>
            </a:pPr>
            <a:r>
              <a:rPr lang="fr-BE" altLang="en-US" sz="1200" b="1" i="0" dirty="0">
                <a:solidFill>
                  <a:srgbClr val="004494"/>
                </a:solidFill>
                <a:sym typeface="Symbol"/>
              </a:rPr>
              <a:t> </a:t>
            </a:r>
            <a:r>
              <a:rPr lang="fr-BE" altLang="en-US" sz="1200" b="1" i="0" dirty="0">
                <a:solidFill>
                  <a:srgbClr val="004494"/>
                </a:solidFill>
              </a:rPr>
              <a:t>€ 240 </a:t>
            </a:r>
            <a:r>
              <a:rPr lang="fr-BE" altLang="en-US" sz="1200" b="1" i="0" dirty="0" err="1">
                <a:solidFill>
                  <a:srgbClr val="004494"/>
                </a:solidFill>
              </a:rPr>
              <a:t>bn</a:t>
            </a:r>
            <a:endParaRPr lang="en-GB" altLang="en-US" sz="1200" b="1" i="0" dirty="0">
              <a:solidFill>
                <a:srgbClr val="004494"/>
              </a:solidFill>
            </a:endParaRPr>
          </a:p>
        </p:txBody>
      </p:sp>
      <p:sp>
        <p:nvSpPr>
          <p:cNvPr id="13" name="TextBox 20"/>
          <p:cNvSpPr txBox="1">
            <a:spLocks noChangeArrowheads="1"/>
          </p:cNvSpPr>
          <p:nvPr/>
        </p:nvSpPr>
        <p:spPr bwMode="auto">
          <a:xfrm>
            <a:off x="5826880" y="5387739"/>
            <a:ext cx="1985481" cy="486340"/>
          </a:xfrm>
          <a:prstGeom prst="rect">
            <a:avLst/>
          </a:prstGeom>
          <a:solidFill>
            <a:srgbClr val="FFC000"/>
          </a:solidFill>
          <a:ln>
            <a:noFill/>
          </a:ln>
        </p:spPr>
        <p:txBody>
          <a:bodyPr lIns="91424" tIns="45712" rIns="91424" bIns="45712" anchor="ctr">
            <a:no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fr-BE" altLang="en-US" sz="1200" b="1" i="0" dirty="0" err="1">
                <a:solidFill>
                  <a:srgbClr val="004494"/>
                </a:solidFill>
              </a:rPr>
              <a:t>SMEs</a:t>
            </a:r>
            <a:r>
              <a:rPr lang="fr-BE" altLang="en-US" sz="1200" b="1" i="0" dirty="0">
                <a:solidFill>
                  <a:srgbClr val="004494"/>
                </a:solidFill>
              </a:rPr>
              <a:t> and </a:t>
            </a:r>
            <a:r>
              <a:rPr lang="fr-BE" altLang="en-US" sz="1200" b="1" i="0" dirty="0" err="1" smtClean="0">
                <a:solidFill>
                  <a:srgbClr val="004494"/>
                </a:solidFill>
              </a:rPr>
              <a:t>mid</a:t>
            </a:r>
            <a:r>
              <a:rPr lang="fr-BE" altLang="en-US" sz="1200" b="1" i="0" dirty="0" smtClean="0">
                <a:solidFill>
                  <a:srgbClr val="004494"/>
                </a:solidFill>
              </a:rPr>
              <a:t>-caps</a:t>
            </a:r>
            <a:endParaRPr lang="fr-BE" altLang="en-US" sz="1200" b="1" i="0" dirty="0">
              <a:solidFill>
                <a:srgbClr val="004494"/>
              </a:solidFill>
            </a:endParaRPr>
          </a:p>
          <a:p>
            <a:pPr algn="ctr" eaLnBrk="1" hangingPunct="1">
              <a:spcBef>
                <a:spcPct val="0"/>
              </a:spcBef>
              <a:buClrTx/>
              <a:buFontTx/>
              <a:buNone/>
              <a:defRPr/>
            </a:pPr>
            <a:r>
              <a:rPr lang="fr-BE" altLang="en-US" sz="1200" b="1" i="0" dirty="0">
                <a:solidFill>
                  <a:srgbClr val="004494"/>
                </a:solidFill>
                <a:sym typeface="Symbol"/>
              </a:rPr>
              <a:t> </a:t>
            </a:r>
            <a:r>
              <a:rPr lang="fr-BE" altLang="en-US" sz="1200" b="1" i="0" dirty="0">
                <a:solidFill>
                  <a:srgbClr val="004494"/>
                </a:solidFill>
              </a:rPr>
              <a:t>€ 75 </a:t>
            </a:r>
            <a:r>
              <a:rPr lang="fr-BE" altLang="en-US" sz="1200" b="1" i="0" dirty="0" err="1">
                <a:solidFill>
                  <a:srgbClr val="004494"/>
                </a:solidFill>
              </a:rPr>
              <a:t>bn</a:t>
            </a:r>
            <a:endParaRPr lang="fr-BE" altLang="en-US" sz="1200" b="1" i="0" dirty="0">
              <a:solidFill>
                <a:srgbClr val="004494"/>
              </a:solidFill>
            </a:endParaRPr>
          </a:p>
        </p:txBody>
      </p:sp>
      <p:sp>
        <p:nvSpPr>
          <p:cNvPr id="14" name="Rectangle 17"/>
          <p:cNvSpPr>
            <a:spLocks noChangeArrowheads="1"/>
          </p:cNvSpPr>
          <p:nvPr/>
        </p:nvSpPr>
        <p:spPr bwMode="auto">
          <a:xfrm>
            <a:off x="5868144" y="4148435"/>
            <a:ext cx="1972146" cy="720725"/>
          </a:xfrm>
          <a:prstGeom prst="rect">
            <a:avLst/>
          </a:prstGeom>
          <a:solidFill>
            <a:srgbClr val="6699FF"/>
          </a:solidFill>
          <a:ln w="9525">
            <a:noFill/>
            <a:miter lim="800000"/>
            <a:headEnd/>
            <a:tailEnd/>
          </a:ln>
        </p:spPr>
        <p:txBody>
          <a:bodyPr lIns="91424" tIns="45712" rIns="91424" bIns="45712" anchor="ctr">
            <a:noAutofit/>
          </a:bodyP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200" b="1" i="0" dirty="0">
                <a:solidFill>
                  <a:schemeClr val="bg1"/>
                </a:solidFill>
              </a:rPr>
              <a:t>SME </a:t>
            </a:r>
            <a:r>
              <a:rPr lang="fr-BE" altLang="en-US" sz="1200" b="1" i="0" dirty="0" err="1">
                <a:solidFill>
                  <a:schemeClr val="bg1"/>
                </a:solidFill>
              </a:rPr>
              <a:t>window</a:t>
            </a:r>
            <a:r>
              <a:rPr lang="fr-BE" altLang="en-US" sz="1200" b="1" i="0" dirty="0">
                <a:solidFill>
                  <a:schemeClr val="bg1"/>
                </a:solidFill>
              </a:rPr>
              <a:t> </a:t>
            </a:r>
            <a:endParaRPr lang="en-US" altLang="en-US" sz="1200" i="0" dirty="0"/>
          </a:p>
        </p:txBody>
      </p:sp>
      <p:sp>
        <p:nvSpPr>
          <p:cNvPr id="15" name="Bent Arrow 14"/>
          <p:cNvSpPr/>
          <p:nvPr/>
        </p:nvSpPr>
        <p:spPr bwMode="auto">
          <a:xfrm rot="10800000" flipH="1">
            <a:off x="5339518" y="3201211"/>
            <a:ext cx="503237" cy="1571939"/>
          </a:xfrm>
          <a:prstGeom prst="bentArrow">
            <a:avLst>
              <a:gd name="adj1" fmla="val 37425"/>
              <a:gd name="adj2" fmla="val 38394"/>
              <a:gd name="adj3" fmla="val 45051"/>
              <a:gd name="adj4" fmla="val 16567"/>
            </a:avLst>
          </a:prstGeom>
          <a:solidFill>
            <a:schemeClr val="bg1">
              <a:lumMod val="85000"/>
            </a:schemeClr>
          </a:solidFill>
          <a:ln>
            <a:noFill/>
          </a:ln>
          <a:effectLst/>
          <a:extLst/>
        </p:spPr>
        <p:txBody>
          <a:bodyPr lIns="91424" tIns="45712" rIns="91424" bIns="45712" anchor="ctr"/>
          <a:lstStyle/>
          <a:p>
            <a:pPr marL="3175">
              <a:defRPr/>
            </a:pPr>
            <a:endParaRPr lang="en-GB">
              <a:solidFill>
                <a:schemeClr val="bg1">
                  <a:lumMod val="95000"/>
                </a:schemeClr>
              </a:solidFill>
            </a:endParaRPr>
          </a:p>
        </p:txBody>
      </p:sp>
      <p:sp>
        <p:nvSpPr>
          <p:cNvPr id="16" name="Bent Arrow 15"/>
          <p:cNvSpPr/>
          <p:nvPr/>
        </p:nvSpPr>
        <p:spPr bwMode="auto">
          <a:xfrm rot="10800000">
            <a:off x="5010903" y="3201211"/>
            <a:ext cx="503238" cy="1571939"/>
          </a:xfrm>
          <a:prstGeom prst="bentArrow">
            <a:avLst>
              <a:gd name="adj1" fmla="val 37425"/>
              <a:gd name="adj2" fmla="val 38394"/>
              <a:gd name="adj3" fmla="val 43158"/>
              <a:gd name="adj4" fmla="val 16567"/>
            </a:avLst>
          </a:prstGeom>
          <a:solidFill>
            <a:schemeClr val="bg1">
              <a:lumMod val="85000"/>
            </a:schemeClr>
          </a:solidFill>
          <a:ln>
            <a:noFill/>
          </a:ln>
          <a:effectLst/>
          <a:extLst/>
        </p:spPr>
        <p:txBody>
          <a:bodyPr lIns="91424" tIns="45712" rIns="91424" bIns="45712" anchor="ctr"/>
          <a:lstStyle/>
          <a:p>
            <a:pPr marL="3175">
              <a:defRPr/>
            </a:pPr>
            <a:endParaRPr lang="en-GB">
              <a:solidFill>
                <a:schemeClr val="bg1">
                  <a:lumMod val="95000"/>
                </a:schemeClr>
              </a:solidFill>
            </a:endParaRPr>
          </a:p>
        </p:txBody>
      </p:sp>
      <p:sp>
        <p:nvSpPr>
          <p:cNvPr id="17" name="TextBox 7"/>
          <p:cNvSpPr txBox="1">
            <a:spLocks noChangeArrowheads="1"/>
          </p:cNvSpPr>
          <p:nvPr/>
        </p:nvSpPr>
        <p:spPr bwMode="auto">
          <a:xfrm>
            <a:off x="3865532" y="3105200"/>
            <a:ext cx="3370764" cy="611832"/>
          </a:xfrm>
          <a:prstGeom prst="rect">
            <a:avLst/>
          </a:prstGeom>
          <a:solidFill>
            <a:srgbClr val="2232AA"/>
          </a:solidFill>
          <a:ln w="9525">
            <a:noFill/>
            <a:miter lim="800000"/>
            <a:headEnd/>
            <a:tailEnd/>
          </a:ln>
        </p:spPr>
        <p:txBody>
          <a:bodyPr lIns="91424" tIns="45712" rIns="91424" bIns="45712" anchor="ctr">
            <a:no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200" b="1" i="0" dirty="0" smtClean="0">
                <a:solidFill>
                  <a:schemeClr val="bg1"/>
                </a:solidFill>
              </a:rPr>
              <a:t>EFSI</a:t>
            </a:r>
            <a:endParaRPr lang="fr-BE" altLang="en-US" sz="1200" b="1" i="0" dirty="0">
              <a:solidFill>
                <a:schemeClr val="bg1"/>
              </a:solidFill>
            </a:endParaRPr>
          </a:p>
        </p:txBody>
      </p:sp>
      <p:sp>
        <p:nvSpPr>
          <p:cNvPr id="18" name="TextBox 27"/>
          <p:cNvSpPr txBox="1">
            <a:spLocks noChangeArrowheads="1"/>
          </p:cNvSpPr>
          <p:nvPr/>
        </p:nvSpPr>
        <p:spPr bwMode="auto">
          <a:xfrm>
            <a:off x="2903534" y="5932531"/>
            <a:ext cx="4908827" cy="762000"/>
          </a:xfrm>
          <a:prstGeom prst="rect">
            <a:avLst/>
          </a:prstGeom>
          <a:solidFill>
            <a:srgbClr val="FFC000"/>
          </a:solidFill>
          <a:ln w="19050">
            <a:noFill/>
            <a:miter lim="800000"/>
            <a:headEnd/>
            <a:tailEnd/>
          </a:ln>
        </p:spPr>
        <p:txBody>
          <a:bodyPr lIns="91424" tIns="45712" rIns="91424" bIns="45712" anchor="ctr">
            <a:no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200" b="1" i="0" dirty="0">
                <a:solidFill>
                  <a:srgbClr val="004494"/>
                </a:solidFill>
              </a:rPr>
              <a:t>Total </a:t>
            </a:r>
            <a:r>
              <a:rPr lang="fr-BE" altLang="en-US" sz="1200" b="1" i="0" dirty="0" smtClean="0">
                <a:solidFill>
                  <a:srgbClr val="004494"/>
                </a:solidFill>
              </a:rPr>
              <a:t>over </a:t>
            </a:r>
            <a:r>
              <a:rPr lang="fr-BE" altLang="en-US" sz="1200" b="1" i="0" dirty="0">
                <a:solidFill>
                  <a:srgbClr val="004494"/>
                </a:solidFill>
              </a:rPr>
              <a:t>3 </a:t>
            </a:r>
            <a:r>
              <a:rPr lang="fr-BE" altLang="en-US" sz="1200" b="1" i="0" dirty="0" err="1">
                <a:solidFill>
                  <a:srgbClr val="004494"/>
                </a:solidFill>
              </a:rPr>
              <a:t>years</a:t>
            </a:r>
            <a:r>
              <a:rPr lang="fr-BE" altLang="en-US" sz="1200" b="1" i="0" dirty="0">
                <a:solidFill>
                  <a:srgbClr val="004494"/>
                </a:solidFill>
              </a:rPr>
              <a:t>:</a:t>
            </a:r>
          </a:p>
          <a:p>
            <a:pPr algn="ctr" eaLnBrk="1" hangingPunct="1">
              <a:spcBef>
                <a:spcPct val="0"/>
              </a:spcBef>
              <a:buClrTx/>
              <a:buFontTx/>
              <a:buNone/>
            </a:pPr>
            <a:r>
              <a:rPr lang="fr-BE" altLang="en-US" sz="1200" b="1" i="0" dirty="0">
                <a:solidFill>
                  <a:srgbClr val="004494"/>
                </a:solidFill>
                <a:sym typeface="Symbol"/>
              </a:rPr>
              <a:t> </a:t>
            </a:r>
            <a:r>
              <a:rPr lang="fr-BE" altLang="en-US" sz="1200" b="1" i="0" dirty="0">
                <a:solidFill>
                  <a:srgbClr val="004494"/>
                </a:solidFill>
              </a:rPr>
              <a:t>€ 315 bn</a:t>
            </a:r>
            <a:endParaRPr lang="en-GB" altLang="en-US" sz="1200" b="1" i="0" dirty="0">
              <a:solidFill>
                <a:srgbClr val="004494"/>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8216" y="1700808"/>
            <a:ext cx="1422461" cy="791981"/>
          </a:xfrm>
          <a:prstGeom prst="rect">
            <a:avLst/>
          </a:prstGeom>
          <a:noFill/>
          <a:ln w="952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1"/>
          <p:cNvSpPr txBox="1">
            <a:spLocks noChangeArrowheads="1"/>
          </p:cNvSpPr>
          <p:nvPr/>
        </p:nvSpPr>
        <p:spPr bwMode="auto">
          <a:xfrm>
            <a:off x="5796136" y="2601281"/>
            <a:ext cx="1169916" cy="385919"/>
          </a:xfrm>
          <a:prstGeom prst="rect">
            <a:avLst/>
          </a:prstGeom>
          <a:noFill/>
          <a:ln>
            <a:noFill/>
          </a:ln>
          <a:effectLst>
            <a:outerShdw blurRad="50800" algn="ctr" rotWithShape="0">
              <a:schemeClr val="tx2"/>
            </a:outerShdw>
          </a:effectLst>
          <a:scene3d>
            <a:camera prst="orthographicFront"/>
            <a:lightRig rig="threePt" dir="t"/>
          </a:scene3d>
          <a:sp3d contourW="12700">
            <a:contourClr>
              <a:schemeClr val="bg1"/>
            </a:contourClr>
          </a:sp3d>
        </p:spPr>
        <p:txBody>
          <a:bodyPr wrap="square" lIns="91424" tIns="45712" rIns="91424" bIns="45712" anchor="ctr">
            <a:no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fr-BE" altLang="en-US" sz="1200" b="1" i="0" dirty="0">
                <a:solidFill>
                  <a:schemeClr val="bg1"/>
                </a:solidFill>
              </a:rPr>
              <a:t>€ 5bn</a:t>
            </a:r>
            <a:endParaRPr lang="fr-BE" altLang="en-US" sz="1200" i="0" dirty="0">
              <a:solidFill>
                <a:schemeClr val="bg1"/>
              </a:solidFill>
            </a:endParaRPr>
          </a:p>
        </p:txBody>
      </p:sp>
      <p:sp>
        <p:nvSpPr>
          <p:cNvPr id="26" name="TextBox 1"/>
          <p:cNvSpPr txBox="1">
            <a:spLocks noChangeArrowheads="1"/>
          </p:cNvSpPr>
          <p:nvPr/>
        </p:nvSpPr>
        <p:spPr bwMode="auto">
          <a:xfrm>
            <a:off x="3964536" y="2601281"/>
            <a:ext cx="1169916" cy="385919"/>
          </a:xfrm>
          <a:prstGeom prst="rect">
            <a:avLst/>
          </a:prstGeom>
          <a:noFill/>
          <a:ln>
            <a:noFill/>
          </a:ln>
          <a:effectLst>
            <a:outerShdw blurRad="50800" algn="ctr" rotWithShape="0">
              <a:schemeClr val="tx2"/>
            </a:outerShdw>
          </a:effectLst>
          <a:scene3d>
            <a:camera prst="orthographicFront"/>
            <a:lightRig rig="threePt" dir="t"/>
          </a:scene3d>
          <a:sp3d contourW="12700">
            <a:contourClr>
              <a:schemeClr val="bg1"/>
            </a:contourClr>
          </a:sp3d>
        </p:spPr>
        <p:txBody>
          <a:bodyPr wrap="square" lIns="91424" tIns="45712" rIns="91424" bIns="45712" anchor="ctr">
            <a:no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fr-BE" altLang="en-US" sz="1200" b="1" i="0" dirty="0">
                <a:solidFill>
                  <a:schemeClr val="bg1"/>
                </a:solidFill>
              </a:rPr>
              <a:t>€ </a:t>
            </a:r>
            <a:r>
              <a:rPr lang="fr-BE" altLang="en-US" sz="1200" b="1" i="0" dirty="0" smtClean="0">
                <a:solidFill>
                  <a:schemeClr val="bg1"/>
                </a:solidFill>
              </a:rPr>
              <a:t>16bn</a:t>
            </a:r>
            <a:endParaRPr lang="fr-BE" altLang="en-US" sz="1200" i="0" dirty="0">
              <a:solidFill>
                <a:schemeClr val="bg1"/>
              </a:solidFill>
            </a:endParaRPr>
          </a:p>
        </p:txBody>
      </p:sp>
      <p:sp>
        <p:nvSpPr>
          <p:cNvPr id="27" name="Down Arrow 26"/>
          <p:cNvSpPr/>
          <p:nvPr/>
        </p:nvSpPr>
        <p:spPr bwMode="auto">
          <a:xfrm>
            <a:off x="1301196" y="3140969"/>
            <a:ext cx="261785" cy="777972"/>
          </a:xfrm>
          <a:prstGeom prst="downArrow">
            <a:avLst>
              <a:gd name="adj1" fmla="val 50000"/>
              <a:gd name="adj2" fmla="val 53816"/>
            </a:avLst>
          </a:prstGeom>
          <a:solidFill>
            <a:schemeClr val="bg1">
              <a:lumMod val="85000"/>
            </a:schemeClr>
          </a:solidFill>
          <a:ln>
            <a:noFill/>
          </a:ln>
          <a:effectLst/>
        </p:spPr>
        <p:txBody>
          <a:bodyPr lIns="91424" tIns="45712" rIns="91424" bIns="45712" anchor="ctr"/>
          <a:lstStyle/>
          <a:p>
            <a:pPr marL="3175">
              <a:defRPr/>
            </a:pPr>
            <a:endParaRPr lang="en-GB">
              <a:solidFill>
                <a:schemeClr val="bg1">
                  <a:lumMod val="95000"/>
                </a:schemeClr>
              </a:solidFill>
            </a:endParaRPr>
          </a:p>
        </p:txBody>
      </p:sp>
      <p:sp>
        <p:nvSpPr>
          <p:cNvPr id="25" name="Rectangle 3"/>
          <p:cNvSpPr>
            <a:spLocks noChangeArrowheads="1"/>
          </p:cNvSpPr>
          <p:nvPr/>
        </p:nvSpPr>
        <p:spPr bwMode="auto">
          <a:xfrm>
            <a:off x="403921" y="1700809"/>
            <a:ext cx="2118213" cy="1440159"/>
          </a:xfrm>
          <a:prstGeom prst="rect">
            <a:avLst/>
          </a:prstGeom>
          <a:noFill/>
          <a:ln w="9525">
            <a:noFill/>
            <a:miter lim="800000"/>
            <a:headEnd/>
            <a:tailEnd/>
          </a:ln>
        </p:spPr>
        <p:txBody>
          <a:bodyPr lIns="91424" tIns="45712" rIns="91424" bIns="45712" anchor="ctr">
            <a:noAutofit/>
          </a:bodyP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200" b="1" i="0" dirty="0" smtClean="0">
                <a:solidFill>
                  <a:srgbClr val="004494"/>
                </a:solidFill>
              </a:rPr>
              <a:t>EFSI </a:t>
            </a:r>
            <a:r>
              <a:rPr lang="fr-BE" altLang="en-US" sz="1200" b="1" i="0" dirty="0" err="1" smtClean="0">
                <a:solidFill>
                  <a:srgbClr val="004494"/>
                </a:solidFill>
              </a:rPr>
              <a:t>risk-bearing</a:t>
            </a:r>
            <a:r>
              <a:rPr lang="fr-BE" altLang="en-US" sz="1200" b="1" i="0" dirty="0" smtClean="0">
                <a:solidFill>
                  <a:srgbClr val="004494"/>
                </a:solidFill>
              </a:rPr>
              <a:t> </a:t>
            </a:r>
            <a:r>
              <a:rPr lang="fr-BE" altLang="en-US" sz="1200" b="1" i="0" dirty="0" err="1" smtClean="0">
                <a:solidFill>
                  <a:srgbClr val="004494"/>
                </a:solidFill>
              </a:rPr>
              <a:t>capacity</a:t>
            </a:r>
            <a:endParaRPr lang="fr-BE" altLang="en-US" sz="1200" b="1" i="0" dirty="0" smtClean="0">
              <a:solidFill>
                <a:srgbClr val="004494"/>
              </a:solidFill>
            </a:endParaRPr>
          </a:p>
          <a:p>
            <a:pPr algn="ctr" eaLnBrk="1" hangingPunct="1">
              <a:spcBef>
                <a:spcPct val="0"/>
              </a:spcBef>
              <a:buClrTx/>
              <a:buNone/>
            </a:pPr>
            <a:r>
              <a:rPr lang="fr-BE" altLang="en-US" sz="1200" b="1" i="0" dirty="0" smtClean="0">
                <a:solidFill>
                  <a:srgbClr val="004494"/>
                </a:solidFill>
              </a:rPr>
              <a:t>€ 21bn </a:t>
            </a:r>
            <a:endParaRPr lang="fr-BE" altLang="en-US" sz="1200" b="1" i="0" dirty="0">
              <a:solidFill>
                <a:srgbClr val="004494"/>
              </a:solidFill>
            </a:endParaRPr>
          </a:p>
        </p:txBody>
      </p:sp>
      <p:sp>
        <p:nvSpPr>
          <p:cNvPr id="24" name="Rectangle 3"/>
          <p:cNvSpPr>
            <a:spLocks noChangeArrowheads="1"/>
          </p:cNvSpPr>
          <p:nvPr/>
        </p:nvSpPr>
        <p:spPr bwMode="auto">
          <a:xfrm>
            <a:off x="373445" y="4014816"/>
            <a:ext cx="2118213" cy="1046365"/>
          </a:xfrm>
          <a:prstGeom prst="rect">
            <a:avLst/>
          </a:prstGeom>
          <a:noFill/>
          <a:ln w="9525">
            <a:noFill/>
            <a:miter lim="800000"/>
            <a:headEnd/>
            <a:tailEnd/>
          </a:ln>
        </p:spPr>
        <p:txBody>
          <a:bodyPr lIns="91424" tIns="45712" rIns="91424" bIns="45712" anchor="ctr">
            <a:noAutofit/>
          </a:bodyP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200" b="1" i="0" dirty="0">
                <a:solidFill>
                  <a:srgbClr val="004494"/>
                </a:solidFill>
              </a:rPr>
              <a:t>EIB </a:t>
            </a:r>
            <a:r>
              <a:rPr lang="fr-BE" altLang="en-US" sz="1200" b="1" i="0" dirty="0" smtClean="0">
                <a:solidFill>
                  <a:srgbClr val="004494"/>
                </a:solidFill>
              </a:rPr>
              <a:t>/ EIF </a:t>
            </a:r>
            <a:r>
              <a:rPr lang="fr-BE" altLang="en-US" sz="1200" b="1" i="0" dirty="0" err="1" smtClean="0">
                <a:solidFill>
                  <a:srgbClr val="004494"/>
                </a:solidFill>
              </a:rPr>
              <a:t>financing</a:t>
            </a:r>
            <a:endParaRPr lang="fr-BE" altLang="en-US" sz="1200" b="1" i="0" dirty="0" smtClean="0">
              <a:solidFill>
                <a:srgbClr val="004494"/>
              </a:solidFill>
            </a:endParaRPr>
          </a:p>
          <a:p>
            <a:pPr algn="ctr" eaLnBrk="1" hangingPunct="1">
              <a:spcBef>
                <a:spcPct val="0"/>
              </a:spcBef>
              <a:buClrTx/>
              <a:buNone/>
            </a:pPr>
            <a:r>
              <a:rPr lang="fr-BE" altLang="en-US" sz="1200" b="1" i="0" dirty="0">
                <a:solidFill>
                  <a:srgbClr val="004494"/>
                </a:solidFill>
                <a:sym typeface="Symbol"/>
              </a:rPr>
              <a:t> </a:t>
            </a:r>
            <a:r>
              <a:rPr lang="fr-BE" altLang="en-US" sz="1200" b="1" i="0" dirty="0">
                <a:solidFill>
                  <a:srgbClr val="004494"/>
                </a:solidFill>
              </a:rPr>
              <a:t>€ </a:t>
            </a:r>
            <a:r>
              <a:rPr lang="fr-BE" altLang="en-US" sz="1200" b="1" i="0" dirty="0" smtClean="0">
                <a:solidFill>
                  <a:srgbClr val="004494"/>
                </a:solidFill>
              </a:rPr>
              <a:t>6</a:t>
            </a:r>
            <a:r>
              <a:rPr lang="fr-BE" altLang="en-US" sz="1200" b="1" i="0" dirty="0">
                <a:solidFill>
                  <a:srgbClr val="004494"/>
                </a:solidFill>
              </a:rPr>
              <a:t>1</a:t>
            </a:r>
            <a:r>
              <a:rPr lang="fr-BE" altLang="en-US" sz="1200" b="1" i="0" dirty="0" smtClean="0">
                <a:solidFill>
                  <a:srgbClr val="004494"/>
                </a:solidFill>
              </a:rPr>
              <a:t> </a:t>
            </a:r>
            <a:r>
              <a:rPr lang="fr-BE" altLang="en-US" sz="1200" b="1" i="0" dirty="0" err="1" smtClean="0">
                <a:solidFill>
                  <a:srgbClr val="004494"/>
                </a:solidFill>
              </a:rPr>
              <a:t>bn</a:t>
            </a:r>
            <a:r>
              <a:rPr lang="fr-BE" altLang="en-US" sz="1200" b="1" i="0" dirty="0" smtClean="0">
                <a:solidFill>
                  <a:srgbClr val="004494"/>
                </a:solidFill>
              </a:rPr>
              <a:t> </a:t>
            </a:r>
            <a:endParaRPr lang="fr-BE" altLang="en-US" sz="1200" b="1" i="0" dirty="0">
              <a:solidFill>
                <a:srgbClr val="004494"/>
              </a:solidFill>
            </a:endParaRPr>
          </a:p>
        </p:txBody>
      </p:sp>
      <p:sp>
        <p:nvSpPr>
          <p:cNvPr id="28" name="Rectangle 3"/>
          <p:cNvSpPr>
            <a:spLocks noChangeArrowheads="1"/>
          </p:cNvSpPr>
          <p:nvPr/>
        </p:nvSpPr>
        <p:spPr bwMode="auto">
          <a:xfrm>
            <a:off x="403921" y="5874078"/>
            <a:ext cx="2118213" cy="820871"/>
          </a:xfrm>
          <a:prstGeom prst="rect">
            <a:avLst/>
          </a:prstGeom>
          <a:noFill/>
          <a:ln w="9525">
            <a:noFill/>
            <a:miter lim="800000"/>
            <a:headEnd/>
            <a:tailEnd/>
          </a:ln>
        </p:spPr>
        <p:txBody>
          <a:bodyPr lIns="91424" tIns="45712" rIns="91424" bIns="45712" anchor="ctr">
            <a:noAutofit/>
          </a:bodyP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200" b="1" i="0" dirty="0" smtClean="0">
                <a:solidFill>
                  <a:srgbClr val="004494"/>
                </a:solidFill>
              </a:rPr>
              <a:t>Investment value</a:t>
            </a:r>
          </a:p>
          <a:p>
            <a:pPr algn="ctr" eaLnBrk="1" hangingPunct="1">
              <a:spcBef>
                <a:spcPct val="0"/>
              </a:spcBef>
              <a:buClrTx/>
              <a:buNone/>
            </a:pPr>
            <a:r>
              <a:rPr lang="fr-BE" altLang="en-US" sz="1200" b="1" i="0" dirty="0">
                <a:solidFill>
                  <a:srgbClr val="004494"/>
                </a:solidFill>
                <a:sym typeface="Symbol"/>
              </a:rPr>
              <a:t> </a:t>
            </a:r>
            <a:r>
              <a:rPr lang="fr-BE" altLang="en-US" sz="1200" b="1" i="0" dirty="0">
                <a:solidFill>
                  <a:srgbClr val="004494"/>
                </a:solidFill>
              </a:rPr>
              <a:t>€ </a:t>
            </a:r>
            <a:r>
              <a:rPr lang="fr-BE" altLang="en-US" sz="1200" b="1" i="0" dirty="0" smtClean="0">
                <a:solidFill>
                  <a:srgbClr val="004494"/>
                </a:solidFill>
              </a:rPr>
              <a:t>315 </a:t>
            </a:r>
            <a:r>
              <a:rPr lang="fr-BE" altLang="en-US" sz="1200" b="1" i="0" dirty="0" err="1" smtClean="0">
                <a:solidFill>
                  <a:srgbClr val="004494"/>
                </a:solidFill>
              </a:rPr>
              <a:t>bn</a:t>
            </a:r>
            <a:r>
              <a:rPr lang="fr-BE" altLang="en-US" sz="1200" b="1" i="0" dirty="0" smtClean="0">
                <a:solidFill>
                  <a:srgbClr val="004494"/>
                </a:solidFill>
              </a:rPr>
              <a:t> </a:t>
            </a:r>
            <a:endParaRPr lang="fr-BE" altLang="en-US" sz="1200" b="1" i="0" dirty="0">
              <a:solidFill>
                <a:srgbClr val="004494"/>
              </a:solidFill>
            </a:endParaRPr>
          </a:p>
        </p:txBody>
      </p:sp>
      <p:sp>
        <p:nvSpPr>
          <p:cNvPr id="29" name="Down Arrow 28"/>
          <p:cNvSpPr/>
          <p:nvPr/>
        </p:nvSpPr>
        <p:spPr bwMode="auto">
          <a:xfrm>
            <a:off x="1301195" y="5137021"/>
            <a:ext cx="261785" cy="777972"/>
          </a:xfrm>
          <a:prstGeom prst="downArrow">
            <a:avLst>
              <a:gd name="adj1" fmla="val 50000"/>
              <a:gd name="adj2" fmla="val 53816"/>
            </a:avLst>
          </a:prstGeom>
          <a:solidFill>
            <a:schemeClr val="bg1">
              <a:lumMod val="85000"/>
            </a:schemeClr>
          </a:solidFill>
          <a:ln>
            <a:noFill/>
          </a:ln>
          <a:effectLst/>
        </p:spPr>
        <p:txBody>
          <a:bodyPr lIns="91424" tIns="45712" rIns="91424" bIns="45712" anchor="ctr"/>
          <a:lstStyle/>
          <a:p>
            <a:pPr marL="3175">
              <a:defRPr/>
            </a:pPr>
            <a:endParaRPr lang="en-GB">
              <a:solidFill>
                <a:schemeClr val="bg1">
                  <a:lumMod val="95000"/>
                </a:schemeClr>
              </a:solidFill>
            </a:endParaRPr>
          </a:p>
        </p:txBody>
      </p:sp>
      <p:sp>
        <p:nvSpPr>
          <p:cNvPr id="30" name="Rectangle 3"/>
          <p:cNvSpPr>
            <a:spLocks noChangeArrowheads="1"/>
          </p:cNvSpPr>
          <p:nvPr/>
        </p:nvSpPr>
        <p:spPr bwMode="auto">
          <a:xfrm>
            <a:off x="179512" y="3201212"/>
            <a:ext cx="936104" cy="516881"/>
          </a:xfrm>
          <a:prstGeom prst="rect">
            <a:avLst/>
          </a:prstGeom>
          <a:noFill/>
          <a:ln w="9525">
            <a:noFill/>
            <a:miter lim="800000"/>
            <a:headEnd/>
            <a:tailEnd/>
          </a:ln>
        </p:spPr>
        <p:txBody>
          <a:bodyPr lIns="91424" tIns="45712" rIns="91424" bIns="45712" anchor="ctr">
            <a:noAutofit/>
          </a:bodyP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200" b="1" i="0" dirty="0" smtClean="0">
                <a:solidFill>
                  <a:srgbClr val="004494"/>
                </a:solidFill>
              </a:rPr>
              <a:t>3x </a:t>
            </a:r>
            <a:endParaRPr lang="fr-BE" altLang="en-US" sz="1200" b="1" i="0" dirty="0">
              <a:solidFill>
                <a:srgbClr val="004494"/>
              </a:solidFill>
            </a:endParaRPr>
          </a:p>
        </p:txBody>
      </p:sp>
      <p:sp>
        <p:nvSpPr>
          <p:cNvPr id="31" name="Rectangle 3"/>
          <p:cNvSpPr>
            <a:spLocks noChangeArrowheads="1"/>
          </p:cNvSpPr>
          <p:nvPr/>
        </p:nvSpPr>
        <p:spPr bwMode="auto">
          <a:xfrm>
            <a:off x="179512" y="5127710"/>
            <a:ext cx="936104" cy="516881"/>
          </a:xfrm>
          <a:prstGeom prst="rect">
            <a:avLst/>
          </a:prstGeom>
          <a:noFill/>
          <a:ln w="9525">
            <a:noFill/>
            <a:miter lim="800000"/>
            <a:headEnd/>
            <a:tailEnd/>
          </a:ln>
        </p:spPr>
        <p:txBody>
          <a:bodyPr lIns="91424" tIns="45712" rIns="91424" bIns="45712" anchor="ctr">
            <a:noAutofit/>
          </a:bodyP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200" b="1" i="0" dirty="0">
                <a:solidFill>
                  <a:srgbClr val="004494"/>
                </a:solidFill>
              </a:rPr>
              <a:t>5</a:t>
            </a:r>
            <a:r>
              <a:rPr lang="fr-BE" altLang="en-US" sz="1200" b="1" i="0" dirty="0" smtClean="0">
                <a:solidFill>
                  <a:srgbClr val="004494"/>
                </a:solidFill>
              </a:rPr>
              <a:t>x </a:t>
            </a:r>
            <a:endParaRPr lang="fr-BE" altLang="en-US" sz="1200" b="1" i="0" dirty="0">
              <a:solidFill>
                <a:srgbClr val="004494"/>
              </a:solidFill>
            </a:endParaRPr>
          </a:p>
        </p:txBody>
      </p:sp>
    </p:spTree>
    <p:extLst>
      <p:ext uri="{BB962C8B-B14F-4D97-AF65-F5344CB8AC3E}">
        <p14:creationId xmlns:p14="http://schemas.microsoft.com/office/powerpoint/2010/main" val="41226515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 name="THINKCELLSHAPEDONOTDELETE" val="pG.Fz28l9CUenHNhHpdDOvw"/>
</p:tagLst>
</file>

<file path=ppt/tags/tag2.xml><?xml version="1.0" encoding="utf-8"?>
<p:tagLst xmlns:a="http://schemas.openxmlformats.org/drawingml/2006/main" xmlns:r="http://schemas.openxmlformats.org/officeDocument/2006/relationships" xmlns:p="http://schemas.openxmlformats.org/presentationml/2006/main">
  <p:tag name="RESIZE" val="Yes"/>
  <p:tag name="THINKCELLSHAPEDONOTDELETE" val="pG.Fz28l9CUenHNhHpdDOv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2W6u1sWNt02pzXKHpPfNaw"/>
</p:tagLst>
</file>

<file path=ppt/tags/tag4.xml><?xml version="1.0" encoding="utf-8"?>
<p:tagLst xmlns:a="http://schemas.openxmlformats.org/drawingml/2006/main" xmlns:r="http://schemas.openxmlformats.org/officeDocument/2006/relationships" xmlns:p="http://schemas.openxmlformats.org/presentationml/2006/main">
  <p:tag name="RESIZE" val="Yes"/>
  <p:tag name="THINKCELLSHAPEDONOTDELETE" val="pG.Fz28l9CUenHNhHpdDOvw"/>
</p:tagLst>
</file>

<file path=ppt/tags/tag5.xml><?xml version="1.0" encoding="utf-8"?>
<p:tagLst xmlns:a="http://schemas.openxmlformats.org/drawingml/2006/main" xmlns:r="http://schemas.openxmlformats.org/officeDocument/2006/relationships" xmlns:p="http://schemas.openxmlformats.org/presentationml/2006/main">
  <p:tag name="RESIZE" val="Yes"/>
  <p:tag name="THINKCELLSHAPEDONOTDELETE" val="pG.Fz28l9CUenHNhHpdDOvw"/>
</p:tagLst>
</file>

<file path=ppt/tags/tag6.xml><?xml version="1.0" encoding="utf-8"?>
<p:tagLst xmlns:a="http://schemas.openxmlformats.org/drawingml/2006/main" xmlns:r="http://schemas.openxmlformats.org/officeDocument/2006/relationships" xmlns:p="http://schemas.openxmlformats.org/presentationml/2006/main">
  <p:tag name="RESIZE" val="Yes"/>
  <p:tag name="THINKCELLSHAPEDONOTDELETE" val="pG.Fz28l9CUenHNhHpdDOv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2W6u1sWNt02pzXKHpPfNa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2W6u1sWNt02pzXKHpPfNa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2W6u1sWNt02pzXKHpPfNaw"/>
</p:tagLst>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15608</TotalTime>
  <Words>2658</Words>
  <Application>Microsoft Office PowerPoint</Application>
  <PresentationFormat>On-screen Show (4:3)</PresentationFormat>
  <Paragraphs>565</Paragraphs>
  <Slides>38</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Blank</vt:lpstr>
      <vt:lpstr>Acrobat Document</vt:lpstr>
      <vt:lpstr>PowerPoint Presentation</vt:lpstr>
      <vt:lpstr>PowerPoint Presentation</vt:lpstr>
      <vt:lpstr>  The economic situation is improving and the recovery is taking hold</vt:lpstr>
      <vt:lpstr>PowerPoint Presentation</vt:lpstr>
      <vt:lpstr>The €315bn Investment Plan has the potential to bring investments back in line with historical norms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CONVENS Marc (COMM)</dc:creator>
  <cp:lastModifiedBy>DE ASSIS Filomena (ECFIN)</cp:lastModifiedBy>
  <cp:revision>498</cp:revision>
  <cp:lastPrinted>2014-11-19T20:02:12Z</cp:lastPrinted>
  <dcterms:created xsi:type="dcterms:W3CDTF">2014-09-19T08:01:16Z</dcterms:created>
  <dcterms:modified xsi:type="dcterms:W3CDTF">2015-10-02T12:57:20Z</dcterms:modified>
</cp:coreProperties>
</file>