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71" r:id="rId4"/>
    <p:sldMasterId id="2147483883" r:id="rId5"/>
    <p:sldMasterId id="2147483890" r:id="rId6"/>
    <p:sldMasterId id="2147483892" r:id="rId7"/>
  </p:sldMasterIdLst>
  <p:notesMasterIdLst>
    <p:notesMasterId r:id="rId30"/>
  </p:notesMasterIdLst>
  <p:handoutMasterIdLst>
    <p:handoutMasterId r:id="rId31"/>
  </p:handoutMasterIdLst>
  <p:sldIdLst>
    <p:sldId id="641" r:id="rId8"/>
    <p:sldId id="644" r:id="rId9"/>
    <p:sldId id="643" r:id="rId10"/>
    <p:sldId id="623" r:id="rId11"/>
    <p:sldId id="631" r:id="rId12"/>
    <p:sldId id="650" r:id="rId13"/>
    <p:sldId id="649" r:id="rId14"/>
    <p:sldId id="639" r:id="rId15"/>
    <p:sldId id="626" r:id="rId16"/>
    <p:sldId id="651" r:id="rId17"/>
    <p:sldId id="645" r:id="rId18"/>
    <p:sldId id="636" r:id="rId19"/>
    <p:sldId id="640" r:id="rId20"/>
    <p:sldId id="621" r:id="rId21"/>
    <p:sldId id="646" r:id="rId22"/>
    <p:sldId id="648" r:id="rId23"/>
    <p:sldId id="628" r:id="rId24"/>
    <p:sldId id="652" r:id="rId25"/>
    <p:sldId id="647" r:id="rId26"/>
    <p:sldId id="638" r:id="rId27"/>
    <p:sldId id="654" r:id="rId28"/>
    <p:sldId id="653" r:id="rId29"/>
  </p:sldIdLst>
  <p:sldSz cx="12192000" cy="6858000"/>
  <p:notesSz cx="6718300" cy="98552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933" userDrawn="1">
          <p15:clr>
            <a:srgbClr val="A4A3A4"/>
          </p15:clr>
        </p15:guide>
        <p15:guide id="4" orient="horz" pos="2260" userDrawn="1">
          <p15:clr>
            <a:srgbClr val="A4A3A4"/>
          </p15:clr>
        </p15:guide>
        <p15:guide id="5" pos="394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42" userDrawn="1">
          <p15:clr>
            <a:srgbClr val="A4A3A4"/>
          </p15:clr>
        </p15:guide>
        <p15:guide id="3" orient="horz" pos="3104" userDrawn="1">
          <p15:clr>
            <a:srgbClr val="A4A3A4"/>
          </p15:clr>
        </p15:guide>
        <p15:guide id="4" pos="211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EEECE1"/>
    <a:srgbClr val="79A3D5"/>
    <a:srgbClr val="4F81BD"/>
    <a:srgbClr val="A5C1E3"/>
    <a:srgbClr val="0F5494"/>
    <a:srgbClr val="133176"/>
    <a:srgbClr val="CCCCCC"/>
    <a:srgbClr val="FE8602"/>
    <a:srgbClr val="4BA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89558" autoAdjust="0"/>
  </p:normalViewPr>
  <p:slideViewPr>
    <p:cSldViewPr>
      <p:cViewPr varScale="1">
        <p:scale>
          <a:sx n="82" d="100"/>
          <a:sy n="82" d="100"/>
        </p:scale>
        <p:origin x="792" y="44"/>
      </p:cViewPr>
      <p:guideLst>
        <p:guide orient="horz" pos="2160"/>
        <p:guide pos="3840"/>
        <p:guide orient="horz" pos="1933"/>
        <p:guide orient="horz" pos="2260"/>
        <p:guide pos="3940"/>
      </p:guideLst>
    </p:cSldViewPr>
  </p:slideViewPr>
  <p:outlineViewPr>
    <p:cViewPr>
      <p:scale>
        <a:sx n="33" d="100"/>
        <a:sy n="33" d="100"/>
      </p:scale>
      <p:origin x="0" y="-166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510" y="-558"/>
      </p:cViewPr>
      <p:guideLst>
        <p:guide orient="horz" pos="3157"/>
        <p:guide pos="2142"/>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11996" cy="493312"/>
          </a:xfrm>
          <a:prstGeom prst="rect">
            <a:avLst/>
          </a:prstGeom>
          <a:noFill/>
          <a:ln w="9525">
            <a:noFill/>
            <a:miter lim="800000"/>
            <a:headEnd/>
            <a:tailEnd/>
          </a:ln>
          <a:effectLst/>
        </p:spPr>
        <p:txBody>
          <a:bodyPr vert="horz" wrap="square" lIns="90591" tIns="45296" rIns="90591" bIns="45296"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04737" y="0"/>
            <a:ext cx="2911996" cy="493312"/>
          </a:xfrm>
          <a:prstGeom prst="rect">
            <a:avLst/>
          </a:prstGeom>
          <a:noFill/>
          <a:ln w="9525">
            <a:noFill/>
            <a:miter lim="800000"/>
            <a:headEnd/>
            <a:tailEnd/>
          </a:ln>
          <a:effectLst/>
        </p:spPr>
        <p:txBody>
          <a:bodyPr vert="horz" wrap="square" lIns="90591" tIns="45296" rIns="90591" bIns="45296"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1" y="9360319"/>
            <a:ext cx="2911996" cy="493311"/>
          </a:xfrm>
          <a:prstGeom prst="rect">
            <a:avLst/>
          </a:prstGeom>
          <a:noFill/>
          <a:ln w="9525">
            <a:noFill/>
            <a:miter lim="800000"/>
            <a:headEnd/>
            <a:tailEnd/>
          </a:ln>
          <a:effectLst/>
        </p:spPr>
        <p:txBody>
          <a:bodyPr vert="horz" wrap="square" lIns="90591" tIns="45296" rIns="90591" bIns="45296"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04737" y="9360319"/>
            <a:ext cx="2911996" cy="493311"/>
          </a:xfrm>
          <a:prstGeom prst="rect">
            <a:avLst/>
          </a:prstGeom>
          <a:noFill/>
          <a:ln w="9525">
            <a:noFill/>
            <a:miter lim="800000"/>
            <a:headEnd/>
            <a:tailEnd/>
          </a:ln>
          <a:effectLst/>
        </p:spPr>
        <p:txBody>
          <a:bodyPr vert="horz" wrap="square" lIns="90591" tIns="45296" rIns="90591" bIns="45296"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dirty="0"/>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11996" cy="493312"/>
          </a:xfrm>
          <a:prstGeom prst="rect">
            <a:avLst/>
          </a:prstGeom>
          <a:noFill/>
          <a:ln w="9525">
            <a:noFill/>
            <a:miter lim="800000"/>
            <a:headEnd/>
            <a:tailEnd/>
          </a:ln>
          <a:effectLst/>
        </p:spPr>
        <p:txBody>
          <a:bodyPr vert="horz" wrap="square" lIns="90591" tIns="45296" rIns="90591" bIns="45296"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04737" y="0"/>
            <a:ext cx="2911996" cy="493312"/>
          </a:xfrm>
          <a:prstGeom prst="rect">
            <a:avLst/>
          </a:prstGeom>
          <a:noFill/>
          <a:ln w="9525">
            <a:noFill/>
            <a:miter lim="800000"/>
            <a:headEnd/>
            <a:tailEnd/>
          </a:ln>
          <a:effectLst/>
        </p:spPr>
        <p:txBody>
          <a:bodyPr vert="horz" wrap="square" lIns="90591" tIns="45296" rIns="90591" bIns="45296"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76200" y="739775"/>
            <a:ext cx="6567488"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7" y="4680950"/>
            <a:ext cx="5375267" cy="4435076"/>
          </a:xfrm>
          <a:prstGeom prst="rect">
            <a:avLst/>
          </a:prstGeom>
          <a:noFill/>
          <a:ln w="9525">
            <a:noFill/>
            <a:miter lim="800000"/>
            <a:headEnd/>
            <a:tailEnd/>
          </a:ln>
          <a:effectLst/>
        </p:spPr>
        <p:txBody>
          <a:bodyPr vert="horz" wrap="square" lIns="90591" tIns="45296" rIns="90591" bIns="4529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1" y="9360319"/>
            <a:ext cx="2911996" cy="493311"/>
          </a:xfrm>
          <a:prstGeom prst="rect">
            <a:avLst/>
          </a:prstGeom>
          <a:noFill/>
          <a:ln w="9525">
            <a:noFill/>
            <a:miter lim="800000"/>
            <a:headEnd/>
            <a:tailEnd/>
          </a:ln>
          <a:effectLst/>
        </p:spPr>
        <p:txBody>
          <a:bodyPr vert="horz" wrap="square" lIns="90591" tIns="45296" rIns="90591" bIns="45296"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04737" y="9360319"/>
            <a:ext cx="2911996" cy="493311"/>
          </a:xfrm>
          <a:prstGeom prst="rect">
            <a:avLst/>
          </a:prstGeom>
          <a:noFill/>
          <a:ln w="9525">
            <a:noFill/>
            <a:miter lim="800000"/>
            <a:headEnd/>
            <a:tailEnd/>
          </a:ln>
          <a:effectLst/>
        </p:spPr>
        <p:txBody>
          <a:bodyPr vert="horz" wrap="square" lIns="90591" tIns="45296" rIns="90591" bIns="45296"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dirty="0"/>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dirty="0"/>
          </a:p>
        </p:txBody>
      </p:sp>
    </p:spTree>
    <p:extLst>
      <p:ext uri="{BB962C8B-B14F-4D97-AF65-F5344CB8AC3E}">
        <p14:creationId xmlns:p14="http://schemas.microsoft.com/office/powerpoint/2010/main" val="180059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dirty="0"/>
          </a:p>
        </p:txBody>
      </p:sp>
    </p:spTree>
    <p:extLst>
      <p:ext uri="{BB962C8B-B14F-4D97-AF65-F5344CB8AC3E}">
        <p14:creationId xmlns:p14="http://schemas.microsoft.com/office/powerpoint/2010/main" val="229200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dirty="0"/>
          </a:p>
        </p:txBody>
      </p:sp>
    </p:spTree>
    <p:extLst>
      <p:ext uri="{BB962C8B-B14F-4D97-AF65-F5344CB8AC3E}">
        <p14:creationId xmlns:p14="http://schemas.microsoft.com/office/powerpoint/2010/main" val="89330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dirty="0"/>
          </a:p>
        </p:txBody>
      </p:sp>
    </p:spTree>
    <p:extLst>
      <p:ext uri="{BB962C8B-B14F-4D97-AF65-F5344CB8AC3E}">
        <p14:creationId xmlns:p14="http://schemas.microsoft.com/office/powerpoint/2010/main" val="59341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dirty="0"/>
          </a:p>
        </p:txBody>
      </p:sp>
    </p:spTree>
    <p:extLst>
      <p:ext uri="{BB962C8B-B14F-4D97-AF65-F5344CB8AC3E}">
        <p14:creationId xmlns:p14="http://schemas.microsoft.com/office/powerpoint/2010/main" val="405900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dirty="0"/>
          </a:p>
        </p:txBody>
      </p:sp>
    </p:spTree>
    <p:extLst>
      <p:ext uri="{BB962C8B-B14F-4D97-AF65-F5344CB8AC3E}">
        <p14:creationId xmlns:p14="http://schemas.microsoft.com/office/powerpoint/2010/main" val="2350502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a:t>
            </a:r>
            <a:r>
              <a:rPr lang="en-GB" baseline="0" dirty="0"/>
              <a:t> if at portfolio level the </a:t>
            </a:r>
            <a:r>
              <a:rPr lang="en-GB" baseline="0"/>
              <a:t>IPs </a:t>
            </a:r>
            <a:r>
              <a:rPr lang="en-GB"/>
              <a:t>have</a:t>
            </a:r>
            <a:r>
              <a:rPr lang="en-GB" baseline="0"/>
              <a:t> </a:t>
            </a:r>
            <a:r>
              <a:rPr lang="en-GB" baseline="0" dirty="0"/>
              <a:t>financial contribution.</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dirty="0"/>
          </a:p>
        </p:txBody>
      </p:sp>
    </p:spTree>
    <p:extLst>
      <p:ext uri="{BB962C8B-B14F-4D97-AF65-F5344CB8AC3E}">
        <p14:creationId xmlns:p14="http://schemas.microsoft.com/office/powerpoint/2010/main" val="1154558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pPr>
              <a:defRPr/>
            </a:pPr>
            <a:fld id="{1C2FF2CE-0943-42DE-A312-0B042F466636}" type="datetime1">
              <a:rPr lang="en-GB" smtClean="0">
                <a:solidFill>
                  <a:srgbClr val="000000"/>
                </a:solidFill>
              </a:rPr>
              <a:t>14/11/2019</a:t>
            </a:fld>
            <a:endParaRPr lang="en-GB" dirty="0">
              <a:solidFill>
                <a:srgbClr val="000000"/>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pPr>
              <a:defRPr/>
            </a:pPr>
            <a:endParaRPr lang="en-US" dirty="0">
              <a:solidFill>
                <a:srgbClr val="000000"/>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pPr>
              <a:defRPr/>
            </a:pPr>
            <a:fld id="{9C8D21B7-B314-438C-91E9-7FF9087DC078}" type="slidenum">
              <a:rPr lang="en-GB" smtClean="0">
                <a:solidFill>
                  <a:srgbClr val="000000"/>
                </a:solidFill>
              </a:rPr>
              <a:pPr>
                <a:defRPr/>
              </a:pPr>
              <a:t>‹#›</a:t>
            </a:fld>
            <a:endParaRPr lang="en-GB" dirty="0">
              <a:solidFill>
                <a:srgbClr val="000000"/>
              </a:solidFill>
            </a:endParaRPr>
          </a:p>
        </p:txBody>
      </p:sp>
      <p:sp>
        <p:nvSpPr>
          <p:cNvPr id="7" name="Rectangle 6"/>
          <p:cNvSpPr/>
          <p:nvPr/>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extLst>
      <p:ext uri="{BB962C8B-B14F-4D97-AF65-F5344CB8AC3E}">
        <p14:creationId xmlns:p14="http://schemas.microsoft.com/office/powerpoint/2010/main" val="369592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9E8C8E8-6E90-4640-B2B5-9B9C74192F72}" type="datetime1">
              <a:rPr lang="en-GB" smtClean="0">
                <a:solidFill>
                  <a:srgbClr val="000000"/>
                </a:solidFill>
              </a:rPr>
              <a:t>14/11/2019</a:t>
            </a:fld>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DE98375-5C84-4176-84A5-B6A3E0825F02}"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9852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43DF881-47D9-4C4E-8DF6-B85E5D84AFF0}" type="datetime1">
              <a:rPr lang="en-GB" smtClean="0">
                <a:solidFill>
                  <a:srgbClr val="000000"/>
                </a:solidFill>
              </a:rPr>
              <a:t>14/11/2019</a:t>
            </a:fld>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77C7773-6390-40B5-8F3A-46FD9E5B7090}"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08917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17" name="Title 16"/>
          <p:cNvSpPr>
            <a:spLocks noGrp="1"/>
          </p:cNvSpPr>
          <p:nvPr>
            <p:ph type="title"/>
          </p:nvPr>
        </p:nvSpPr>
        <p:spPr/>
        <p:txBody>
          <a:bodyPr/>
          <a:lstStyle/>
          <a:p>
            <a:r>
              <a:rPr lang="en-US"/>
              <a:t>Click to edit Master title style</a:t>
            </a:r>
            <a:endParaRPr lang="en-GB"/>
          </a:p>
        </p:txBody>
      </p:sp>
      <p:sp>
        <p:nvSpPr>
          <p:cNvPr id="21" name="Date Placeholder 20"/>
          <p:cNvSpPr>
            <a:spLocks noGrp="1"/>
          </p:cNvSpPr>
          <p:nvPr>
            <p:ph type="dt" sz="half" idx="10"/>
          </p:nvPr>
        </p:nvSpPr>
        <p:spPr/>
        <p:txBody>
          <a:bodyPr/>
          <a:lstStyle/>
          <a:p>
            <a:pPr>
              <a:defRPr/>
            </a:pPr>
            <a:fld id="{27310A93-F02B-4C9F-8EEE-FEFD1FF29F4D}" type="datetime1">
              <a:rPr lang="en-GB" smtClean="0">
                <a:solidFill>
                  <a:srgbClr val="000000"/>
                </a:solidFill>
              </a:rPr>
              <a:t>14/11/2019</a:t>
            </a:fld>
            <a:endParaRPr lang="en-GB" dirty="0">
              <a:solidFill>
                <a:srgbClr val="000000"/>
              </a:solidFill>
            </a:endParaRPr>
          </a:p>
        </p:txBody>
      </p:sp>
      <p:sp>
        <p:nvSpPr>
          <p:cNvPr id="22" name="Footer Placeholder 21"/>
          <p:cNvSpPr>
            <a:spLocks noGrp="1"/>
          </p:cNvSpPr>
          <p:nvPr>
            <p:ph type="ftr" sz="quarter" idx="11"/>
          </p:nvPr>
        </p:nvSpPr>
        <p:spPr/>
        <p:txBody>
          <a:bodyPr/>
          <a:lstStyle/>
          <a:p>
            <a:pPr>
              <a:defRPr/>
            </a:pPr>
            <a:endParaRPr lang="en-US" dirty="0">
              <a:solidFill>
                <a:srgbClr val="000000"/>
              </a:solidFill>
            </a:endParaRPr>
          </a:p>
        </p:txBody>
      </p:sp>
      <p:sp>
        <p:nvSpPr>
          <p:cNvPr id="23" name="Slide Number Placeholder 22"/>
          <p:cNvSpPr>
            <a:spLocks noGrp="1"/>
          </p:cNvSpPr>
          <p:nvPr>
            <p:ph type="sldNum" sz="quarter" idx="12"/>
          </p:nvPr>
        </p:nvSpPr>
        <p:spPr/>
        <p:txBody>
          <a:bodyPr/>
          <a:lstStyle/>
          <a:p>
            <a:pPr>
              <a:defRPr/>
            </a:pPr>
            <a:fld id="{9C8D21B7-B314-438C-91E9-7FF9087DC078}"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52348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5227200" y="3600"/>
            <a:ext cx="2015067" cy="1511300"/>
          </a:xfrm>
          <a:prstGeom prst="rect">
            <a:avLst/>
          </a:prstGeom>
          <a:noFill/>
          <a:ln w="9525">
            <a:noFill/>
            <a:miter lim="800000"/>
            <a:headEnd/>
            <a:tailEnd/>
          </a:ln>
        </p:spPr>
      </p:pic>
      <p:sp>
        <p:nvSpPr>
          <p:cNvPr id="2" name="Title 1"/>
          <p:cNvSpPr>
            <a:spLocks noGrp="1"/>
          </p:cNvSpPr>
          <p:nvPr>
            <p:ph type="title"/>
          </p:nvPr>
        </p:nvSpPr>
        <p:spPr>
          <a:xfrm>
            <a:off x="624417" y="1556272"/>
            <a:ext cx="109728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sz="1000"/>
            </a:lvl1pPr>
          </a:lstStyle>
          <a:p>
            <a:pPr>
              <a:defRPr/>
            </a:pPr>
            <a:fld id="{F507783C-078F-4636-AE12-B0A98ADF8A4F}" type="datetime1">
              <a:rPr lang="en-GB" smtClean="0">
                <a:solidFill>
                  <a:srgbClr val="000000"/>
                </a:solidFill>
              </a:rPr>
              <a:t>14/11/2019</a:t>
            </a:fld>
            <a:endParaRPr lang="en-GB" dirty="0">
              <a:solidFill>
                <a:srgbClr val="000000"/>
              </a:solidFill>
            </a:endParaRPr>
          </a:p>
        </p:txBody>
      </p:sp>
      <p:sp>
        <p:nvSpPr>
          <p:cNvPr id="8"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a:xfrm>
            <a:off x="658912" y="6245225"/>
            <a:ext cx="2844800" cy="476250"/>
          </a:xfrm>
        </p:spPr>
        <p:txBody>
          <a:bodyPr/>
          <a:lstStyle>
            <a:lvl1pPr algn="l">
              <a:defRPr/>
            </a:lvl1pPr>
          </a:lstStyle>
          <a:p>
            <a:pPr>
              <a:defRPr/>
            </a:pPr>
            <a:fld id="{46861DAA-5BBC-4812-876F-0D7C7B9EA75C}" type="slidenum">
              <a:rPr lang="en-GB" smtClean="0">
                <a:solidFill>
                  <a:srgbClr val="000000"/>
                </a:solidFill>
              </a:rPr>
              <a:pPr>
                <a:defRPr/>
              </a:pPr>
              <a:t>‹#›</a:t>
            </a:fld>
            <a:endParaRPr lang="en-GB" dirty="0">
              <a:solidFill>
                <a:srgbClr val="000000"/>
              </a:solidFill>
            </a:endParaRPr>
          </a:p>
        </p:txBody>
      </p:sp>
      <p:sp>
        <p:nvSpPr>
          <p:cNvPr id="10" name="Content Placeholder 2"/>
          <p:cNvSpPr>
            <a:spLocks noGrp="1"/>
          </p:cNvSpPr>
          <p:nvPr>
            <p:ph idx="1"/>
          </p:nvPr>
        </p:nvSpPr>
        <p:spPr>
          <a:xfrm>
            <a:off x="609600" y="2564904"/>
            <a:ext cx="109728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13" name="TextBox 12"/>
          <p:cNvSpPr txBox="1"/>
          <p:nvPr userDrawn="1"/>
        </p:nvSpPr>
        <p:spPr>
          <a:xfrm>
            <a:off x="5639348" y="6466781"/>
            <a:ext cx="892803" cy="353943"/>
          </a:xfrm>
          <a:prstGeom prst="rect">
            <a:avLst/>
          </a:prstGeom>
          <a:noFill/>
        </p:spPr>
        <p:txBody>
          <a:bodyPr wrap="square" rtlCol="0">
            <a:spAutoFit/>
          </a:bodyPr>
          <a:lstStyle/>
          <a:p>
            <a:pPr algn="ctr"/>
            <a:r>
              <a:rPr lang="en-GB" sz="700" b="0" i="1" dirty="0">
                <a:solidFill>
                  <a:srgbClr val="FFFFFF"/>
                </a:solidFill>
                <a:latin typeface="EC Square Sans Pro Medium" panose="020B0500000000020004" pitchFamily="34" charset="0"/>
              </a:rPr>
              <a:t>    </a:t>
            </a:r>
            <a:br>
              <a:rPr lang="en-GB" sz="700" b="0" i="1" dirty="0">
                <a:solidFill>
                  <a:srgbClr val="FFFFFF"/>
                </a:solidFill>
                <a:latin typeface="EC Square Sans Pro Medium" panose="020B0500000000020004" pitchFamily="34" charset="0"/>
              </a:rPr>
            </a:br>
            <a:r>
              <a:rPr lang="en-GB" sz="1000" b="0" dirty="0">
                <a:solidFill>
                  <a:srgbClr val="FFFFFF"/>
                </a:solidFill>
                <a:latin typeface="Arial" panose="020B0604020202020204" pitchFamily="34" charset="0"/>
                <a:cs typeface="Arial" panose="020B0604020202020204" pitchFamily="34" charset="0"/>
              </a:rPr>
              <a:t>SRSS</a:t>
            </a:r>
          </a:p>
        </p:txBody>
      </p:sp>
    </p:spTree>
    <p:extLst>
      <p:ext uri="{BB962C8B-B14F-4D97-AF65-F5344CB8AC3E}">
        <p14:creationId xmlns:p14="http://schemas.microsoft.com/office/powerpoint/2010/main" val="4233405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17" name="Title 16"/>
          <p:cNvSpPr>
            <a:spLocks noGrp="1"/>
          </p:cNvSpPr>
          <p:nvPr>
            <p:ph type="title"/>
          </p:nvPr>
        </p:nvSpPr>
        <p:spPr/>
        <p:txBody>
          <a:bodyPr/>
          <a:lstStyle/>
          <a:p>
            <a:r>
              <a:rPr lang="en-US"/>
              <a:t>Click to edit Master title style</a:t>
            </a:r>
            <a:endParaRPr lang="en-GB"/>
          </a:p>
        </p:txBody>
      </p:sp>
      <p:sp>
        <p:nvSpPr>
          <p:cNvPr id="21" name="Date Placeholder 20"/>
          <p:cNvSpPr>
            <a:spLocks noGrp="1"/>
          </p:cNvSpPr>
          <p:nvPr>
            <p:ph type="dt" sz="half" idx="10"/>
          </p:nvPr>
        </p:nvSpPr>
        <p:spPr/>
        <p:txBody>
          <a:bodyPr/>
          <a:lstStyle/>
          <a:p>
            <a:pPr>
              <a:defRPr/>
            </a:pPr>
            <a:fld id="{ECC90F72-B40C-4B69-B16B-CE88E51A3BE2}" type="datetime1">
              <a:rPr lang="en-GB" smtClean="0"/>
              <a:t>14/11/2019</a:t>
            </a:fld>
            <a:endParaRPr lang="en-GB" dirty="0"/>
          </a:p>
        </p:txBody>
      </p:sp>
      <p:sp>
        <p:nvSpPr>
          <p:cNvPr id="22" name="Footer Placeholder 21"/>
          <p:cNvSpPr>
            <a:spLocks noGrp="1"/>
          </p:cNvSpPr>
          <p:nvPr>
            <p:ph type="ftr" sz="quarter" idx="11"/>
          </p:nvPr>
        </p:nvSpPr>
        <p:spPr/>
        <p:txBody>
          <a:bodyPr/>
          <a:lstStyle/>
          <a:p>
            <a:pPr>
              <a:defRPr/>
            </a:pPr>
            <a:endParaRPr lang="en-US" dirty="0"/>
          </a:p>
        </p:txBody>
      </p:sp>
      <p:sp>
        <p:nvSpPr>
          <p:cNvPr id="23" name="Slide Number Placeholder 22"/>
          <p:cNvSpPr>
            <a:spLocks noGrp="1"/>
          </p:cNvSpPr>
          <p:nvPr>
            <p:ph type="sldNum" sz="quarter" idx="12"/>
          </p:nvPr>
        </p:nvSpPr>
        <p:spPr/>
        <p:txBody>
          <a:bodyPr/>
          <a:lstStyle/>
          <a:p>
            <a:pPr>
              <a:defRPr/>
            </a:pPr>
            <a:fld id="{9C8D21B7-B314-438C-91E9-7FF9087DC078}" type="slidenum">
              <a:rPr lang="en-GB" smtClean="0"/>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pic>
        <p:nvPicPr>
          <p:cNvPr id="5" name="Picture 5" descr="LOGO CE-EN-NEG-quadri.ai"/>
          <p:cNvPicPr>
            <a:picLocks noChangeAspect="1"/>
          </p:cNvPicPr>
          <p:nvPr userDrawn="1"/>
        </p:nvPicPr>
        <p:blipFill>
          <a:blip r:embed="rId2" cstate="print"/>
          <a:srcRect/>
          <a:stretch>
            <a:fillRect/>
          </a:stretch>
        </p:blipFill>
        <p:spPr bwMode="auto">
          <a:xfrm>
            <a:off x="5227200" y="3600"/>
            <a:ext cx="2015067" cy="1511300"/>
          </a:xfrm>
          <a:prstGeom prst="rect">
            <a:avLst/>
          </a:prstGeom>
          <a:noFill/>
          <a:ln w="9525">
            <a:noFill/>
            <a:miter lim="800000"/>
            <a:headEnd/>
            <a:tailEnd/>
          </a:ln>
        </p:spPr>
      </p:pic>
      <p:sp>
        <p:nvSpPr>
          <p:cNvPr id="2" name="Title 1"/>
          <p:cNvSpPr>
            <a:spLocks noGrp="1"/>
          </p:cNvSpPr>
          <p:nvPr>
            <p:ph type="title"/>
          </p:nvPr>
        </p:nvSpPr>
        <p:spPr>
          <a:xfrm>
            <a:off x="624417" y="1556272"/>
            <a:ext cx="109728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sz="1000"/>
            </a:lvl1pPr>
          </a:lstStyle>
          <a:p>
            <a:pPr>
              <a:defRPr/>
            </a:pPr>
            <a:fld id="{9AC53A00-92A2-4F38-B676-6B241B99082E}" type="datetime1">
              <a:rPr lang="en-GB" smtClean="0"/>
              <a:t>14/11/2019</a:t>
            </a:fld>
            <a:endParaRPr lang="en-GB" dirty="0"/>
          </a:p>
        </p:txBody>
      </p:sp>
      <p:sp>
        <p:nvSpPr>
          <p:cNvPr id="8"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xfrm>
            <a:off x="658912" y="6245225"/>
            <a:ext cx="2844800" cy="476250"/>
          </a:xfrm>
        </p:spPr>
        <p:txBody>
          <a:bodyPr/>
          <a:lstStyle>
            <a:lvl1pPr algn="l">
              <a:defRPr/>
            </a:lvl1pPr>
          </a:lstStyle>
          <a:p>
            <a:pPr>
              <a:defRPr/>
            </a:pPr>
            <a:fld id="{46861DAA-5BBC-4812-876F-0D7C7B9EA75C}" type="slidenum">
              <a:rPr lang="en-GB" smtClean="0"/>
              <a:pPr>
                <a:defRPr/>
              </a:pPr>
              <a:t>‹#›</a:t>
            </a:fld>
            <a:endParaRPr lang="en-GB" dirty="0"/>
          </a:p>
        </p:txBody>
      </p:sp>
      <p:sp>
        <p:nvSpPr>
          <p:cNvPr id="10" name="Content Placeholder 2"/>
          <p:cNvSpPr>
            <a:spLocks noGrp="1"/>
          </p:cNvSpPr>
          <p:nvPr>
            <p:ph idx="1"/>
          </p:nvPr>
        </p:nvSpPr>
        <p:spPr>
          <a:xfrm>
            <a:off x="609600" y="2564904"/>
            <a:ext cx="109728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13" name="TextBox 12"/>
          <p:cNvSpPr txBox="1"/>
          <p:nvPr userDrawn="1"/>
        </p:nvSpPr>
        <p:spPr>
          <a:xfrm>
            <a:off x="5639348" y="6466781"/>
            <a:ext cx="892803" cy="353943"/>
          </a:xfrm>
          <a:prstGeom prst="rect">
            <a:avLst/>
          </a:prstGeom>
          <a:noFill/>
        </p:spPr>
        <p:txBody>
          <a:bodyPr wrap="square" rtlCol="0">
            <a:spAutoFit/>
          </a:bodyPr>
          <a:lstStyle/>
          <a:p>
            <a:pPr algn="ctr"/>
            <a:r>
              <a:rPr lang="en-GB" sz="700" b="0" i="1" dirty="0">
                <a:solidFill>
                  <a:schemeClr val="bg1"/>
                </a:solidFill>
                <a:latin typeface="EC Square Sans Pro Medium" panose="020B0500000000020004" pitchFamily="34" charset="0"/>
              </a:rPr>
              <a:t>   </a:t>
            </a:r>
            <a:r>
              <a:rPr lang="en-GB" sz="700" b="0" i="1" baseline="0" dirty="0">
                <a:solidFill>
                  <a:schemeClr val="bg1"/>
                </a:solidFill>
                <a:latin typeface="EC Square Sans Pro Medium" panose="020B0500000000020004" pitchFamily="34" charset="0"/>
              </a:rPr>
              <a:t> </a:t>
            </a:r>
            <a:br>
              <a:rPr lang="en-GB" sz="700" b="0" i="1" baseline="0" dirty="0">
                <a:solidFill>
                  <a:schemeClr val="bg1"/>
                </a:solidFill>
                <a:latin typeface="EC Square Sans Pro Medium" panose="020B0500000000020004" pitchFamily="34" charset="0"/>
              </a:rPr>
            </a:br>
            <a:r>
              <a:rPr lang="en-GB" sz="1000" b="0" i="0" dirty="0">
                <a:solidFill>
                  <a:schemeClr val="bg1"/>
                </a:solidFill>
                <a:latin typeface="Arial" panose="020B0604020202020204" pitchFamily="34" charset="0"/>
                <a:cs typeface="Arial" panose="020B0604020202020204" pitchFamily="34" charset="0"/>
              </a:rPr>
              <a:t>SRSS</a:t>
            </a:r>
          </a:p>
        </p:txBody>
      </p:sp>
    </p:spTree>
    <p:extLst>
      <p:ext uri="{BB962C8B-B14F-4D97-AF65-F5344CB8AC3E}">
        <p14:creationId xmlns:p14="http://schemas.microsoft.com/office/powerpoint/2010/main" val="311440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6" name="Rectangle 6"/>
          <p:cNvSpPr>
            <a:spLocks noGrp="1"/>
          </p:cNvSpPr>
          <p:nvPr>
            <p:ph type="dt" sz="half" idx="10"/>
          </p:nvPr>
        </p:nvSpPr>
        <p:spPr/>
        <p:txBody>
          <a:bodyPr/>
          <a:lstStyle/>
          <a:p>
            <a:pPr algn="r"/>
            <a:fld id="{DD2340F8-DBF7-4451-A034-29F5F9131B43}" type="datetime1">
              <a:rPr lang="en-GB" smtClean="0">
                <a:solidFill>
                  <a:prstClr val="black">
                    <a:tint val="65000"/>
                  </a:prstClr>
                </a:solidFill>
              </a:rPr>
              <a:t>14/11/2019</a:t>
            </a:fld>
            <a:endParaRPr lang="en-US" dirty="0">
              <a:solidFill>
                <a:prstClr val="black">
                  <a:tint val="65000"/>
                </a:prstClr>
              </a:solidFill>
            </a:endParaRPr>
          </a:p>
        </p:txBody>
      </p:sp>
      <p:sp>
        <p:nvSpPr>
          <p:cNvPr id="8" name="Rectangle 8"/>
          <p:cNvSpPr>
            <a:spLocks noGrp="1"/>
          </p:cNvSpPr>
          <p:nvPr>
            <p:ph type="sldNum" sz="quarter" idx="11"/>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88783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6" name="Rectangle 6"/>
          <p:cNvSpPr>
            <a:spLocks noGrp="1"/>
          </p:cNvSpPr>
          <p:nvPr>
            <p:ph type="dt" sz="half" idx="10"/>
          </p:nvPr>
        </p:nvSpPr>
        <p:spPr/>
        <p:txBody>
          <a:bodyPr/>
          <a:lstStyle/>
          <a:p>
            <a:pPr algn="r"/>
            <a:fld id="{8A744661-0068-4FFD-9F0C-247C302B18F0}" type="datetime1">
              <a:rPr lang="en-GB" smtClean="0">
                <a:solidFill>
                  <a:prstClr val="black">
                    <a:tint val="65000"/>
                  </a:prstClr>
                </a:solidFill>
              </a:rPr>
              <a:t>14/11/2019</a:t>
            </a:fld>
            <a:endParaRPr lang="en-US" dirty="0">
              <a:solidFill>
                <a:prstClr val="black">
                  <a:tint val="65000"/>
                </a:prstClr>
              </a:solidFill>
            </a:endParaRPr>
          </a:p>
        </p:txBody>
      </p:sp>
      <p:sp>
        <p:nvSpPr>
          <p:cNvPr id="8" name="Rectangle 8"/>
          <p:cNvSpPr>
            <a:spLocks noGrp="1"/>
          </p:cNvSpPr>
          <p:nvPr>
            <p:ph type="sldNum" sz="quarter" idx="11"/>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824618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201799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14410" b="1701"/>
          <a:stretch/>
        </p:blipFill>
        <p:spPr>
          <a:xfrm>
            <a:off x="0" y="1104900"/>
            <a:ext cx="12192000" cy="5753100"/>
          </a:xfrm>
          <a:prstGeom prst="rect">
            <a:avLst/>
          </a:prstGeom>
        </p:spPr>
      </p:pic>
      <p:pic>
        <p:nvPicPr>
          <p:cNvPr id="5" name="Picture 6" descr="LOGO CE-EN-quadri.eps"/>
          <p:cNvPicPr>
            <a:picLocks noChangeAspect="1"/>
          </p:cNvPicPr>
          <p:nvPr/>
        </p:nvPicPr>
        <p:blipFill>
          <a:blip r:embed="rId3" cstate="print"/>
          <a:srcRect/>
          <a:stretch>
            <a:fillRect/>
          </a:stretch>
        </p:blipFill>
        <p:spPr bwMode="auto">
          <a:xfrm>
            <a:off x="5208001" y="332656"/>
            <a:ext cx="2112433" cy="1100138"/>
          </a:xfrm>
          <a:prstGeom prst="rect">
            <a:avLst/>
          </a:prstGeom>
          <a:noFill/>
          <a:ln w="9525">
            <a:noFill/>
            <a:miter lim="800000"/>
            <a:headEnd/>
            <a:tailEnd/>
          </a:ln>
        </p:spPr>
      </p:pic>
      <p:sp>
        <p:nvSpPr>
          <p:cNvPr id="6" name="Rectangle 5"/>
          <p:cNvSpPr/>
          <p:nvPr/>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609741" y="2708920"/>
            <a:ext cx="4910195" cy="2880320"/>
          </a:xfrm>
          <a:prstGeom prst="rect">
            <a:avLst/>
          </a:prstGeo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56419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F717A90-8078-4507-8A97-0E304A878F26}" type="datetime1">
              <a:rPr lang="en-GB" smtClean="0">
                <a:solidFill>
                  <a:srgbClr val="000000"/>
                </a:solidFill>
              </a:rPr>
              <a:t>14/11/2019</a:t>
            </a:fld>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15704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45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 y="0"/>
            <a:ext cx="12190912" cy="6858000"/>
          </a:xfrm>
          <a:prstGeom prst="rect">
            <a:avLst/>
          </a:prstGeom>
        </p:spPr>
      </p:pic>
      <p:sp>
        <p:nvSpPr>
          <p:cNvPr id="3" name="Rectangle 2"/>
          <p:cNvSpPr/>
          <p:nvPr/>
        </p:nvSpPr>
        <p:spPr>
          <a:xfrm>
            <a:off x="0" y="6021288"/>
            <a:ext cx="12191456"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2469507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a:stretch>
            <a:fillRect/>
          </a:stretch>
        </p:blipFill>
        <p:spPr bwMode="auto">
          <a:xfrm>
            <a:off x="9072331" y="5589240"/>
            <a:ext cx="2687868" cy="536432"/>
          </a:xfrm>
          <a:prstGeom prst="rect">
            <a:avLst/>
          </a:prstGeom>
          <a:noFill/>
          <a:ln w="9525">
            <a:noFill/>
            <a:miter lim="800000"/>
            <a:headEnd/>
            <a:tailEnd/>
          </a:ln>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9913"/>
          <a:stretch/>
        </p:blipFill>
        <p:spPr>
          <a:xfrm>
            <a:off x="4866198" y="1"/>
            <a:ext cx="7325801" cy="68579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84975"/>
            <a:ext cx="12192000" cy="573024"/>
          </a:xfrm>
          <a:prstGeom prst="rect">
            <a:avLst/>
          </a:prstGeom>
        </p:spPr>
      </p:pic>
    </p:spTree>
    <p:extLst>
      <p:ext uri="{BB962C8B-B14F-4D97-AF65-F5344CB8AC3E}">
        <p14:creationId xmlns:p14="http://schemas.microsoft.com/office/powerpoint/2010/main" val="2126737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2492376"/>
            <a:ext cx="10972800" cy="35290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fld id="{094E2A78-2654-4521-B4FA-576822C6177B}" type="datetime1">
              <a:rPr lang="en-GB" altLang="en-US" smtClean="0"/>
              <a:t>14/11/2019</a:t>
            </a:fld>
            <a:endParaRPr lang="en-GB" altLang="en-US"/>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lt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91C845E8-A3F8-42D4-9859-09B942D914B8}" type="slidenum">
              <a:rPr lang="en-GB" altLang="en-US"/>
              <a:pPr/>
              <a:t>‹#›</a:t>
            </a:fld>
            <a:endParaRPr lang="en-GB" altLang="en-US"/>
          </a:p>
        </p:txBody>
      </p:sp>
    </p:spTree>
    <p:extLst>
      <p:ext uri="{BB962C8B-B14F-4D97-AF65-F5344CB8AC3E}">
        <p14:creationId xmlns:p14="http://schemas.microsoft.com/office/powerpoint/2010/main" val="4035989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17275D1-38F3-4622-A1CC-B0513CDC7027}" type="datetime1">
              <a:rPr lang="en-GB" smtClean="0"/>
              <a:t>14/11/2019</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extLst>
      <p:ext uri="{BB962C8B-B14F-4D97-AF65-F5344CB8AC3E}">
        <p14:creationId xmlns:p14="http://schemas.microsoft.com/office/powerpoint/2010/main" val="20819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14410" b="1701"/>
          <a:stretch/>
        </p:blipFill>
        <p:spPr>
          <a:xfrm>
            <a:off x="0" y="1104900"/>
            <a:ext cx="12192000" cy="5753100"/>
          </a:xfrm>
          <a:prstGeom prst="rect">
            <a:avLst/>
          </a:prstGeom>
        </p:spPr>
      </p:pic>
      <p:pic>
        <p:nvPicPr>
          <p:cNvPr id="5" name="Picture 6" descr="LOGO CE-EN-quadri.eps"/>
          <p:cNvPicPr>
            <a:picLocks noChangeAspect="1"/>
          </p:cNvPicPr>
          <p:nvPr/>
        </p:nvPicPr>
        <p:blipFill>
          <a:blip r:embed="rId3" cstate="print"/>
          <a:srcRect/>
          <a:stretch>
            <a:fillRect/>
          </a:stretch>
        </p:blipFill>
        <p:spPr bwMode="auto">
          <a:xfrm>
            <a:off x="5208001" y="332656"/>
            <a:ext cx="2112433" cy="1100138"/>
          </a:xfrm>
          <a:prstGeom prst="rect">
            <a:avLst/>
          </a:prstGeom>
          <a:noFill/>
          <a:ln w="9525">
            <a:noFill/>
            <a:miter lim="800000"/>
            <a:headEnd/>
            <a:tailEnd/>
          </a:ln>
        </p:spPr>
      </p:pic>
      <p:sp>
        <p:nvSpPr>
          <p:cNvPr id="6" name="Rectangle 5"/>
          <p:cNvSpPr/>
          <p:nvPr/>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609741" y="2708920"/>
            <a:ext cx="4910195"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41462530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fld id="{C5C32374-CE87-440B-91BB-75D692C47D7D}" type="datetime1">
              <a:rPr lang="en-GB" smtClean="0"/>
              <a:t>14/11/2019</a:t>
            </a:fld>
            <a:endParaRPr lang="en-GB"/>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39886854-C2D6-4F81-8167-269B9D86EE46}" type="slidenum">
              <a:rPr lang="en-GB" smtClean="0"/>
              <a:t>‹#›</a:t>
            </a:fld>
            <a:endParaRPr lang="en-GB"/>
          </a:p>
        </p:txBody>
      </p:sp>
      <p:sp>
        <p:nvSpPr>
          <p:cNvPr id="7" name="Rectangle 6"/>
          <p:cNvSpPr/>
          <p:nvPr/>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extLst>
      <p:ext uri="{BB962C8B-B14F-4D97-AF65-F5344CB8AC3E}">
        <p14:creationId xmlns:p14="http://schemas.microsoft.com/office/powerpoint/2010/main" val="4077488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4EBCA2A4-BF3E-41AA-B155-290F56FC0FDA}" type="datetime1">
              <a:rPr lang="en-GB" smtClean="0"/>
              <a:t>14/11/2019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9886854-C2D6-4F81-8167-269B9D86EE46}" type="slidenum">
              <a:rPr lang="en-GB" smtClean="0"/>
              <a:t>‹#›</a:t>
            </a:fld>
            <a:endParaRPr lang="en-GB"/>
          </a:p>
        </p:txBody>
      </p:sp>
    </p:spTree>
    <p:extLst>
      <p:ext uri="{BB962C8B-B14F-4D97-AF65-F5344CB8AC3E}">
        <p14:creationId xmlns:p14="http://schemas.microsoft.com/office/powerpoint/2010/main" val="3791065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5645B157-7C35-481A-98D8-50814ABB84B8}" type="datetime1">
              <a:rPr lang="en-GB" smtClean="0"/>
              <a:t>14/11/2019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9886854-C2D6-4F81-8167-269B9D86EE46}" type="slidenum">
              <a:rPr lang="en-GB" smtClean="0"/>
              <a:t>‹#›</a:t>
            </a:fld>
            <a:endParaRPr lang="en-GB"/>
          </a:p>
        </p:txBody>
      </p:sp>
    </p:spTree>
    <p:extLst>
      <p:ext uri="{BB962C8B-B14F-4D97-AF65-F5344CB8AC3E}">
        <p14:creationId xmlns:p14="http://schemas.microsoft.com/office/powerpoint/2010/main" val="4214076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E97351F3-650B-4B62-931E-EECE88404247}" type="datetime1">
              <a:rPr lang="en-GB" smtClean="0"/>
              <a:t>14/11/2019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9886854-C2D6-4F81-8167-269B9D86EE46}" type="slidenum">
              <a:rPr lang="en-GB" smtClean="0"/>
              <a:t>‹#›</a:t>
            </a:fld>
            <a:endParaRPr lang="en-GB"/>
          </a:p>
        </p:txBody>
      </p:sp>
    </p:spTree>
    <p:extLst>
      <p:ext uri="{BB962C8B-B14F-4D97-AF65-F5344CB8AC3E}">
        <p14:creationId xmlns:p14="http://schemas.microsoft.com/office/powerpoint/2010/main" val="146035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D3260467-6C78-49DD-A9DD-ACDDB4FA759C}" type="datetime1">
              <a:rPr lang="en-GB" smtClean="0">
                <a:solidFill>
                  <a:srgbClr val="000000"/>
                </a:solidFill>
              </a:rPr>
              <a:t>14/11/2019</a:t>
            </a:fld>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545738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2CD79755-E988-4214-8B1C-4BD84417CEB4}" type="datetime1">
              <a:rPr lang="en-GB" smtClean="0"/>
              <a:t>14/11/2019</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39886854-C2D6-4F81-8167-269B9D86EE46}" type="slidenum">
              <a:rPr lang="en-GB" smtClean="0"/>
              <a:t>‹#›</a:t>
            </a:fld>
            <a:endParaRPr lang="en-GB"/>
          </a:p>
        </p:txBody>
      </p:sp>
    </p:spTree>
    <p:extLst>
      <p:ext uri="{BB962C8B-B14F-4D97-AF65-F5344CB8AC3E}">
        <p14:creationId xmlns:p14="http://schemas.microsoft.com/office/powerpoint/2010/main" val="1064572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DD5DBCEB-3C33-4A95-9118-932FFD68A521}" type="datetime1">
              <a:rPr lang="en-GB" smtClean="0"/>
              <a:t>14/11/2019</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39886854-C2D6-4F81-8167-269B9D86EE46}" type="slidenum">
              <a:rPr lang="en-GB" smtClean="0"/>
              <a:t>‹#›</a:t>
            </a:fld>
            <a:endParaRPr lang="en-GB"/>
          </a:p>
        </p:txBody>
      </p:sp>
    </p:spTree>
    <p:extLst>
      <p:ext uri="{BB962C8B-B14F-4D97-AF65-F5344CB8AC3E}">
        <p14:creationId xmlns:p14="http://schemas.microsoft.com/office/powerpoint/2010/main" val="633555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9D81FB6-05C5-4613-A8C7-C1EA49B1E876}" type="datetime1">
              <a:rPr lang="en-GB" smtClean="0"/>
              <a:t>14/11/2019</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9886854-C2D6-4F81-8167-269B9D86EE46}" type="slidenum">
              <a:rPr lang="en-GB" smtClean="0"/>
              <a:t>‹#›</a:t>
            </a:fld>
            <a:endParaRPr lang="en-GB"/>
          </a:p>
        </p:txBody>
      </p:sp>
    </p:spTree>
    <p:extLst>
      <p:ext uri="{BB962C8B-B14F-4D97-AF65-F5344CB8AC3E}">
        <p14:creationId xmlns:p14="http://schemas.microsoft.com/office/powerpoint/2010/main" val="859450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22D55DA1-FD42-4DEC-85E9-866258C51A4B}" type="datetime1">
              <a:rPr lang="en-GB" smtClean="0"/>
              <a:t>14/11/2019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9886854-C2D6-4F81-8167-269B9D86EE46}" type="slidenum">
              <a:rPr lang="en-GB" smtClean="0"/>
              <a:t>‹#›</a:t>
            </a:fld>
            <a:endParaRPr lang="en-GB"/>
          </a:p>
        </p:txBody>
      </p:sp>
    </p:spTree>
    <p:extLst>
      <p:ext uri="{BB962C8B-B14F-4D97-AF65-F5344CB8AC3E}">
        <p14:creationId xmlns:p14="http://schemas.microsoft.com/office/powerpoint/2010/main" val="1423309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89A0FDD5-FCA9-45F7-AD79-99DA4A70DEB4}" type="datetime1">
              <a:rPr lang="en-GB" smtClean="0"/>
              <a:t>14/11/2019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9886854-C2D6-4F81-8167-269B9D86EE46}" type="slidenum">
              <a:rPr lang="en-GB" smtClean="0"/>
              <a:t>‹#›</a:t>
            </a:fld>
            <a:endParaRPr lang="en-GB"/>
          </a:p>
        </p:txBody>
      </p:sp>
    </p:spTree>
    <p:extLst>
      <p:ext uri="{BB962C8B-B14F-4D97-AF65-F5344CB8AC3E}">
        <p14:creationId xmlns:p14="http://schemas.microsoft.com/office/powerpoint/2010/main" val="1758476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B3B1AE25-C8FA-400B-95E5-DBCF6C80D157}" type="datetime1">
              <a:rPr lang="en-GB" smtClean="0"/>
              <a:t>14/11/2019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9886854-C2D6-4F81-8167-269B9D86EE46}" type="slidenum">
              <a:rPr lang="en-GB" smtClean="0"/>
              <a:t>‹#›</a:t>
            </a:fld>
            <a:endParaRPr lang="en-GB"/>
          </a:p>
        </p:txBody>
      </p:sp>
    </p:spTree>
    <p:extLst>
      <p:ext uri="{BB962C8B-B14F-4D97-AF65-F5344CB8AC3E}">
        <p14:creationId xmlns:p14="http://schemas.microsoft.com/office/powerpoint/2010/main" val="257601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E5F653BC-C663-4A54-9EB6-BA94460F5BCE}" type="datetime1">
              <a:rPr lang="en-GB" smtClean="0"/>
              <a:t>14/11/2019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9886854-C2D6-4F81-8167-269B9D86EE46}" type="slidenum">
              <a:rPr lang="en-GB" smtClean="0"/>
              <a:t>‹#›</a:t>
            </a:fld>
            <a:endParaRPr lang="en-GB"/>
          </a:p>
        </p:txBody>
      </p:sp>
    </p:spTree>
    <p:extLst>
      <p:ext uri="{BB962C8B-B14F-4D97-AF65-F5344CB8AC3E}">
        <p14:creationId xmlns:p14="http://schemas.microsoft.com/office/powerpoint/2010/main" val="123418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pPr>
              <a:defRPr/>
            </a:pPr>
            <a:fld id="{27CACD2A-7ECC-42A2-83A5-A022BDEA5922}" type="datetime1">
              <a:rPr lang="en-GB" smtClean="0">
                <a:solidFill>
                  <a:srgbClr val="000000"/>
                </a:solidFill>
              </a:rPr>
              <a:t>14/11/2019</a:t>
            </a:fld>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396CDD1B-50E0-44E8-82B7-F85F69F6D40C}"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1495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pPr>
              <a:defRPr/>
            </a:pPr>
            <a:fld id="{43BE71E5-8A42-40AA-ABB7-50D103AC07C4}" type="datetime1">
              <a:rPr lang="en-GB" smtClean="0">
                <a:solidFill>
                  <a:srgbClr val="000000"/>
                </a:solidFill>
              </a:rPr>
              <a:t>14/11/2019</a:t>
            </a:fld>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0E8177A-0CE3-43B6-B11B-ED2E8AEAD8D3}"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5736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16B33D66-629C-455F-9427-04887B7AB5D1}" type="datetime1">
              <a:rPr lang="en-GB" smtClean="0">
                <a:solidFill>
                  <a:srgbClr val="000000"/>
                </a:solidFill>
              </a:rPr>
              <a:t>14/11/2019</a:t>
            </a:fld>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BD855DDF-6655-40F2-8D9E-CA15739A7ECF}"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5405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6095EEA-1F71-4684-AFD6-407E0B4D325B}" type="datetime1">
              <a:rPr lang="en-GB" smtClean="0">
                <a:solidFill>
                  <a:srgbClr val="000000"/>
                </a:solidFill>
              </a:rPr>
              <a:t>14/11/2019</a:t>
            </a:fld>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DEBFC62-E3CF-4012-8A8B-ABF1C18EA022}"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19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B5B181E5-11B9-403F-AD5B-D402D77DA6B0}" type="datetime1">
              <a:rPr lang="en-GB" smtClean="0">
                <a:solidFill>
                  <a:srgbClr val="000000"/>
                </a:solidFill>
              </a:rPr>
              <a:t>14/11/2019</a:t>
            </a:fld>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788800BF-55FD-4017-8F82-94A8DE4F5750}"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338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F63BE076-316C-4A28-B793-05604DCBA5CA}" type="datetime1">
              <a:rPr lang="en-GB" smtClean="0">
                <a:solidFill>
                  <a:srgbClr val="000000"/>
                </a:solidFill>
              </a:rPr>
              <a:t>14/11/2019</a:t>
            </a:fld>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4747253-C9BC-4251-8AE3-8910CE9253F2}"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8724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fld id="{E3DCAFA5-B782-4BE1-813A-C62A53160926}" type="datetime1">
              <a:rPr lang="en-GB" smtClean="0">
                <a:solidFill>
                  <a:srgbClr val="000000"/>
                </a:solidFill>
              </a:rPr>
              <a:t>14/11/2019</a:t>
            </a:fld>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9C8D21B7-B314-438C-91E9-7FF9087DC078}" type="slidenum">
              <a:rPr lang="en-GB" smtClean="0">
                <a:solidFill>
                  <a:srgbClr val="000000"/>
                </a:solidFill>
              </a:rPr>
              <a:pPr>
                <a:defRPr/>
              </a:pPr>
              <a:t>‹#›</a:t>
            </a:fld>
            <a:endParaRPr lang="en-GB" dirty="0">
              <a:solidFill>
                <a:srgbClr val="000000"/>
              </a:solidFill>
            </a:endParaRPr>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5683251" y="6659564"/>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76851" y="258764"/>
            <a:ext cx="1915583"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40732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25" r:id="rId12"/>
    <p:sldLayoutId id="2147483835" r:id="rId13"/>
    <p:sldLayoutId id="2147483752" r:id="rId14"/>
    <p:sldLayoutId id="2147483754" r:id="rId15"/>
    <p:sldLayoutId id="2147483841" r:id="rId16"/>
    <p:sldLayoutId id="2147483858" r:id="rId17"/>
    <p:sldLayoutId id="2147483870" r:id="rId18"/>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29751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Lst>
  <p:hf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874252"/>
      </p:ext>
    </p:extLst>
  </p:cSld>
  <p:clrMap bg1="lt1" tx1="dk1" bg2="lt2" tx2="dk2" accent1="accent1" accent2="accent2" accent3="accent3" accent4="accent4" accent5="accent5" accent6="accent6" hlink="hlink" folHlink="folHlink"/>
  <p:sldLayoutIdLst>
    <p:sldLayoutId id="2147483891" r:id="rId1"/>
  </p:sldLayoutIdLst>
  <p:hf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fld id="{F69A61E9-7DE1-4B40-9880-C2821FD0378C}" type="datetime1">
              <a:rPr lang="en-GB" smtClean="0"/>
              <a:t>14/11/2019</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39886854-C2D6-4F81-8167-269B9D86EE46}" type="slidenum">
              <a:rPr lang="en-GB" smtClean="0"/>
              <a:t>‹#›</a:t>
            </a:fld>
            <a:endParaRPr lang="en-GB"/>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5683251" y="6659564"/>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76851" y="258764"/>
            <a:ext cx="1915583"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4723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1384" y="1254063"/>
            <a:ext cx="10513168" cy="523220"/>
          </a:xfrm>
          <a:prstGeom prst="rect">
            <a:avLst/>
          </a:prstGeom>
          <a:noFill/>
        </p:spPr>
        <p:txBody>
          <a:bodyPr wrap="square" rtlCol="0">
            <a:spAutoFit/>
          </a:bodyPr>
          <a:lstStyle/>
          <a:p>
            <a:r>
              <a:rPr lang="en-GB" sz="2800" dirty="0"/>
              <a:t>GENERAL PRINCIPLES / TERMINOLOGY</a:t>
            </a:r>
          </a:p>
        </p:txBody>
      </p:sp>
      <p:sp>
        <p:nvSpPr>
          <p:cNvPr id="32" name="TextBox 31"/>
          <p:cNvSpPr txBox="1"/>
          <p:nvPr/>
        </p:nvSpPr>
        <p:spPr>
          <a:xfrm>
            <a:off x="479376" y="4422591"/>
            <a:ext cx="10801200" cy="2462213"/>
          </a:xfrm>
          <a:prstGeom prst="rect">
            <a:avLst/>
          </a:prstGeom>
          <a:noFill/>
        </p:spPr>
        <p:txBody>
          <a:bodyPr wrap="square" rtlCol="0">
            <a:spAutoFit/>
          </a:bodyPr>
          <a:lstStyle/>
          <a:p>
            <a:pPr marL="171450" indent="-171450" algn="just">
              <a:buFont typeface="Arial" panose="020B0604020202020204" pitchFamily="34" charset="0"/>
              <a:buChar char="•"/>
            </a:pPr>
            <a:r>
              <a:rPr lang="en-GB" sz="1400" dirty="0">
                <a:latin typeface="+mn-lt"/>
              </a:rPr>
              <a:t>The EU guarantee may be used to cover different tranches of risk under different financial products or portfolios of financing and investment operations under financial products.</a:t>
            </a:r>
          </a:p>
          <a:p>
            <a:pPr algn="just"/>
            <a:endParaRPr lang="en-GB" sz="1400" dirty="0">
              <a:latin typeface="+mn-lt"/>
            </a:endParaRPr>
          </a:p>
          <a:p>
            <a:pPr marL="171450" indent="-171450" algn="just">
              <a:buFont typeface="Arial" panose="020B0604020202020204" pitchFamily="34" charset="0"/>
              <a:buChar char="•"/>
            </a:pPr>
            <a:r>
              <a:rPr lang="en-IE" sz="1400" dirty="0">
                <a:latin typeface="+mn-lt"/>
              </a:rPr>
              <a:t>For guarantee agreements covering more than one policy window, the losses occurring under financial products could be mutualised within one or among more policy windows, taking into account the available EU guarantee as defined in the guarantee </a:t>
            </a:r>
            <a:r>
              <a:rPr lang="en-IE" sz="1400" dirty="0" smtClean="0">
                <a:latin typeface="+mn-lt"/>
              </a:rPr>
              <a:t>agreements.</a:t>
            </a:r>
          </a:p>
          <a:p>
            <a:pPr marL="171450" indent="-171450" algn="just">
              <a:buFont typeface="Arial" panose="020B0604020202020204" pitchFamily="34" charset="0"/>
              <a:buChar char="•"/>
            </a:pPr>
            <a:endParaRPr lang="en-IE" sz="1400" dirty="0" smtClean="0">
              <a:latin typeface="+mn-lt"/>
            </a:endParaRPr>
          </a:p>
          <a:p>
            <a:pPr marL="171450" indent="-171450" algn="just">
              <a:buFont typeface="Arial" panose="020B0604020202020204" pitchFamily="34" charset="0"/>
              <a:buChar char="•"/>
            </a:pPr>
            <a:r>
              <a:rPr lang="en-GB" sz="1400" dirty="0" smtClean="0">
                <a:latin typeface="+mn-lt"/>
              </a:rPr>
              <a:t>The </a:t>
            </a:r>
            <a:r>
              <a:rPr lang="en-GB" sz="1400" dirty="0">
                <a:latin typeface="+mn-lt"/>
              </a:rPr>
              <a:t>financial contribution of the implementing partner shall respect Article 10 (1c) or (1d) of the InvestEU Regulation on a portfolio basis: no </a:t>
            </a:r>
            <a:r>
              <a:rPr lang="en-US" sz="1400" dirty="0">
                <a:latin typeface="+mn-lt"/>
              </a:rPr>
              <a:t>Guarantee Agreement for a thematic or another product with full risk coverage only – in this case need to take risk in other products so that the IP’s risk contribution at the aggregate level of the IP’s portfolios is adequate.</a:t>
            </a:r>
            <a:endParaRPr lang="fr-BE" sz="1400" dirty="0">
              <a:latin typeface="+mn-lt"/>
            </a:endParaRPr>
          </a:p>
        </p:txBody>
      </p:sp>
      <p:sp>
        <p:nvSpPr>
          <p:cNvPr id="4" name="Slide Number Placeholder 3"/>
          <p:cNvSpPr>
            <a:spLocks noGrp="1"/>
          </p:cNvSpPr>
          <p:nvPr>
            <p:ph type="sldNum" sz="quarter" idx="12"/>
          </p:nvPr>
        </p:nvSpPr>
        <p:spPr/>
        <p:txBody>
          <a:bodyPr/>
          <a:lstStyle/>
          <a:p>
            <a:fld id="{39886854-C2D6-4F81-8167-269B9D86EE46}" type="slidenum">
              <a:rPr lang="en-GB" smtClean="0"/>
              <a:t>1</a:t>
            </a:fld>
            <a:endParaRPr lang="en-GB" dirty="0"/>
          </a:p>
        </p:txBody>
      </p:sp>
      <p:grpSp>
        <p:nvGrpSpPr>
          <p:cNvPr id="12" name="Group 11"/>
          <p:cNvGrpSpPr/>
          <p:nvPr/>
        </p:nvGrpSpPr>
        <p:grpSpPr>
          <a:xfrm>
            <a:off x="3035660" y="2492123"/>
            <a:ext cx="1512169" cy="1800973"/>
            <a:chOff x="6816080" y="2636912"/>
            <a:chExt cx="1800000" cy="2455483"/>
          </a:xfrm>
        </p:grpSpPr>
        <p:sp>
          <p:nvSpPr>
            <p:cNvPr id="16" name="Rechteck 12">
              <a:extLst>
                <a:ext uri="{FF2B5EF4-FFF2-40B4-BE49-F238E27FC236}">
                  <a16:creationId xmlns:a16="http://schemas.microsoft.com/office/drawing/2014/main" id="{0C505611-1202-4B6D-8DA5-D0A1C885E789}"/>
                </a:ext>
              </a:extLst>
            </p:cNvPr>
            <p:cNvSpPr/>
            <p:nvPr/>
          </p:nvSpPr>
          <p:spPr>
            <a:xfrm>
              <a:off x="8436080" y="4480395"/>
              <a:ext cx="180000" cy="6120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17" name="Rechteck 12">
              <a:extLst>
                <a:ext uri="{FF2B5EF4-FFF2-40B4-BE49-F238E27FC236}">
                  <a16:creationId xmlns:a16="http://schemas.microsoft.com/office/drawing/2014/main" id="{0C505611-1202-4B6D-8DA5-D0A1C885E789}"/>
                </a:ext>
              </a:extLst>
            </p:cNvPr>
            <p:cNvSpPr/>
            <p:nvPr/>
          </p:nvSpPr>
          <p:spPr>
            <a:xfrm>
              <a:off x="6816080" y="2636912"/>
              <a:ext cx="1800000" cy="1843483"/>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18" name="TextBox 17"/>
            <p:cNvSpPr txBox="1"/>
            <p:nvPr/>
          </p:nvSpPr>
          <p:spPr>
            <a:xfrm>
              <a:off x="7402111" y="3433250"/>
              <a:ext cx="627937" cy="524761"/>
            </a:xfrm>
            <a:prstGeom prst="rect">
              <a:avLst/>
            </a:prstGeom>
            <a:noFill/>
          </p:spPr>
          <p:txBody>
            <a:bodyPr wrap="square" rtlCol="0">
              <a:spAutoFit/>
            </a:bodyPr>
            <a:lstStyle/>
            <a:p>
              <a:r>
                <a:rPr lang="en-GB" sz="2400" kern="0" dirty="0">
                  <a:latin typeface="+mn-lt"/>
                </a:rPr>
                <a:t>IP</a:t>
              </a:r>
              <a:endParaRPr lang="en-GB" sz="1800" kern="0" dirty="0">
                <a:latin typeface="+mn-lt"/>
              </a:endParaRPr>
            </a:p>
          </p:txBody>
        </p:sp>
      </p:grpSp>
      <p:grpSp>
        <p:nvGrpSpPr>
          <p:cNvPr id="2" name="Group 1"/>
          <p:cNvGrpSpPr/>
          <p:nvPr/>
        </p:nvGrpSpPr>
        <p:grpSpPr>
          <a:xfrm>
            <a:off x="10050090" y="2492125"/>
            <a:ext cx="1452862" cy="1800971"/>
            <a:chOff x="9035626" y="3423632"/>
            <a:chExt cx="1452862" cy="2160240"/>
          </a:xfrm>
        </p:grpSpPr>
        <p:sp>
          <p:nvSpPr>
            <p:cNvPr id="23" name="Rechteck 20">
              <a:extLst>
                <a:ext uri="{FF2B5EF4-FFF2-40B4-BE49-F238E27FC236}">
                  <a16:creationId xmlns:a16="http://schemas.microsoft.com/office/drawing/2014/main" id="{09B935A3-3CB0-4955-A562-B166753C8C84}"/>
                </a:ext>
              </a:extLst>
            </p:cNvPr>
            <p:cNvSpPr/>
            <p:nvPr/>
          </p:nvSpPr>
          <p:spPr>
            <a:xfrm>
              <a:off x="9035628" y="3423632"/>
              <a:ext cx="1452860" cy="2160240"/>
            </a:xfrm>
            <a:prstGeom prst="rect">
              <a:avLst/>
            </a:prstGeom>
            <a:solidFill>
              <a:srgbClr val="EEECE1"/>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24" name="TextBox 23"/>
            <p:cNvSpPr txBox="1"/>
            <p:nvPr/>
          </p:nvSpPr>
          <p:spPr>
            <a:xfrm>
              <a:off x="9438863" y="3724110"/>
              <a:ext cx="64638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sp>
          <p:nvSpPr>
            <p:cNvPr id="25" name="Rechteck 9">
              <a:extLst>
                <a:ext uri="{FF2B5EF4-FFF2-40B4-BE49-F238E27FC236}">
                  <a16:creationId xmlns:a16="http://schemas.microsoft.com/office/drawing/2014/main" id="{31A292F8-0BED-4FEC-A2AB-12E813BAB4E8}"/>
                </a:ext>
              </a:extLst>
            </p:cNvPr>
            <p:cNvSpPr/>
            <p:nvPr/>
          </p:nvSpPr>
          <p:spPr>
            <a:xfrm>
              <a:off x="9035626" y="4516070"/>
              <a:ext cx="1452861" cy="459800"/>
            </a:xfrm>
            <a:prstGeom prst="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2400" b="0" i="0" u="none" strike="noStrike" kern="0" cap="none" spc="0" normalizeH="0" baseline="0" noProof="0" dirty="0">
                <a:ln>
                  <a:noFill/>
                </a:ln>
                <a:solidFill>
                  <a:schemeClr val="bg1"/>
                </a:solidFill>
                <a:effectLst/>
                <a:uLnTx/>
                <a:uFillTx/>
                <a:latin typeface="+mj-lt"/>
                <a:ea typeface="+mn-ea"/>
                <a:cs typeface="+mn-cs"/>
              </a:endParaRPr>
            </a:p>
          </p:txBody>
        </p:sp>
        <p:sp>
          <p:nvSpPr>
            <p:cNvPr id="26" name="TextBox 25"/>
            <p:cNvSpPr txBox="1"/>
            <p:nvPr/>
          </p:nvSpPr>
          <p:spPr>
            <a:xfrm>
              <a:off x="9060824" y="5079816"/>
              <a:ext cx="140999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grpSp>
      <p:grpSp>
        <p:nvGrpSpPr>
          <p:cNvPr id="3" name="Group 2"/>
          <p:cNvGrpSpPr/>
          <p:nvPr/>
        </p:nvGrpSpPr>
        <p:grpSpPr>
          <a:xfrm>
            <a:off x="7817844" y="2492125"/>
            <a:ext cx="1452860" cy="1800971"/>
            <a:chOff x="10276738" y="4132686"/>
            <a:chExt cx="1452860" cy="2160240"/>
          </a:xfrm>
        </p:grpSpPr>
        <p:grpSp>
          <p:nvGrpSpPr>
            <p:cNvPr id="33" name="Group 32"/>
            <p:cNvGrpSpPr/>
            <p:nvPr/>
          </p:nvGrpSpPr>
          <p:grpSpPr>
            <a:xfrm>
              <a:off x="10276738" y="4132686"/>
              <a:ext cx="1452860" cy="2160240"/>
              <a:chOff x="9035628" y="3423632"/>
              <a:chExt cx="1452860" cy="2160240"/>
            </a:xfrm>
          </p:grpSpPr>
          <p:sp>
            <p:nvSpPr>
              <p:cNvPr id="34" name="Rechteck 20">
                <a:extLst>
                  <a:ext uri="{FF2B5EF4-FFF2-40B4-BE49-F238E27FC236}">
                    <a16:creationId xmlns:a16="http://schemas.microsoft.com/office/drawing/2014/main" id="{09B935A3-3CB0-4955-A562-B166753C8C84}"/>
                  </a:ext>
                </a:extLst>
              </p:cNvPr>
              <p:cNvSpPr/>
              <p:nvPr/>
            </p:nvSpPr>
            <p:spPr>
              <a:xfrm>
                <a:off x="9035628" y="3423632"/>
                <a:ext cx="1452860" cy="2160240"/>
              </a:xfrm>
              <a:prstGeom prst="rect">
                <a:avLst/>
              </a:prstGeom>
              <a:solidFill>
                <a:srgbClr val="EEECE1"/>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35" name="TextBox 34"/>
              <p:cNvSpPr txBox="1"/>
              <p:nvPr/>
            </p:nvSpPr>
            <p:spPr>
              <a:xfrm>
                <a:off x="9438863" y="3724110"/>
                <a:ext cx="64638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sp>
            <p:nvSpPr>
              <p:cNvPr id="37" name="TextBox 36"/>
              <p:cNvSpPr txBox="1"/>
              <p:nvPr/>
            </p:nvSpPr>
            <p:spPr>
              <a:xfrm>
                <a:off x="9060824" y="5079816"/>
                <a:ext cx="140999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grpSp>
        <p:sp>
          <p:nvSpPr>
            <p:cNvPr id="38" name="Rechteck 12">
              <a:extLst>
                <a:ext uri="{FF2B5EF4-FFF2-40B4-BE49-F238E27FC236}">
                  <a16:creationId xmlns:a16="http://schemas.microsoft.com/office/drawing/2014/main" id="{0C505611-1202-4B6D-8DA5-D0A1C885E789}"/>
                </a:ext>
              </a:extLst>
            </p:cNvPr>
            <p:cNvSpPr/>
            <p:nvPr/>
          </p:nvSpPr>
          <p:spPr>
            <a:xfrm>
              <a:off x="11568608" y="5225124"/>
              <a:ext cx="160989" cy="4598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sp>
        <p:nvSpPr>
          <p:cNvPr id="41" name="TextBox 40"/>
          <p:cNvSpPr txBox="1"/>
          <p:nvPr/>
        </p:nvSpPr>
        <p:spPr>
          <a:xfrm>
            <a:off x="2783632" y="1800633"/>
            <a:ext cx="2016224" cy="707886"/>
          </a:xfrm>
          <a:prstGeom prst="rect">
            <a:avLst/>
          </a:prstGeom>
          <a:noFill/>
        </p:spPr>
        <p:txBody>
          <a:bodyPr wrap="square" rtlCol="0">
            <a:spAutoFit/>
          </a:bodyPr>
          <a:lstStyle/>
          <a:p>
            <a:pPr algn="ctr"/>
            <a:r>
              <a:rPr lang="en-GB" sz="1600" dirty="0"/>
              <a:t>First Loss Piece</a:t>
            </a:r>
          </a:p>
          <a:p>
            <a:pPr algn="ctr"/>
            <a:r>
              <a:rPr lang="en-GB" dirty="0"/>
              <a:t>(with pari passu contribution)</a:t>
            </a:r>
          </a:p>
        </p:txBody>
      </p:sp>
      <p:sp>
        <p:nvSpPr>
          <p:cNvPr id="42" name="TextBox 41"/>
          <p:cNvSpPr txBox="1"/>
          <p:nvPr/>
        </p:nvSpPr>
        <p:spPr>
          <a:xfrm>
            <a:off x="9768408" y="1994259"/>
            <a:ext cx="2016224" cy="338554"/>
          </a:xfrm>
          <a:prstGeom prst="rect">
            <a:avLst/>
          </a:prstGeom>
          <a:noFill/>
        </p:spPr>
        <p:txBody>
          <a:bodyPr wrap="square" rtlCol="0">
            <a:spAutoFit/>
          </a:bodyPr>
          <a:lstStyle/>
          <a:p>
            <a:pPr algn="ctr"/>
            <a:r>
              <a:rPr lang="en-GB" sz="1600" dirty="0"/>
              <a:t>Mezzanine</a:t>
            </a:r>
          </a:p>
        </p:txBody>
      </p:sp>
      <p:sp>
        <p:nvSpPr>
          <p:cNvPr id="43" name="TextBox 42"/>
          <p:cNvSpPr txBox="1"/>
          <p:nvPr/>
        </p:nvSpPr>
        <p:spPr>
          <a:xfrm>
            <a:off x="7536160" y="1772816"/>
            <a:ext cx="2016224" cy="707886"/>
          </a:xfrm>
          <a:prstGeom prst="rect">
            <a:avLst/>
          </a:prstGeom>
          <a:noFill/>
        </p:spPr>
        <p:txBody>
          <a:bodyPr wrap="square" rtlCol="0">
            <a:spAutoFit/>
          </a:bodyPr>
          <a:lstStyle/>
          <a:p>
            <a:pPr algn="ctr"/>
            <a:r>
              <a:rPr lang="en-GB" sz="1600" dirty="0"/>
              <a:t>Mezzanine</a:t>
            </a:r>
          </a:p>
          <a:p>
            <a:pPr algn="ctr"/>
            <a:r>
              <a:rPr lang="en-GB" dirty="0"/>
              <a:t>(with pari passu contribution)</a:t>
            </a:r>
          </a:p>
        </p:txBody>
      </p:sp>
      <p:grpSp>
        <p:nvGrpSpPr>
          <p:cNvPr id="47" name="Group 46"/>
          <p:cNvGrpSpPr/>
          <p:nvPr/>
        </p:nvGrpSpPr>
        <p:grpSpPr>
          <a:xfrm>
            <a:off x="5267908" y="2486755"/>
            <a:ext cx="1512170" cy="1806341"/>
            <a:chOff x="6816079" y="2636912"/>
            <a:chExt cx="1800001" cy="2455483"/>
          </a:xfrm>
        </p:grpSpPr>
        <p:sp>
          <p:nvSpPr>
            <p:cNvPr id="48" name="Rechteck 13">
              <a:extLst>
                <a:ext uri="{FF2B5EF4-FFF2-40B4-BE49-F238E27FC236}">
                  <a16:creationId xmlns:a16="http://schemas.microsoft.com/office/drawing/2014/main" id="{19ED0800-685D-4FFC-835A-4558200CA41F}"/>
                </a:ext>
              </a:extLst>
            </p:cNvPr>
            <p:cNvSpPr/>
            <p:nvPr/>
          </p:nvSpPr>
          <p:spPr>
            <a:xfrm>
              <a:off x="6816079" y="4480395"/>
              <a:ext cx="1800000" cy="612000"/>
            </a:xfrm>
            <a:prstGeom prst="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
          <p:nvSpPr>
            <p:cNvPr id="49" name="Rechteck 12">
              <a:extLst>
                <a:ext uri="{FF2B5EF4-FFF2-40B4-BE49-F238E27FC236}">
                  <a16:creationId xmlns:a16="http://schemas.microsoft.com/office/drawing/2014/main" id="{0C505611-1202-4B6D-8DA5-D0A1C885E789}"/>
                </a:ext>
              </a:extLst>
            </p:cNvPr>
            <p:cNvSpPr/>
            <p:nvPr/>
          </p:nvSpPr>
          <p:spPr>
            <a:xfrm>
              <a:off x="6816080" y="2636912"/>
              <a:ext cx="1800000" cy="1843483"/>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50" name="TextBox 49"/>
            <p:cNvSpPr txBox="1"/>
            <p:nvPr/>
          </p:nvSpPr>
          <p:spPr>
            <a:xfrm>
              <a:off x="7402111" y="3433250"/>
              <a:ext cx="627937" cy="524761"/>
            </a:xfrm>
            <a:prstGeom prst="rect">
              <a:avLst/>
            </a:prstGeom>
            <a:noFill/>
          </p:spPr>
          <p:txBody>
            <a:bodyPr wrap="square" rtlCol="0">
              <a:spAutoFit/>
            </a:bodyPr>
            <a:lstStyle/>
            <a:p>
              <a:r>
                <a:rPr lang="en-GB" sz="2400" kern="0" dirty="0">
                  <a:latin typeface="+mn-lt"/>
                </a:rPr>
                <a:t>IP</a:t>
              </a:r>
              <a:endParaRPr lang="en-GB" sz="1800" kern="0" dirty="0">
                <a:latin typeface="+mn-lt"/>
              </a:endParaRPr>
            </a:p>
          </p:txBody>
        </p:sp>
      </p:grpSp>
      <p:sp>
        <p:nvSpPr>
          <p:cNvPr id="51" name="TextBox 50"/>
          <p:cNvSpPr txBox="1"/>
          <p:nvPr/>
        </p:nvSpPr>
        <p:spPr>
          <a:xfrm>
            <a:off x="551770" y="1786516"/>
            <a:ext cx="1540027" cy="707886"/>
          </a:xfrm>
          <a:prstGeom prst="rect">
            <a:avLst/>
          </a:prstGeom>
          <a:noFill/>
        </p:spPr>
        <p:txBody>
          <a:bodyPr wrap="square" rtlCol="0">
            <a:spAutoFit/>
          </a:bodyPr>
          <a:lstStyle/>
          <a:p>
            <a:pPr algn="ctr"/>
            <a:r>
              <a:rPr lang="en-GB" sz="1600" dirty="0"/>
              <a:t>Pari passu</a:t>
            </a:r>
          </a:p>
          <a:p>
            <a:pPr algn="ctr"/>
            <a:r>
              <a:rPr lang="en-GB" dirty="0"/>
              <a:t>(not necessarily 50/50)</a:t>
            </a:r>
          </a:p>
        </p:txBody>
      </p:sp>
      <p:sp>
        <p:nvSpPr>
          <p:cNvPr id="52" name="TextBox 51"/>
          <p:cNvSpPr txBox="1"/>
          <p:nvPr/>
        </p:nvSpPr>
        <p:spPr>
          <a:xfrm>
            <a:off x="5015880" y="1899469"/>
            <a:ext cx="2016224" cy="584775"/>
          </a:xfrm>
          <a:prstGeom prst="rect">
            <a:avLst/>
          </a:prstGeom>
          <a:noFill/>
        </p:spPr>
        <p:txBody>
          <a:bodyPr wrap="square" rtlCol="0">
            <a:spAutoFit/>
          </a:bodyPr>
          <a:lstStyle/>
          <a:p>
            <a:pPr algn="ctr"/>
            <a:r>
              <a:rPr lang="en-GB" sz="1600" dirty="0"/>
              <a:t>First Loss Piece (FLP)</a:t>
            </a:r>
          </a:p>
        </p:txBody>
      </p:sp>
      <p:sp>
        <p:nvSpPr>
          <p:cNvPr id="39" name="Rechteck 13">
            <a:extLst>
              <a:ext uri="{FF2B5EF4-FFF2-40B4-BE49-F238E27FC236}">
                <a16:creationId xmlns:a16="http://schemas.microsoft.com/office/drawing/2014/main" id="{19ED0800-685D-4FFC-835A-4558200CA41F}"/>
              </a:ext>
            </a:extLst>
          </p:cNvPr>
          <p:cNvSpPr/>
          <p:nvPr/>
        </p:nvSpPr>
        <p:spPr>
          <a:xfrm>
            <a:off x="3035659" y="3842886"/>
            <a:ext cx="1354031" cy="450209"/>
          </a:xfrm>
          <a:prstGeom prst="rect">
            <a:avLst/>
          </a:prstGeom>
          <a:solidFill>
            <a:srgbClr val="4F81BD"/>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j-lt"/>
              </a:rPr>
              <a:t>COM</a:t>
            </a:r>
          </a:p>
        </p:txBody>
      </p:sp>
      <p:sp>
        <p:nvSpPr>
          <p:cNvPr id="40" name="Rechteck 13">
            <a:extLst>
              <a:ext uri="{FF2B5EF4-FFF2-40B4-BE49-F238E27FC236}">
                <a16:creationId xmlns:a16="http://schemas.microsoft.com/office/drawing/2014/main" id="{19ED0800-685D-4FFC-835A-4558200CA41F}"/>
              </a:ext>
            </a:extLst>
          </p:cNvPr>
          <p:cNvSpPr/>
          <p:nvPr/>
        </p:nvSpPr>
        <p:spPr>
          <a:xfrm>
            <a:off x="7826651" y="3402880"/>
            <a:ext cx="1274257" cy="383330"/>
          </a:xfrm>
          <a:prstGeom prst="rect">
            <a:avLst/>
          </a:prstGeom>
          <a:solidFill>
            <a:srgbClr val="4F81BD"/>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j-lt"/>
              </a:rPr>
              <a:t>COM</a:t>
            </a:r>
          </a:p>
        </p:txBody>
      </p:sp>
      <p:grpSp>
        <p:nvGrpSpPr>
          <p:cNvPr id="6" name="Group 5"/>
          <p:cNvGrpSpPr/>
          <p:nvPr/>
        </p:nvGrpSpPr>
        <p:grpSpPr>
          <a:xfrm>
            <a:off x="534105" y="2492123"/>
            <a:ext cx="1557306" cy="1800973"/>
            <a:chOff x="534105" y="2492123"/>
            <a:chExt cx="1557306" cy="1800973"/>
          </a:xfrm>
        </p:grpSpPr>
        <p:sp>
          <p:nvSpPr>
            <p:cNvPr id="45" name="Rechteck 8">
              <a:extLst>
                <a:ext uri="{FF2B5EF4-FFF2-40B4-BE49-F238E27FC236}">
                  <a16:creationId xmlns:a16="http://schemas.microsoft.com/office/drawing/2014/main" id="{2816483D-6D24-4ECF-B9ED-BB04C86E4C76}"/>
                </a:ext>
              </a:extLst>
            </p:cNvPr>
            <p:cNvSpPr/>
            <p:nvPr/>
          </p:nvSpPr>
          <p:spPr>
            <a:xfrm>
              <a:off x="1321784" y="2492125"/>
              <a:ext cx="769627" cy="1800971"/>
            </a:xfrm>
            <a:prstGeom prst="rect">
              <a:avLst/>
            </a:prstGeom>
            <a:solidFill>
              <a:srgbClr val="EEECE1"/>
            </a:solidFill>
            <a:ln w="12700"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2000" kern="0" dirty="0">
                  <a:latin typeface="+mj-lt"/>
                </a:rPr>
                <a:t>IP</a:t>
              </a:r>
              <a:endParaRPr kumimoji="0" lang="de-DE" sz="900" b="0" i="0" u="none" strike="noStrike" kern="0" cap="none" spc="0" normalizeH="0" baseline="0" noProof="0" dirty="0">
                <a:ln>
                  <a:noFill/>
                </a:ln>
                <a:effectLst/>
                <a:highlight>
                  <a:srgbClr val="C0C0C0"/>
                </a:highlight>
                <a:uLnTx/>
                <a:uFillTx/>
                <a:latin typeface="+mj-lt"/>
              </a:endParaRPr>
            </a:p>
          </p:txBody>
        </p:sp>
        <p:sp>
          <p:nvSpPr>
            <p:cNvPr id="53" name="Rechteck 9">
              <a:extLst>
                <a:ext uri="{FF2B5EF4-FFF2-40B4-BE49-F238E27FC236}">
                  <a16:creationId xmlns:a16="http://schemas.microsoft.com/office/drawing/2014/main" id="{31A292F8-0BED-4FEC-A2AB-12E813BAB4E8}"/>
                </a:ext>
              </a:extLst>
            </p:cNvPr>
            <p:cNvSpPr/>
            <p:nvPr/>
          </p:nvSpPr>
          <p:spPr>
            <a:xfrm>
              <a:off x="534105" y="2492123"/>
              <a:ext cx="778873" cy="1800972"/>
            </a:xfrm>
            <a:prstGeom prst="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a:ln>
                    <a:noFill/>
                  </a:ln>
                  <a:solidFill>
                    <a:schemeClr val="bg1"/>
                  </a:solidFill>
                  <a:effectLst/>
                  <a:uLnTx/>
                  <a:uFillTx/>
                  <a:latin typeface="+mj-lt"/>
                  <a:ea typeface="+mn-ea"/>
                  <a:cs typeface="+mn-cs"/>
                </a:rPr>
                <a:t>COM</a:t>
              </a:r>
              <a:endParaRPr kumimoji="0" lang="en-GB" sz="2000" b="0" i="0" u="none" strike="noStrike" kern="0" cap="none" spc="0" normalizeH="0" baseline="0" noProof="0" dirty="0">
                <a:ln>
                  <a:noFill/>
                </a:ln>
                <a:solidFill>
                  <a:schemeClr val="bg1"/>
                </a:solidFill>
                <a:effectLst/>
                <a:uLnTx/>
                <a:uFillTx/>
                <a:latin typeface="+mj-lt"/>
                <a:ea typeface="+mn-ea"/>
                <a:cs typeface="+mn-cs"/>
              </a:endParaRPr>
            </a:p>
          </p:txBody>
        </p:sp>
      </p:grpSp>
    </p:spTree>
    <p:extLst>
      <p:ext uri="{BB962C8B-B14F-4D97-AF65-F5344CB8AC3E}">
        <p14:creationId xmlns:p14="http://schemas.microsoft.com/office/powerpoint/2010/main" val="2110246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51384" y="1249596"/>
            <a:ext cx="9289032" cy="523220"/>
          </a:xfrm>
          <a:prstGeom prst="rect">
            <a:avLst/>
          </a:prstGeom>
          <a:noFill/>
        </p:spPr>
        <p:txBody>
          <a:bodyPr wrap="square" rtlCol="0">
            <a:spAutoFit/>
          </a:bodyPr>
          <a:lstStyle/>
          <a:p>
            <a:r>
              <a:rPr lang="en-GB" sz="2800" dirty="0"/>
              <a:t>GENERAL - RIDW - debt-type (4.2.2.3 b)  2/2</a:t>
            </a:r>
          </a:p>
        </p:txBody>
      </p:sp>
      <p:sp>
        <p:nvSpPr>
          <p:cNvPr id="4" name="Slide Number Placeholder 3"/>
          <p:cNvSpPr>
            <a:spLocks noGrp="1"/>
          </p:cNvSpPr>
          <p:nvPr>
            <p:ph type="sldNum" sz="quarter" idx="12"/>
          </p:nvPr>
        </p:nvSpPr>
        <p:spPr/>
        <p:txBody>
          <a:bodyPr/>
          <a:lstStyle/>
          <a:p>
            <a:fld id="{39886854-C2D6-4F81-8167-269B9D86EE46}" type="slidenum">
              <a:rPr lang="en-GB" smtClean="0"/>
              <a:t>10</a:t>
            </a:fld>
            <a:endParaRPr lang="en-GB"/>
          </a:p>
        </p:txBody>
      </p:sp>
      <p:sp>
        <p:nvSpPr>
          <p:cNvPr id="35" name="TextBox 34"/>
          <p:cNvSpPr txBox="1"/>
          <p:nvPr/>
        </p:nvSpPr>
        <p:spPr>
          <a:xfrm>
            <a:off x="551384" y="2000083"/>
            <a:ext cx="10768162" cy="830997"/>
          </a:xfrm>
          <a:prstGeom prst="rect">
            <a:avLst/>
          </a:prstGeom>
          <a:noFill/>
        </p:spPr>
        <p:txBody>
          <a:bodyPr wrap="square" rtlCol="0">
            <a:spAutoFit/>
          </a:bodyPr>
          <a:lstStyle/>
          <a:p>
            <a:pPr algn="just"/>
            <a:r>
              <a:rPr lang="en-US" dirty="0"/>
              <a:t>For the </a:t>
            </a:r>
            <a:r>
              <a:rPr lang="en-US" b="1" dirty="0"/>
              <a:t>intermediated</a:t>
            </a:r>
            <a:r>
              <a:rPr lang="en-US" dirty="0"/>
              <a:t> debt financing, where remuneration from financial intermediaries is not sufficient to adequately remunerate the risk of the financing provided by implementing partners, the EU guarantee may cover up to 100% of the contribution to the FLP. </a:t>
            </a:r>
          </a:p>
          <a:p>
            <a:pPr algn="just"/>
            <a:r>
              <a:rPr lang="en-US" dirty="0"/>
              <a:t>For such intermediated debt financing in the form of capped guarantees, the EU guarantee may cover up to 100% of the financing provided by the implementing partner. </a:t>
            </a:r>
            <a:endParaRPr lang="en-GB" dirty="0"/>
          </a:p>
        </p:txBody>
      </p:sp>
      <p:grpSp>
        <p:nvGrpSpPr>
          <p:cNvPr id="36" name="Group 35"/>
          <p:cNvGrpSpPr/>
          <p:nvPr/>
        </p:nvGrpSpPr>
        <p:grpSpPr>
          <a:xfrm>
            <a:off x="3575720" y="2996952"/>
            <a:ext cx="4892118" cy="3399268"/>
            <a:chOff x="6501756" y="3409255"/>
            <a:chExt cx="4892118" cy="3399268"/>
          </a:xfrm>
        </p:grpSpPr>
        <p:sp>
          <p:nvSpPr>
            <p:cNvPr id="37" name="Rechteck 12">
              <a:extLst>
                <a:ext uri="{FF2B5EF4-FFF2-40B4-BE49-F238E27FC236}">
                  <a16:creationId xmlns:a16="http://schemas.microsoft.com/office/drawing/2014/main" id="{0C505611-1202-4B6D-8DA5-D0A1C885E789}"/>
                </a:ext>
              </a:extLst>
            </p:cNvPr>
            <p:cNvSpPr/>
            <p:nvPr/>
          </p:nvSpPr>
          <p:spPr>
            <a:xfrm>
              <a:off x="6747170" y="3757639"/>
              <a:ext cx="1653086" cy="180382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r>
                <a:rPr lang="en-GB" sz="2400" kern="0" dirty="0">
                  <a:latin typeface="+mn-lt"/>
                </a:rPr>
                <a:t>IP</a:t>
              </a:r>
            </a:p>
          </p:txBody>
        </p:sp>
        <p:sp>
          <p:nvSpPr>
            <p:cNvPr id="40" name="Rechteck 12">
              <a:extLst>
                <a:ext uri="{FF2B5EF4-FFF2-40B4-BE49-F238E27FC236}">
                  <a16:creationId xmlns:a16="http://schemas.microsoft.com/office/drawing/2014/main" id="{0C505611-1202-4B6D-8DA5-D0A1C885E789}"/>
                </a:ext>
              </a:extLst>
            </p:cNvPr>
            <p:cNvSpPr/>
            <p:nvPr/>
          </p:nvSpPr>
          <p:spPr>
            <a:xfrm>
              <a:off x="6747170" y="5561459"/>
              <a:ext cx="1653086" cy="619483"/>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0" scaled="0"/>
              <a:tileRect/>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n-lt"/>
                </a:rPr>
                <a:t>COM</a:t>
              </a:r>
            </a:p>
          </p:txBody>
        </p:sp>
        <p:sp>
          <p:nvSpPr>
            <p:cNvPr id="41" name="Left Brace 40"/>
            <p:cNvSpPr/>
            <p:nvPr/>
          </p:nvSpPr>
          <p:spPr bwMode="auto">
            <a:xfrm rot="16200000">
              <a:off x="8716779" y="4018208"/>
              <a:ext cx="280558" cy="4710604"/>
            </a:xfrm>
            <a:prstGeom prst="leftBrace">
              <a:avLst>
                <a:gd name="adj1" fmla="val 62653"/>
                <a:gd name="adj2" fmla="val 50000"/>
              </a:avLst>
            </a:prstGeom>
            <a:noFill/>
            <a:ln w="19050">
              <a:solidFill>
                <a:srgbClr val="4F81BD"/>
              </a:solidFill>
              <a:headEnd type="none" w="med" len="med"/>
              <a:tailEnd type="none" w="med" len="med"/>
            </a:ln>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4F81BD"/>
                </a:solidFill>
                <a:effectLst/>
              </a:endParaRPr>
            </a:p>
          </p:txBody>
        </p:sp>
        <p:sp>
          <p:nvSpPr>
            <p:cNvPr id="54" name="TextBox 53"/>
            <p:cNvSpPr txBox="1"/>
            <p:nvPr/>
          </p:nvSpPr>
          <p:spPr>
            <a:xfrm>
              <a:off x="7312229" y="6469969"/>
              <a:ext cx="3246781" cy="338554"/>
            </a:xfrm>
            <a:prstGeom prst="rect">
              <a:avLst/>
            </a:prstGeom>
            <a:noFill/>
          </p:spPr>
          <p:txBody>
            <a:bodyPr wrap="square" rtlCol="0">
              <a:spAutoFit/>
            </a:bodyPr>
            <a:lstStyle/>
            <a:p>
              <a:pPr algn="ctr"/>
              <a:r>
                <a:rPr lang="en-GB" sz="1600" dirty="0">
                  <a:latin typeface="+mn-lt"/>
                </a:rPr>
                <a:t>(</a:t>
              </a:r>
              <a:r>
                <a:rPr lang="en-GB" sz="1600" i="1" dirty="0">
                  <a:latin typeface="+mn-lt"/>
                </a:rPr>
                <a:t>May</a:t>
              </a:r>
              <a:r>
                <a:rPr lang="en-GB" sz="1600" dirty="0">
                  <a:latin typeface="+mn-lt"/>
                </a:rPr>
                <a:t> cover up to 100%)</a:t>
              </a:r>
              <a:endParaRPr lang="en-GB" sz="1600" i="1" dirty="0">
                <a:latin typeface="+mn-lt"/>
              </a:endParaRPr>
            </a:p>
          </p:txBody>
        </p:sp>
        <p:sp>
          <p:nvSpPr>
            <p:cNvPr id="55" name="Rechteck 9">
              <a:extLst>
                <a:ext uri="{FF2B5EF4-FFF2-40B4-BE49-F238E27FC236}">
                  <a16:creationId xmlns:a16="http://schemas.microsoft.com/office/drawing/2014/main" id="{31A292F8-0BED-4FEC-A2AB-12E813BAB4E8}"/>
                </a:ext>
              </a:extLst>
            </p:cNvPr>
            <p:cNvSpPr/>
            <p:nvPr/>
          </p:nvSpPr>
          <p:spPr>
            <a:xfrm>
              <a:off x="9336360" y="3725459"/>
              <a:ext cx="1653086" cy="2455483"/>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16200000" scaled="1"/>
              <a:tileRect/>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n-lt"/>
                </a:rPr>
                <a:t>COM</a:t>
              </a:r>
              <a:endParaRPr lang="en-GB" sz="2400" kern="0" dirty="0">
                <a:solidFill>
                  <a:schemeClr val="bg1"/>
                </a:solidFill>
                <a:latin typeface="+mn-lt"/>
              </a:endParaRPr>
            </a:p>
          </p:txBody>
        </p:sp>
        <p:sp>
          <p:nvSpPr>
            <p:cNvPr id="56" name="TextBox 55"/>
            <p:cNvSpPr txBox="1"/>
            <p:nvPr/>
          </p:nvSpPr>
          <p:spPr>
            <a:xfrm>
              <a:off x="8868308" y="3409255"/>
              <a:ext cx="2525566" cy="307777"/>
            </a:xfrm>
            <a:prstGeom prst="rect">
              <a:avLst/>
            </a:prstGeom>
            <a:noFill/>
          </p:spPr>
          <p:txBody>
            <a:bodyPr wrap="square" rtlCol="0">
              <a:spAutoFit/>
            </a:bodyPr>
            <a:lstStyle/>
            <a:p>
              <a:pPr algn="ctr"/>
              <a:r>
                <a:rPr lang="en-GB" sz="1400" dirty="0"/>
                <a:t>Capped guarantees</a:t>
              </a:r>
            </a:p>
          </p:txBody>
        </p:sp>
      </p:grpSp>
    </p:spTree>
    <p:extLst>
      <p:ext uri="{BB962C8B-B14F-4D97-AF65-F5344CB8AC3E}">
        <p14:creationId xmlns:p14="http://schemas.microsoft.com/office/powerpoint/2010/main" val="47417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55410" y="1341535"/>
            <a:ext cx="11373238" cy="1323439"/>
          </a:xfrm>
          <a:prstGeom prst="rect">
            <a:avLst/>
          </a:prstGeom>
          <a:noFill/>
        </p:spPr>
        <p:txBody>
          <a:bodyPr wrap="square" rtlCol="0">
            <a:spAutoFit/>
          </a:bodyPr>
          <a:lstStyle/>
          <a:p>
            <a:r>
              <a:rPr lang="en-GB" sz="2800" dirty="0"/>
              <a:t>GENERAL - RIDW - equity-type (4.2.2.3 d) </a:t>
            </a:r>
          </a:p>
          <a:p>
            <a:endParaRPr lang="en-GB" sz="2800" dirty="0"/>
          </a:p>
          <a:p>
            <a:r>
              <a:rPr lang="en-GB" sz="2400" dirty="0">
                <a:solidFill>
                  <a:srgbClr val="FF0000"/>
                </a:solidFill>
              </a:rPr>
              <a:t>As described in GENERAL PRINCIPLES (horizontal section 2.3.2.3)</a:t>
            </a:r>
          </a:p>
        </p:txBody>
      </p:sp>
      <p:sp>
        <p:nvSpPr>
          <p:cNvPr id="2" name="Slide Number Placeholder 1"/>
          <p:cNvSpPr>
            <a:spLocks noGrp="1"/>
          </p:cNvSpPr>
          <p:nvPr>
            <p:ph type="sldNum" sz="quarter" idx="12"/>
          </p:nvPr>
        </p:nvSpPr>
        <p:spPr/>
        <p:txBody>
          <a:bodyPr/>
          <a:lstStyle/>
          <a:p>
            <a:fld id="{39886854-C2D6-4F81-8167-269B9D86EE46}" type="slidenum">
              <a:rPr lang="en-GB" smtClean="0"/>
              <a:t>11</a:t>
            </a:fld>
            <a:endParaRPr lang="en-GB"/>
          </a:p>
        </p:txBody>
      </p:sp>
      <p:grpSp>
        <p:nvGrpSpPr>
          <p:cNvPr id="36" name="Group 35"/>
          <p:cNvGrpSpPr/>
          <p:nvPr/>
        </p:nvGrpSpPr>
        <p:grpSpPr>
          <a:xfrm>
            <a:off x="1558360" y="3117633"/>
            <a:ext cx="3554141" cy="2964630"/>
            <a:chOff x="1558360" y="3117633"/>
            <a:chExt cx="3554141" cy="2964630"/>
          </a:xfrm>
        </p:grpSpPr>
        <p:grpSp>
          <p:nvGrpSpPr>
            <p:cNvPr id="37" name="Group 36"/>
            <p:cNvGrpSpPr/>
            <p:nvPr/>
          </p:nvGrpSpPr>
          <p:grpSpPr>
            <a:xfrm>
              <a:off x="2969373" y="5692065"/>
              <a:ext cx="2143128" cy="390198"/>
              <a:chOff x="3005247" y="6515608"/>
              <a:chExt cx="2143128" cy="390198"/>
            </a:xfrm>
          </p:grpSpPr>
          <p:sp>
            <p:nvSpPr>
              <p:cNvPr id="42" name="TextBox 41"/>
              <p:cNvSpPr txBox="1"/>
              <p:nvPr/>
            </p:nvSpPr>
            <p:spPr>
              <a:xfrm>
                <a:off x="3359696" y="6628807"/>
                <a:ext cx="1788679" cy="276999"/>
              </a:xfrm>
              <a:prstGeom prst="rect">
                <a:avLst/>
              </a:prstGeom>
              <a:noFill/>
            </p:spPr>
            <p:txBody>
              <a:bodyPr wrap="square" rtlCol="0">
                <a:spAutoFit/>
              </a:bodyPr>
              <a:lstStyle/>
              <a:p>
                <a:r>
                  <a:rPr lang="en-GB" dirty="0">
                    <a:latin typeface="+mn-lt"/>
                  </a:rPr>
                  <a:t>IP at least 5%</a:t>
                </a:r>
              </a:p>
            </p:txBody>
          </p:sp>
          <p:sp>
            <p:nvSpPr>
              <p:cNvPr id="43" name="Bent Arrow 42"/>
              <p:cNvSpPr/>
              <p:nvPr/>
            </p:nvSpPr>
            <p:spPr bwMode="auto">
              <a:xfrm flipV="1">
                <a:off x="3005247" y="6515608"/>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grpSp>
        <p:grpSp>
          <p:nvGrpSpPr>
            <p:cNvPr id="38" name="Group 37"/>
            <p:cNvGrpSpPr/>
            <p:nvPr/>
          </p:nvGrpSpPr>
          <p:grpSpPr>
            <a:xfrm>
              <a:off x="1558360" y="3117633"/>
              <a:ext cx="1873343" cy="2557479"/>
              <a:chOff x="2506059" y="2643106"/>
              <a:chExt cx="1800000" cy="2448000"/>
            </a:xfrm>
          </p:grpSpPr>
          <p:sp>
            <p:nvSpPr>
              <p:cNvPr id="40" name="Rechteck 8">
                <a:extLst>
                  <a:ext uri="{FF2B5EF4-FFF2-40B4-BE49-F238E27FC236}">
                    <a16:creationId xmlns:a16="http://schemas.microsoft.com/office/drawing/2014/main" id="{2816483D-6D24-4ECF-B9ED-BB04C86E4C76}"/>
                  </a:ext>
                </a:extLst>
              </p:cNvPr>
              <p:cNvSpPr/>
              <p:nvPr/>
            </p:nvSpPr>
            <p:spPr>
              <a:xfrm>
                <a:off x="3766059" y="2643106"/>
                <a:ext cx="540000" cy="244800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kern="0" dirty="0">
                    <a:latin typeface="+mj-lt"/>
                  </a:rPr>
                  <a:t>IP</a:t>
                </a:r>
                <a:endParaRPr kumimoji="0" lang="de-DE" sz="900" b="0" i="0" u="none" strike="noStrike" kern="0" cap="none" spc="0" normalizeH="0" baseline="0" noProof="0" dirty="0">
                  <a:ln>
                    <a:noFill/>
                  </a:ln>
                  <a:effectLst/>
                  <a:highlight>
                    <a:srgbClr val="C0C0C0"/>
                  </a:highlight>
                  <a:uLnTx/>
                  <a:uFillTx/>
                  <a:latin typeface="+mj-lt"/>
                </a:endParaRPr>
              </a:p>
            </p:txBody>
          </p:sp>
          <p:sp>
            <p:nvSpPr>
              <p:cNvPr id="41" name="Rechteck 9">
                <a:extLst>
                  <a:ext uri="{FF2B5EF4-FFF2-40B4-BE49-F238E27FC236}">
                    <a16:creationId xmlns:a16="http://schemas.microsoft.com/office/drawing/2014/main" id="{31A292F8-0BED-4FEC-A2AB-12E813BAB4E8}"/>
                  </a:ext>
                </a:extLst>
              </p:cNvPr>
              <p:cNvSpPr/>
              <p:nvPr/>
            </p:nvSpPr>
            <p:spPr>
              <a:xfrm>
                <a:off x="2506059" y="2643106"/>
                <a:ext cx="1269048" cy="24480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2400" b="0" i="0" u="none" strike="noStrike" kern="0" cap="none" spc="0" normalizeH="0" baseline="0" noProof="0" dirty="0">
                  <a:ln>
                    <a:noFill/>
                  </a:ln>
                  <a:solidFill>
                    <a:schemeClr val="bg1"/>
                  </a:solidFill>
                  <a:effectLst/>
                  <a:uLnTx/>
                  <a:uFillTx/>
                  <a:latin typeface="+mj-lt"/>
                  <a:ea typeface="+mn-ea"/>
                  <a:cs typeface="+mn-cs"/>
                </a:endParaRPr>
              </a:p>
            </p:txBody>
          </p:sp>
        </p:grpSp>
        <p:sp>
          <p:nvSpPr>
            <p:cNvPr id="39" name="Rectangle 38"/>
            <p:cNvSpPr/>
            <p:nvPr/>
          </p:nvSpPr>
          <p:spPr>
            <a:xfrm>
              <a:off x="1710586" y="5705649"/>
              <a:ext cx="1145054" cy="276999"/>
            </a:xfrm>
            <a:prstGeom prst="rect">
              <a:avLst/>
            </a:prstGeom>
          </p:spPr>
          <p:txBody>
            <a:bodyPr wrap="square">
              <a:spAutoFit/>
            </a:bodyPr>
            <a:lstStyle/>
            <a:p>
              <a:pPr algn="ctr"/>
              <a:r>
                <a:rPr lang="it-IT" kern="0" dirty="0">
                  <a:latin typeface="+mj-lt"/>
                </a:rPr>
                <a:t>Up to 70%</a:t>
              </a:r>
              <a:endParaRPr lang="en-GB" dirty="0">
                <a:latin typeface="+mj-lt"/>
              </a:endParaRPr>
            </a:p>
          </p:txBody>
        </p:sp>
      </p:grpSp>
      <p:grpSp>
        <p:nvGrpSpPr>
          <p:cNvPr id="44" name="Group 43"/>
          <p:cNvGrpSpPr/>
          <p:nvPr/>
        </p:nvGrpSpPr>
        <p:grpSpPr>
          <a:xfrm>
            <a:off x="6023992" y="3120565"/>
            <a:ext cx="1704096" cy="2585084"/>
            <a:chOff x="5969452" y="3796244"/>
            <a:chExt cx="1704096" cy="2585084"/>
          </a:xfrm>
        </p:grpSpPr>
        <p:sp>
          <p:nvSpPr>
            <p:cNvPr id="45" name="Rechteck 12">
              <a:extLst>
                <a:ext uri="{FF2B5EF4-FFF2-40B4-BE49-F238E27FC236}">
                  <a16:creationId xmlns:a16="http://schemas.microsoft.com/office/drawing/2014/main" id="{0C505611-1202-4B6D-8DA5-D0A1C885E789}"/>
                </a:ext>
              </a:extLst>
            </p:cNvPr>
            <p:cNvSpPr/>
            <p:nvPr/>
          </p:nvSpPr>
          <p:spPr>
            <a:xfrm>
              <a:off x="7464511" y="5616404"/>
              <a:ext cx="209036" cy="764924"/>
            </a:xfrm>
            <a:prstGeom prst="rect">
              <a:avLst/>
            </a:prstGeom>
            <a:solidFill>
              <a:srgbClr val="EEECE1"/>
            </a:solidFill>
            <a:ln w="12700" cap="flat" cmpd="sng" algn="ctr">
              <a:solidFill>
                <a:srgbClr val="4F81BD">
                  <a:shade val="50000"/>
                </a:srgbClr>
              </a:solidFill>
              <a:prstDash val="dash"/>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6" name="Rechteck 8">
              <a:extLst>
                <a:ext uri="{FF2B5EF4-FFF2-40B4-BE49-F238E27FC236}">
                  <a16:creationId xmlns:a16="http://schemas.microsoft.com/office/drawing/2014/main" id="{2816483D-6D24-4ECF-B9ED-BB04C86E4C76}"/>
                </a:ext>
              </a:extLst>
            </p:cNvPr>
            <p:cNvSpPr/>
            <p:nvPr/>
          </p:nvSpPr>
          <p:spPr>
            <a:xfrm>
              <a:off x="5969452" y="3796244"/>
              <a:ext cx="1704096" cy="182016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47" name="TextBox 46"/>
            <p:cNvSpPr txBox="1"/>
            <p:nvPr/>
          </p:nvSpPr>
          <p:spPr>
            <a:xfrm>
              <a:off x="6308436" y="4389334"/>
              <a:ext cx="1026128" cy="615963"/>
            </a:xfrm>
            <a:prstGeom prst="rect">
              <a:avLst/>
            </a:prstGeom>
            <a:noFill/>
          </p:spPr>
          <p:txBody>
            <a:bodyPr wrap="square" rtlCol="0">
              <a:spAutoFit/>
            </a:bodyPr>
            <a:lstStyle/>
            <a:p>
              <a:pPr algn="ctr"/>
              <a:r>
                <a:rPr lang="it-IT" sz="3200" dirty="0">
                  <a:latin typeface="+mj-lt"/>
                </a:rPr>
                <a:t>IP</a:t>
              </a:r>
              <a:endParaRPr lang="en-GB" sz="5400" dirty="0">
                <a:latin typeface="+mj-lt"/>
              </a:endParaRPr>
            </a:p>
          </p:txBody>
        </p:sp>
        <p:sp>
          <p:nvSpPr>
            <p:cNvPr id="48" name="Rechteck 9">
              <a:extLst>
                <a:ext uri="{FF2B5EF4-FFF2-40B4-BE49-F238E27FC236}">
                  <a16:creationId xmlns:a16="http://schemas.microsoft.com/office/drawing/2014/main" id="{31A292F8-0BED-4FEC-A2AB-12E813BAB4E8}"/>
                </a:ext>
              </a:extLst>
            </p:cNvPr>
            <p:cNvSpPr/>
            <p:nvPr/>
          </p:nvSpPr>
          <p:spPr>
            <a:xfrm>
              <a:off x="5969452" y="5622928"/>
              <a:ext cx="1504566" cy="7584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grpSp>
      <p:grpSp>
        <p:nvGrpSpPr>
          <p:cNvPr id="49" name="Group 48"/>
          <p:cNvGrpSpPr/>
          <p:nvPr/>
        </p:nvGrpSpPr>
        <p:grpSpPr>
          <a:xfrm>
            <a:off x="9769220" y="3117633"/>
            <a:ext cx="1763840" cy="2578560"/>
            <a:chOff x="9714680" y="3793312"/>
            <a:chExt cx="1763840" cy="2578560"/>
          </a:xfrm>
        </p:grpSpPr>
        <p:sp>
          <p:nvSpPr>
            <p:cNvPr id="50" name="Rechteck 20">
              <a:extLst>
                <a:ext uri="{FF2B5EF4-FFF2-40B4-BE49-F238E27FC236}">
                  <a16:creationId xmlns:a16="http://schemas.microsoft.com/office/drawing/2014/main" id="{09B935A3-3CB0-4955-A562-B166753C8C84}"/>
                </a:ext>
              </a:extLst>
            </p:cNvPr>
            <p:cNvSpPr/>
            <p:nvPr/>
          </p:nvSpPr>
          <p:spPr>
            <a:xfrm>
              <a:off x="9714680" y="3793312"/>
              <a:ext cx="1763840" cy="2578560"/>
            </a:xfrm>
            <a:prstGeom prst="rect">
              <a:avLst/>
            </a:prstGeom>
            <a:solidFill>
              <a:srgbClr val="EEECE1"/>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51" name="TextBox 50"/>
            <p:cNvSpPr txBox="1"/>
            <p:nvPr/>
          </p:nvSpPr>
          <p:spPr>
            <a:xfrm>
              <a:off x="10191530" y="4075260"/>
              <a:ext cx="784746" cy="551125"/>
            </a:xfrm>
            <a:prstGeom prst="rect">
              <a:avLst/>
            </a:prstGeom>
            <a:noFill/>
          </p:spPr>
          <p:txBody>
            <a:bodyPr wrap="square" rtlCol="0">
              <a:spAutoFit/>
            </a:bodyPr>
            <a:lstStyle/>
            <a:p>
              <a:pPr algn="ctr"/>
              <a:r>
                <a:rPr lang="it-IT" sz="2800" dirty="0">
                  <a:latin typeface="+mj-lt"/>
                </a:rPr>
                <a:t>IP</a:t>
              </a:r>
              <a:endParaRPr lang="en-GB" sz="2800" dirty="0">
                <a:latin typeface="+mj-lt"/>
              </a:endParaRPr>
            </a:p>
          </p:txBody>
        </p:sp>
        <p:sp>
          <p:nvSpPr>
            <p:cNvPr id="52" name="Rechteck 9">
              <a:extLst>
                <a:ext uri="{FF2B5EF4-FFF2-40B4-BE49-F238E27FC236}">
                  <a16:creationId xmlns:a16="http://schemas.microsoft.com/office/drawing/2014/main" id="{31A292F8-0BED-4FEC-A2AB-12E813BAB4E8}"/>
                </a:ext>
              </a:extLst>
            </p:cNvPr>
            <p:cNvSpPr/>
            <p:nvPr/>
          </p:nvSpPr>
          <p:spPr>
            <a:xfrm>
              <a:off x="9719257" y="4854014"/>
              <a:ext cx="1550226" cy="7584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sp>
          <p:nvSpPr>
            <p:cNvPr id="53" name="TextBox 52"/>
            <p:cNvSpPr txBox="1"/>
            <p:nvPr/>
          </p:nvSpPr>
          <p:spPr>
            <a:xfrm>
              <a:off x="9740698" y="5840044"/>
              <a:ext cx="1711805" cy="369332"/>
            </a:xfrm>
            <a:prstGeom prst="rect">
              <a:avLst/>
            </a:prstGeom>
            <a:noFill/>
          </p:spPr>
          <p:txBody>
            <a:bodyPr wrap="square" rtlCol="0">
              <a:spAutoFit/>
            </a:bodyPr>
            <a:lstStyle/>
            <a:p>
              <a:pPr algn="ctr"/>
              <a:r>
                <a:rPr lang="it-IT" sz="1800" dirty="0">
                  <a:latin typeface="+mj-lt"/>
                </a:rPr>
                <a:t>IP</a:t>
              </a:r>
              <a:endParaRPr lang="en-GB" sz="1800" dirty="0">
                <a:latin typeface="+mj-lt"/>
              </a:endParaRPr>
            </a:p>
          </p:txBody>
        </p:sp>
        <p:sp>
          <p:nvSpPr>
            <p:cNvPr id="54" name="Rechteck 12">
              <a:extLst>
                <a:ext uri="{FF2B5EF4-FFF2-40B4-BE49-F238E27FC236}">
                  <a16:creationId xmlns:a16="http://schemas.microsoft.com/office/drawing/2014/main" id="{0C505611-1202-4B6D-8DA5-D0A1C885E789}"/>
                </a:ext>
              </a:extLst>
            </p:cNvPr>
            <p:cNvSpPr/>
            <p:nvPr/>
          </p:nvSpPr>
          <p:spPr>
            <a:xfrm>
              <a:off x="11269484" y="4854014"/>
              <a:ext cx="209036" cy="758400"/>
            </a:xfrm>
            <a:prstGeom prst="rect">
              <a:avLst/>
            </a:prstGeom>
            <a:solidFill>
              <a:srgbClr val="EEECE1"/>
            </a:solidFill>
            <a:ln w="12700" cap="flat" cmpd="sng" algn="ctr">
              <a:solidFill>
                <a:srgbClr val="4F81BD">
                  <a:shade val="50000"/>
                </a:srgbClr>
              </a:solidFill>
              <a:prstDash val="dash"/>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grpSp>
        <p:nvGrpSpPr>
          <p:cNvPr id="55" name="Group 54"/>
          <p:cNvGrpSpPr/>
          <p:nvPr/>
        </p:nvGrpSpPr>
        <p:grpSpPr>
          <a:xfrm>
            <a:off x="7896299" y="3101594"/>
            <a:ext cx="1704096" cy="2585084"/>
            <a:chOff x="5091404" y="2636912"/>
            <a:chExt cx="1739031" cy="2454194"/>
          </a:xfrm>
        </p:grpSpPr>
        <p:sp>
          <p:nvSpPr>
            <p:cNvPr id="56" name="Rechteck 8">
              <a:extLst>
                <a:ext uri="{FF2B5EF4-FFF2-40B4-BE49-F238E27FC236}">
                  <a16:creationId xmlns:a16="http://schemas.microsoft.com/office/drawing/2014/main" id="{2816483D-6D24-4ECF-B9ED-BB04C86E4C76}"/>
                </a:ext>
              </a:extLst>
            </p:cNvPr>
            <p:cNvSpPr/>
            <p:nvPr/>
          </p:nvSpPr>
          <p:spPr>
            <a:xfrm>
              <a:off x="5091404" y="2636912"/>
              <a:ext cx="1739031" cy="172800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57" name="TextBox 56"/>
            <p:cNvSpPr txBox="1"/>
            <p:nvPr/>
          </p:nvSpPr>
          <p:spPr>
            <a:xfrm>
              <a:off x="5437337" y="3199972"/>
              <a:ext cx="1047164" cy="584775"/>
            </a:xfrm>
            <a:prstGeom prst="rect">
              <a:avLst/>
            </a:prstGeom>
            <a:noFill/>
          </p:spPr>
          <p:txBody>
            <a:bodyPr wrap="square" rtlCol="0">
              <a:spAutoFit/>
            </a:bodyPr>
            <a:lstStyle/>
            <a:p>
              <a:pPr algn="ctr"/>
              <a:r>
                <a:rPr lang="it-IT" sz="3200" dirty="0">
                  <a:latin typeface="+mj-lt"/>
                </a:rPr>
                <a:t>IP</a:t>
              </a:r>
              <a:endParaRPr lang="en-GB" sz="5400" dirty="0">
                <a:latin typeface="+mj-lt"/>
              </a:endParaRPr>
            </a:p>
          </p:txBody>
        </p:sp>
        <p:sp>
          <p:nvSpPr>
            <p:cNvPr id="58" name="Rechteck 9">
              <a:extLst>
                <a:ext uri="{FF2B5EF4-FFF2-40B4-BE49-F238E27FC236}">
                  <a16:creationId xmlns:a16="http://schemas.microsoft.com/office/drawing/2014/main" id="{31A292F8-0BED-4FEC-A2AB-12E813BAB4E8}"/>
                </a:ext>
              </a:extLst>
            </p:cNvPr>
            <p:cNvSpPr/>
            <p:nvPr/>
          </p:nvSpPr>
          <p:spPr>
            <a:xfrm>
              <a:off x="5091404" y="4371106"/>
              <a:ext cx="1739031" cy="720000"/>
            </a:xfrm>
            <a:prstGeom prst="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1800" b="0" i="0" u="none" strike="noStrike" kern="0" cap="none" spc="0" normalizeH="0" baseline="0" noProof="0" dirty="0">
                <a:ln>
                  <a:noFill/>
                </a:ln>
                <a:solidFill>
                  <a:schemeClr val="bg1"/>
                </a:solidFill>
                <a:effectLst/>
                <a:uLnTx/>
                <a:uFillTx/>
                <a:latin typeface="+mj-lt"/>
                <a:ea typeface="+mn-ea"/>
                <a:cs typeface="+mn-cs"/>
              </a:endParaRPr>
            </a:p>
          </p:txBody>
        </p:sp>
      </p:grpSp>
    </p:spTree>
    <p:extLst>
      <p:ext uri="{BB962C8B-B14F-4D97-AF65-F5344CB8AC3E}">
        <p14:creationId xmlns:p14="http://schemas.microsoft.com/office/powerpoint/2010/main" val="3524724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1421895"/>
            <a:ext cx="8208912" cy="523220"/>
          </a:xfrm>
          <a:prstGeom prst="rect">
            <a:avLst/>
          </a:prstGeom>
          <a:noFill/>
        </p:spPr>
        <p:txBody>
          <a:bodyPr wrap="square" rtlCol="0">
            <a:spAutoFit/>
          </a:bodyPr>
          <a:lstStyle/>
          <a:p>
            <a:r>
              <a:rPr lang="en-GB" sz="2800" dirty="0"/>
              <a:t>THEMATIC – RIDW – debt-type (4.2.2.4 b)</a:t>
            </a:r>
          </a:p>
        </p:txBody>
      </p:sp>
      <p:sp>
        <p:nvSpPr>
          <p:cNvPr id="3" name="TextBox 2"/>
          <p:cNvSpPr txBox="1"/>
          <p:nvPr/>
        </p:nvSpPr>
        <p:spPr>
          <a:xfrm>
            <a:off x="517890" y="2184412"/>
            <a:ext cx="4680596" cy="1384995"/>
          </a:xfrm>
          <a:prstGeom prst="rect">
            <a:avLst/>
          </a:prstGeom>
          <a:noFill/>
        </p:spPr>
        <p:txBody>
          <a:bodyPr wrap="square" rtlCol="0" anchor="b">
            <a:spAutoFit/>
          </a:bodyPr>
          <a:lstStyle/>
          <a:p>
            <a:pPr algn="just"/>
            <a:r>
              <a:rPr lang="en-US" dirty="0">
                <a:latin typeface="+mn-lt"/>
              </a:rPr>
              <a:t>The EU guarantee may cover an FLP in respect of the relevant </a:t>
            </a:r>
            <a:r>
              <a:rPr lang="en-US" b="1" dirty="0">
                <a:latin typeface="+mn-lt"/>
              </a:rPr>
              <a:t>portfolio of operations </a:t>
            </a:r>
            <a:r>
              <a:rPr lang="en-US" dirty="0">
                <a:latin typeface="+mn-lt"/>
              </a:rPr>
              <a:t>financed by the IP. Given the characteristics of such products, the size of the IP’s and the EU guarantee’s contribution to the FLP could be more than 50% of the target financing provided by the IPs. The IP shall contribute at least 5% to the FLP in order to ensure alignment of interest.</a:t>
            </a:r>
          </a:p>
        </p:txBody>
      </p:sp>
      <p:sp>
        <p:nvSpPr>
          <p:cNvPr id="2" name="Rectangle 1"/>
          <p:cNvSpPr/>
          <p:nvPr/>
        </p:nvSpPr>
        <p:spPr>
          <a:xfrm>
            <a:off x="6600056" y="2289401"/>
            <a:ext cx="5146659" cy="1200329"/>
          </a:xfrm>
          <a:prstGeom prst="rect">
            <a:avLst/>
          </a:prstGeom>
        </p:spPr>
        <p:txBody>
          <a:bodyPr wrap="square">
            <a:spAutoFit/>
          </a:bodyPr>
          <a:lstStyle/>
          <a:p>
            <a:pPr algn="just"/>
            <a:r>
              <a:rPr lang="en-US" dirty="0"/>
              <a:t>In duly justified cases, the implementing partners’ contribution to the loss-coverage ensured by the FLP could be provided progressively, as the portfolio matures and is de-risked, through the revenues originating from the guaranteed or other portfolio(s), or through other appropriate and innovative mechanisms. </a:t>
            </a:r>
            <a:endParaRPr lang="en-GB" dirty="0"/>
          </a:p>
        </p:txBody>
      </p:sp>
      <p:sp>
        <p:nvSpPr>
          <p:cNvPr id="31" name="Slide Number Placeholder 30"/>
          <p:cNvSpPr>
            <a:spLocks noGrp="1"/>
          </p:cNvSpPr>
          <p:nvPr>
            <p:ph type="sldNum" sz="quarter" idx="12"/>
          </p:nvPr>
        </p:nvSpPr>
        <p:spPr/>
        <p:txBody>
          <a:bodyPr/>
          <a:lstStyle/>
          <a:p>
            <a:fld id="{39886854-C2D6-4F81-8167-269B9D86EE46}" type="slidenum">
              <a:rPr lang="en-GB" smtClean="0"/>
              <a:t>12</a:t>
            </a:fld>
            <a:endParaRPr lang="en-GB"/>
          </a:p>
        </p:txBody>
      </p:sp>
      <p:grpSp>
        <p:nvGrpSpPr>
          <p:cNvPr id="32" name="Group 31"/>
          <p:cNvGrpSpPr/>
          <p:nvPr/>
        </p:nvGrpSpPr>
        <p:grpSpPr>
          <a:xfrm>
            <a:off x="1343472" y="3712519"/>
            <a:ext cx="2988286" cy="2981945"/>
            <a:chOff x="1271464" y="3789040"/>
            <a:chExt cx="2988286" cy="2981945"/>
          </a:xfrm>
        </p:grpSpPr>
        <p:grpSp>
          <p:nvGrpSpPr>
            <p:cNvPr id="33" name="Group 32"/>
            <p:cNvGrpSpPr/>
            <p:nvPr/>
          </p:nvGrpSpPr>
          <p:grpSpPr>
            <a:xfrm>
              <a:off x="1271464" y="3789040"/>
              <a:ext cx="2808312" cy="2981945"/>
              <a:chOff x="1496395" y="3857546"/>
              <a:chExt cx="2808312" cy="2981945"/>
            </a:xfrm>
          </p:grpSpPr>
          <p:sp>
            <p:nvSpPr>
              <p:cNvPr id="36" name="Rechteck 12">
                <a:extLst>
                  <a:ext uri="{FF2B5EF4-FFF2-40B4-BE49-F238E27FC236}">
                    <a16:creationId xmlns:a16="http://schemas.microsoft.com/office/drawing/2014/main" id="{0C505611-1202-4B6D-8DA5-D0A1C885E789}"/>
                  </a:ext>
                </a:extLst>
              </p:cNvPr>
              <p:cNvSpPr/>
              <p:nvPr/>
            </p:nvSpPr>
            <p:spPr>
              <a:xfrm>
                <a:off x="3126080" y="4937238"/>
                <a:ext cx="170316" cy="1374444"/>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nvGrpSpPr>
              <p:cNvPr id="37" name="Group 36"/>
              <p:cNvGrpSpPr/>
              <p:nvPr/>
            </p:nvGrpSpPr>
            <p:grpSpPr>
              <a:xfrm>
                <a:off x="1496395" y="3857546"/>
                <a:ext cx="2808312" cy="2981945"/>
                <a:chOff x="6816080" y="2638259"/>
                <a:chExt cx="2808312" cy="2981945"/>
              </a:xfrm>
            </p:grpSpPr>
            <p:grpSp>
              <p:nvGrpSpPr>
                <p:cNvPr id="38" name="Group 37"/>
                <p:cNvGrpSpPr/>
                <p:nvPr/>
              </p:nvGrpSpPr>
              <p:grpSpPr>
                <a:xfrm>
                  <a:off x="6816080" y="2638259"/>
                  <a:ext cx="1800000" cy="1079691"/>
                  <a:chOff x="6816080" y="2638259"/>
                  <a:chExt cx="1800000" cy="1079691"/>
                </a:xfrm>
              </p:grpSpPr>
              <p:sp>
                <p:nvSpPr>
                  <p:cNvPr id="42" name="Rechteck 12">
                    <a:extLst>
                      <a:ext uri="{FF2B5EF4-FFF2-40B4-BE49-F238E27FC236}">
                        <a16:creationId xmlns:a16="http://schemas.microsoft.com/office/drawing/2014/main" id="{0C505611-1202-4B6D-8DA5-D0A1C885E789}"/>
                      </a:ext>
                    </a:extLst>
                  </p:cNvPr>
                  <p:cNvSpPr/>
                  <p:nvPr/>
                </p:nvSpPr>
                <p:spPr>
                  <a:xfrm>
                    <a:off x="6816080" y="2638259"/>
                    <a:ext cx="1800000" cy="1079691"/>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3" name="TextBox 42"/>
                  <p:cNvSpPr txBox="1"/>
                  <p:nvPr/>
                </p:nvSpPr>
                <p:spPr>
                  <a:xfrm>
                    <a:off x="7450635" y="285936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39" name="Bent Arrow 38"/>
                <p:cNvSpPr/>
                <p:nvPr/>
              </p:nvSpPr>
              <p:spPr bwMode="auto">
                <a:xfrm flipV="1">
                  <a:off x="8445765" y="5159682"/>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40" name="TextBox 39"/>
                <p:cNvSpPr txBox="1"/>
                <p:nvPr/>
              </p:nvSpPr>
              <p:spPr>
                <a:xfrm>
                  <a:off x="8728358" y="5158539"/>
                  <a:ext cx="896034" cy="461665"/>
                </a:xfrm>
                <a:prstGeom prst="rect">
                  <a:avLst/>
                </a:prstGeom>
                <a:noFill/>
              </p:spPr>
              <p:txBody>
                <a:bodyPr wrap="square" rtlCol="0">
                  <a:spAutoFit/>
                </a:bodyPr>
                <a:lstStyle/>
                <a:p>
                  <a:r>
                    <a:rPr lang="en-GB" dirty="0">
                      <a:latin typeface="+mn-lt"/>
                    </a:rPr>
                    <a:t>IP at least 5%</a:t>
                  </a:r>
                </a:p>
              </p:txBody>
            </p:sp>
          </p:grpSp>
        </p:grpSp>
        <p:sp>
          <p:nvSpPr>
            <p:cNvPr id="34" name="TextBox 33"/>
            <p:cNvSpPr txBox="1"/>
            <p:nvPr/>
          </p:nvSpPr>
          <p:spPr>
            <a:xfrm>
              <a:off x="3120940" y="4738826"/>
              <a:ext cx="1138810" cy="523220"/>
            </a:xfrm>
            <a:prstGeom prst="rect">
              <a:avLst/>
            </a:prstGeom>
            <a:noFill/>
          </p:spPr>
          <p:txBody>
            <a:bodyPr wrap="square" rtlCol="0">
              <a:spAutoFit/>
            </a:bodyPr>
            <a:lstStyle/>
            <a:p>
              <a:r>
                <a:rPr lang="en-GB" sz="1400" dirty="0">
                  <a:latin typeface="+mn-lt"/>
                </a:rPr>
                <a:t>FLP more than 50%</a:t>
              </a:r>
            </a:p>
          </p:txBody>
        </p:sp>
      </p:grpSp>
      <p:grpSp>
        <p:nvGrpSpPr>
          <p:cNvPr id="44" name="Group 43"/>
          <p:cNvGrpSpPr/>
          <p:nvPr/>
        </p:nvGrpSpPr>
        <p:grpSpPr>
          <a:xfrm>
            <a:off x="7792692" y="3712220"/>
            <a:ext cx="3083665" cy="3145780"/>
            <a:chOff x="7830508" y="3499628"/>
            <a:chExt cx="3083665" cy="3145780"/>
          </a:xfrm>
        </p:grpSpPr>
        <p:grpSp>
          <p:nvGrpSpPr>
            <p:cNvPr id="45" name="Group 44"/>
            <p:cNvGrpSpPr/>
            <p:nvPr/>
          </p:nvGrpSpPr>
          <p:grpSpPr>
            <a:xfrm>
              <a:off x="7830508" y="3499628"/>
              <a:ext cx="2657274" cy="3145780"/>
              <a:chOff x="7806778" y="3687446"/>
              <a:chExt cx="2657274" cy="3145780"/>
            </a:xfrm>
          </p:grpSpPr>
          <p:grpSp>
            <p:nvGrpSpPr>
              <p:cNvPr id="48" name="Group 47"/>
              <p:cNvGrpSpPr/>
              <p:nvPr/>
            </p:nvGrpSpPr>
            <p:grpSpPr>
              <a:xfrm>
                <a:off x="7806778" y="3687446"/>
                <a:ext cx="2657274" cy="3145780"/>
                <a:chOff x="3038807" y="3773413"/>
                <a:chExt cx="2657274" cy="3145780"/>
              </a:xfrm>
            </p:grpSpPr>
            <p:grpSp>
              <p:nvGrpSpPr>
                <p:cNvPr id="50" name="Group 49"/>
                <p:cNvGrpSpPr/>
                <p:nvPr/>
              </p:nvGrpSpPr>
              <p:grpSpPr>
                <a:xfrm>
                  <a:off x="3038807" y="3773413"/>
                  <a:ext cx="1800000" cy="2454136"/>
                  <a:chOff x="6816080" y="2638259"/>
                  <a:chExt cx="1800000" cy="2454136"/>
                </a:xfrm>
              </p:grpSpPr>
              <p:sp>
                <p:nvSpPr>
                  <p:cNvPr id="53" name="Rechteck 12">
                    <a:extLst>
                      <a:ext uri="{FF2B5EF4-FFF2-40B4-BE49-F238E27FC236}">
                        <a16:creationId xmlns:a16="http://schemas.microsoft.com/office/drawing/2014/main" id="{0C505611-1202-4B6D-8DA5-D0A1C885E789}"/>
                      </a:ext>
                    </a:extLst>
                  </p:cNvPr>
                  <p:cNvSpPr/>
                  <p:nvPr/>
                </p:nvSpPr>
                <p:spPr>
                  <a:xfrm>
                    <a:off x="8436080" y="4480395"/>
                    <a:ext cx="180000" cy="612000"/>
                  </a:xfrm>
                  <a:prstGeom prst="rect">
                    <a:avLst/>
                  </a:prstGeom>
                  <a:solidFill>
                    <a:srgbClr val="EEECE1"/>
                  </a:solidFill>
                  <a:ln w="12700" cap="flat" cmpd="sng" algn="ctr">
                    <a:no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54" name="Rechteck 12">
                    <a:extLst>
                      <a:ext uri="{FF2B5EF4-FFF2-40B4-BE49-F238E27FC236}">
                        <a16:creationId xmlns:a16="http://schemas.microsoft.com/office/drawing/2014/main" id="{0C505611-1202-4B6D-8DA5-D0A1C885E789}"/>
                      </a:ext>
                    </a:extLst>
                  </p:cNvPr>
                  <p:cNvSpPr/>
                  <p:nvPr/>
                </p:nvSpPr>
                <p:spPr>
                  <a:xfrm>
                    <a:off x="6816080" y="2638259"/>
                    <a:ext cx="1800000" cy="1051381"/>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55" name="TextBox 54"/>
                  <p:cNvSpPr txBox="1"/>
                  <p:nvPr/>
                </p:nvSpPr>
                <p:spPr>
                  <a:xfrm>
                    <a:off x="7450635" y="285936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51" name="Right Arrow 50"/>
                <p:cNvSpPr/>
                <p:nvPr/>
              </p:nvSpPr>
              <p:spPr bwMode="auto">
                <a:xfrm rot="10800000">
                  <a:off x="4580640" y="6329483"/>
                  <a:ext cx="258167" cy="167472"/>
                </a:xfrm>
                <a:prstGeom prst="righ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a:latin typeface="+mn-lt"/>
                  </a:endParaRPr>
                </a:p>
              </p:txBody>
            </p:sp>
            <p:sp>
              <p:nvSpPr>
                <p:cNvPr id="52" name="TextBox 51"/>
                <p:cNvSpPr txBox="1"/>
                <p:nvPr/>
              </p:nvSpPr>
              <p:spPr>
                <a:xfrm>
                  <a:off x="3723364" y="6457528"/>
                  <a:ext cx="1972717" cy="461665"/>
                </a:xfrm>
                <a:prstGeom prst="rect">
                  <a:avLst/>
                </a:prstGeom>
                <a:noFill/>
              </p:spPr>
              <p:txBody>
                <a:bodyPr wrap="square" rtlCol="0">
                  <a:spAutoFit/>
                </a:bodyPr>
                <a:lstStyle/>
                <a:p>
                  <a:r>
                    <a:rPr lang="en-GB" dirty="0">
                      <a:latin typeface="+mn-lt"/>
                    </a:rPr>
                    <a:t>IP’s contribution provided progressively</a:t>
                  </a:r>
                </a:p>
              </p:txBody>
            </p:sp>
          </p:grpSp>
          <p:sp>
            <p:nvSpPr>
              <p:cNvPr id="49" name="Rectangle 48"/>
              <p:cNvSpPr/>
              <p:nvPr/>
            </p:nvSpPr>
            <p:spPr bwMode="auto">
              <a:xfrm>
                <a:off x="9426777" y="4738826"/>
                <a:ext cx="180001" cy="1504350"/>
              </a:xfrm>
              <a:prstGeom prst="rect">
                <a:avLst/>
              </a:prstGeom>
              <a:gradFill flip="none" rotWithShape="1">
                <a:gsLst>
                  <a:gs pos="0">
                    <a:srgbClr val="4F81BD"/>
                  </a:gs>
                  <a:gs pos="74000">
                    <a:srgbClr val="EEECE1">
                      <a:shade val="67500"/>
                      <a:satMod val="115000"/>
                    </a:srgbClr>
                  </a:gs>
                  <a:gs pos="100000">
                    <a:srgbClr val="EEECE1">
                      <a:shade val="100000"/>
                      <a:satMod val="115000"/>
                    </a:srgbClr>
                  </a:gs>
                </a:gsLst>
                <a:lin ang="0" scaled="1"/>
                <a:tileRect/>
              </a:gradFill>
              <a:ln>
                <a:solidFill>
                  <a:srgbClr val="385D8A"/>
                </a:solidFill>
                <a:prstDash val="solid"/>
              </a:ln>
              <a:extLst/>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grpSp>
        <p:sp>
          <p:nvSpPr>
            <p:cNvPr id="46" name="TextBox 45"/>
            <p:cNvSpPr txBox="1"/>
            <p:nvPr/>
          </p:nvSpPr>
          <p:spPr>
            <a:xfrm>
              <a:off x="9775363" y="4407105"/>
              <a:ext cx="1138810" cy="523220"/>
            </a:xfrm>
            <a:prstGeom prst="rect">
              <a:avLst/>
            </a:prstGeom>
            <a:noFill/>
          </p:spPr>
          <p:txBody>
            <a:bodyPr wrap="square" rtlCol="0">
              <a:spAutoFit/>
            </a:bodyPr>
            <a:lstStyle/>
            <a:p>
              <a:r>
                <a:rPr lang="en-GB" sz="1400" dirty="0">
                  <a:latin typeface="+mn-lt"/>
                </a:rPr>
                <a:t>FLP more than 50%</a:t>
              </a:r>
            </a:p>
          </p:txBody>
        </p:sp>
      </p:grpSp>
      <p:sp>
        <p:nvSpPr>
          <p:cNvPr id="30" name="Rechteck 13">
            <a:extLst>
              <a:ext uri="{FF2B5EF4-FFF2-40B4-BE49-F238E27FC236}">
                <a16:creationId xmlns:a16="http://schemas.microsoft.com/office/drawing/2014/main" id="{19ED0800-685D-4FFC-835A-4558200CA41F}"/>
              </a:ext>
            </a:extLst>
          </p:cNvPr>
          <p:cNvSpPr/>
          <p:nvPr/>
        </p:nvSpPr>
        <p:spPr>
          <a:xfrm>
            <a:off x="1343472" y="4792210"/>
            <a:ext cx="1618803" cy="1374445"/>
          </a:xfrm>
          <a:prstGeom prst="rect">
            <a:avLst/>
          </a:prstGeom>
          <a:gradFill flip="none" rotWithShape="1">
            <a:gsLst>
              <a:gs pos="0">
                <a:srgbClr val="284C78"/>
              </a:gs>
              <a:gs pos="67000">
                <a:srgbClr val="2F598A"/>
              </a:gs>
              <a:gs pos="41000">
                <a:srgbClr val="2B5280"/>
              </a:gs>
              <a:gs pos="85000">
                <a:srgbClr val="4F81BD">
                  <a:shade val="67500"/>
                  <a:satMod val="115000"/>
                </a:srgbClr>
              </a:gs>
              <a:gs pos="100000">
                <a:srgbClr val="79A3D5"/>
              </a:gs>
            </a:gsLst>
            <a:path path="rect">
              <a:fillToRect t="100000" r="100000"/>
            </a:path>
            <a:tileRect l="-100000" b="-100000"/>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
        <p:nvSpPr>
          <p:cNvPr id="56" name="Rechteck 13">
            <a:extLst>
              <a:ext uri="{FF2B5EF4-FFF2-40B4-BE49-F238E27FC236}">
                <a16:creationId xmlns:a16="http://schemas.microsoft.com/office/drawing/2014/main" id="{19ED0800-685D-4FFC-835A-4558200CA41F}"/>
              </a:ext>
            </a:extLst>
          </p:cNvPr>
          <p:cNvSpPr/>
          <p:nvPr/>
        </p:nvSpPr>
        <p:spPr>
          <a:xfrm>
            <a:off x="7792692" y="4763600"/>
            <a:ext cx="1619999" cy="1504350"/>
          </a:xfrm>
          <a:prstGeom prst="rect">
            <a:avLst/>
          </a:prstGeom>
          <a:gradFill flip="none" rotWithShape="1">
            <a:gsLst>
              <a:gs pos="0">
                <a:srgbClr val="284C78"/>
              </a:gs>
              <a:gs pos="67000">
                <a:srgbClr val="2F598A"/>
              </a:gs>
              <a:gs pos="41000">
                <a:srgbClr val="2B5280"/>
              </a:gs>
              <a:gs pos="85000">
                <a:srgbClr val="4F81BD">
                  <a:shade val="67500"/>
                  <a:satMod val="115000"/>
                </a:srgbClr>
              </a:gs>
              <a:gs pos="100000">
                <a:srgbClr val="79A3D5"/>
              </a:gs>
            </a:gsLst>
            <a:path path="rect">
              <a:fillToRect t="100000" r="100000"/>
            </a:path>
            <a:tileRect l="-100000" b="-100000"/>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Tree>
    <p:extLst>
      <p:ext uri="{BB962C8B-B14F-4D97-AF65-F5344CB8AC3E}">
        <p14:creationId xmlns:p14="http://schemas.microsoft.com/office/powerpoint/2010/main" val="99043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1421895"/>
            <a:ext cx="8712968" cy="523220"/>
          </a:xfrm>
          <a:prstGeom prst="rect">
            <a:avLst/>
          </a:prstGeom>
          <a:noFill/>
        </p:spPr>
        <p:txBody>
          <a:bodyPr wrap="square" rtlCol="0">
            <a:spAutoFit/>
          </a:bodyPr>
          <a:lstStyle/>
          <a:p>
            <a:r>
              <a:rPr lang="en-GB" sz="2800" dirty="0"/>
              <a:t>THEMATIC – RIDW – equity-type (4.2.2.4 d)</a:t>
            </a:r>
          </a:p>
        </p:txBody>
      </p:sp>
      <p:sp>
        <p:nvSpPr>
          <p:cNvPr id="3" name="TextBox 2"/>
          <p:cNvSpPr txBox="1"/>
          <p:nvPr/>
        </p:nvSpPr>
        <p:spPr>
          <a:xfrm>
            <a:off x="565920" y="2132856"/>
            <a:ext cx="4680596" cy="1384995"/>
          </a:xfrm>
          <a:prstGeom prst="rect">
            <a:avLst/>
          </a:prstGeom>
          <a:noFill/>
        </p:spPr>
        <p:txBody>
          <a:bodyPr wrap="square" rtlCol="0" anchor="b">
            <a:spAutoFit/>
          </a:bodyPr>
          <a:lstStyle/>
          <a:p>
            <a:pPr algn="just"/>
            <a:r>
              <a:rPr lang="en-US" dirty="0">
                <a:latin typeface="+mn-lt"/>
              </a:rPr>
              <a:t>The EU guarantee may be used to partly cover equity-type operations by the implementing partner on an asymmetric risk-revenue sharing basis. In these cases, the EU guarantee may cover an FLP in respect of the relevant </a:t>
            </a:r>
            <a:r>
              <a:rPr lang="en-US" b="1" dirty="0">
                <a:latin typeface="+mn-lt"/>
              </a:rPr>
              <a:t>portfolio of operations </a:t>
            </a:r>
            <a:r>
              <a:rPr lang="en-US" dirty="0">
                <a:latin typeface="+mn-lt"/>
              </a:rPr>
              <a:t>financed by the implementing partner. The IP shall contribute at least 5% to the FLP in order to ensure alignment of interest.</a:t>
            </a:r>
          </a:p>
        </p:txBody>
      </p:sp>
      <p:sp>
        <p:nvSpPr>
          <p:cNvPr id="2" name="Rectangle 1"/>
          <p:cNvSpPr/>
          <p:nvPr/>
        </p:nvSpPr>
        <p:spPr>
          <a:xfrm>
            <a:off x="6600056" y="2188611"/>
            <a:ext cx="5146659" cy="1200329"/>
          </a:xfrm>
          <a:prstGeom prst="rect">
            <a:avLst/>
          </a:prstGeom>
        </p:spPr>
        <p:txBody>
          <a:bodyPr wrap="square">
            <a:spAutoFit/>
          </a:bodyPr>
          <a:lstStyle/>
          <a:p>
            <a:pPr algn="just"/>
            <a:r>
              <a:rPr lang="en-US" dirty="0"/>
              <a:t>In duly justified cases, the implementing partners’ contribution to the loss-coverage ensured by the FLP could be provided progressively, as the portfolio matures and is de-risked, through the revenues originating from the guaranteed or other portfolio(s), or through other appropriate and innovative mechanisms. </a:t>
            </a:r>
            <a:endParaRPr lang="en-GB" dirty="0"/>
          </a:p>
        </p:txBody>
      </p:sp>
      <p:sp>
        <p:nvSpPr>
          <p:cNvPr id="6" name="Slide Number Placeholder 5"/>
          <p:cNvSpPr>
            <a:spLocks noGrp="1"/>
          </p:cNvSpPr>
          <p:nvPr>
            <p:ph type="sldNum" sz="quarter" idx="12"/>
          </p:nvPr>
        </p:nvSpPr>
        <p:spPr/>
        <p:txBody>
          <a:bodyPr/>
          <a:lstStyle/>
          <a:p>
            <a:fld id="{39886854-C2D6-4F81-8167-269B9D86EE46}" type="slidenum">
              <a:rPr lang="en-GB" smtClean="0"/>
              <a:t>13</a:t>
            </a:fld>
            <a:endParaRPr lang="en-GB"/>
          </a:p>
        </p:txBody>
      </p:sp>
      <p:grpSp>
        <p:nvGrpSpPr>
          <p:cNvPr id="32" name="Group 31"/>
          <p:cNvGrpSpPr/>
          <p:nvPr/>
        </p:nvGrpSpPr>
        <p:grpSpPr>
          <a:xfrm>
            <a:off x="1343472" y="3712519"/>
            <a:ext cx="2988286" cy="2981945"/>
            <a:chOff x="1271464" y="3789040"/>
            <a:chExt cx="2988286" cy="2981945"/>
          </a:xfrm>
        </p:grpSpPr>
        <p:grpSp>
          <p:nvGrpSpPr>
            <p:cNvPr id="36" name="Group 35"/>
            <p:cNvGrpSpPr/>
            <p:nvPr/>
          </p:nvGrpSpPr>
          <p:grpSpPr>
            <a:xfrm>
              <a:off x="1271464" y="3789040"/>
              <a:ext cx="2808312" cy="2981945"/>
              <a:chOff x="1496395" y="3857546"/>
              <a:chExt cx="2808312" cy="2981945"/>
            </a:xfrm>
          </p:grpSpPr>
          <p:sp>
            <p:nvSpPr>
              <p:cNvPr id="44" name="Rechteck 12">
                <a:extLst>
                  <a:ext uri="{FF2B5EF4-FFF2-40B4-BE49-F238E27FC236}">
                    <a16:creationId xmlns:a16="http://schemas.microsoft.com/office/drawing/2014/main" id="{0C505611-1202-4B6D-8DA5-D0A1C885E789}"/>
                  </a:ext>
                </a:extLst>
              </p:cNvPr>
              <p:cNvSpPr/>
              <p:nvPr/>
            </p:nvSpPr>
            <p:spPr>
              <a:xfrm>
                <a:off x="3126080" y="4937238"/>
                <a:ext cx="170315" cy="1374444"/>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nvGrpSpPr>
              <p:cNvPr id="45" name="Group 44"/>
              <p:cNvGrpSpPr/>
              <p:nvPr/>
            </p:nvGrpSpPr>
            <p:grpSpPr>
              <a:xfrm>
                <a:off x="1496395" y="3857546"/>
                <a:ext cx="2808312" cy="2981945"/>
                <a:chOff x="6816080" y="2638259"/>
                <a:chExt cx="2808312" cy="2981945"/>
              </a:xfrm>
            </p:grpSpPr>
            <p:grpSp>
              <p:nvGrpSpPr>
                <p:cNvPr id="46" name="Group 45"/>
                <p:cNvGrpSpPr/>
                <p:nvPr/>
              </p:nvGrpSpPr>
              <p:grpSpPr>
                <a:xfrm>
                  <a:off x="6816080" y="2638259"/>
                  <a:ext cx="1800000" cy="1079691"/>
                  <a:chOff x="6816080" y="2638259"/>
                  <a:chExt cx="1800000" cy="1079691"/>
                </a:xfrm>
              </p:grpSpPr>
              <p:sp>
                <p:nvSpPr>
                  <p:cNvPr id="50" name="Rechteck 12">
                    <a:extLst>
                      <a:ext uri="{FF2B5EF4-FFF2-40B4-BE49-F238E27FC236}">
                        <a16:creationId xmlns:a16="http://schemas.microsoft.com/office/drawing/2014/main" id="{0C505611-1202-4B6D-8DA5-D0A1C885E789}"/>
                      </a:ext>
                    </a:extLst>
                  </p:cNvPr>
                  <p:cNvSpPr/>
                  <p:nvPr/>
                </p:nvSpPr>
                <p:spPr>
                  <a:xfrm>
                    <a:off x="6816080" y="2638259"/>
                    <a:ext cx="1800000" cy="1079691"/>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51" name="TextBox 50"/>
                  <p:cNvSpPr txBox="1"/>
                  <p:nvPr/>
                </p:nvSpPr>
                <p:spPr>
                  <a:xfrm>
                    <a:off x="7450635" y="285936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47" name="Bent Arrow 46"/>
                <p:cNvSpPr/>
                <p:nvPr/>
              </p:nvSpPr>
              <p:spPr bwMode="auto">
                <a:xfrm flipV="1">
                  <a:off x="8445765" y="5159682"/>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48" name="TextBox 47"/>
                <p:cNvSpPr txBox="1"/>
                <p:nvPr/>
              </p:nvSpPr>
              <p:spPr>
                <a:xfrm>
                  <a:off x="8728358" y="5158539"/>
                  <a:ext cx="896034" cy="461665"/>
                </a:xfrm>
                <a:prstGeom prst="rect">
                  <a:avLst/>
                </a:prstGeom>
                <a:noFill/>
              </p:spPr>
              <p:txBody>
                <a:bodyPr wrap="square" rtlCol="0">
                  <a:spAutoFit/>
                </a:bodyPr>
                <a:lstStyle/>
                <a:p>
                  <a:r>
                    <a:rPr lang="en-GB" dirty="0">
                      <a:latin typeface="+mn-lt"/>
                    </a:rPr>
                    <a:t>IP at least 5%</a:t>
                  </a:r>
                </a:p>
              </p:txBody>
            </p:sp>
          </p:grpSp>
        </p:grpSp>
        <p:sp>
          <p:nvSpPr>
            <p:cNvPr id="42" name="TextBox 41"/>
            <p:cNvSpPr txBox="1"/>
            <p:nvPr/>
          </p:nvSpPr>
          <p:spPr>
            <a:xfrm>
              <a:off x="3120940" y="4738826"/>
              <a:ext cx="1138810" cy="523220"/>
            </a:xfrm>
            <a:prstGeom prst="rect">
              <a:avLst/>
            </a:prstGeom>
            <a:noFill/>
          </p:spPr>
          <p:txBody>
            <a:bodyPr wrap="square" rtlCol="0">
              <a:spAutoFit/>
            </a:bodyPr>
            <a:lstStyle/>
            <a:p>
              <a:r>
                <a:rPr lang="en-GB" sz="1400" dirty="0">
                  <a:latin typeface="+mn-lt"/>
                </a:rPr>
                <a:t>FLP more than 50%</a:t>
              </a:r>
            </a:p>
          </p:txBody>
        </p:sp>
      </p:grpSp>
      <p:grpSp>
        <p:nvGrpSpPr>
          <p:cNvPr id="52" name="Group 51"/>
          <p:cNvGrpSpPr/>
          <p:nvPr/>
        </p:nvGrpSpPr>
        <p:grpSpPr>
          <a:xfrm>
            <a:off x="7792692" y="3712220"/>
            <a:ext cx="3083665" cy="3145780"/>
            <a:chOff x="7830508" y="3499628"/>
            <a:chExt cx="3083665" cy="3145780"/>
          </a:xfrm>
        </p:grpSpPr>
        <p:grpSp>
          <p:nvGrpSpPr>
            <p:cNvPr id="53" name="Group 52"/>
            <p:cNvGrpSpPr/>
            <p:nvPr/>
          </p:nvGrpSpPr>
          <p:grpSpPr>
            <a:xfrm>
              <a:off x="7830508" y="3499628"/>
              <a:ext cx="2657274" cy="3145780"/>
              <a:chOff x="7806778" y="3687446"/>
              <a:chExt cx="2657274" cy="3145780"/>
            </a:xfrm>
          </p:grpSpPr>
          <p:grpSp>
            <p:nvGrpSpPr>
              <p:cNvPr id="56" name="Group 55"/>
              <p:cNvGrpSpPr/>
              <p:nvPr/>
            </p:nvGrpSpPr>
            <p:grpSpPr>
              <a:xfrm>
                <a:off x="7806778" y="3687446"/>
                <a:ext cx="2657274" cy="3145780"/>
                <a:chOff x="3038807" y="3773413"/>
                <a:chExt cx="2657274" cy="3145780"/>
              </a:xfrm>
            </p:grpSpPr>
            <p:grpSp>
              <p:nvGrpSpPr>
                <p:cNvPr id="58" name="Group 57"/>
                <p:cNvGrpSpPr/>
                <p:nvPr/>
              </p:nvGrpSpPr>
              <p:grpSpPr>
                <a:xfrm>
                  <a:off x="3038807" y="3773413"/>
                  <a:ext cx="1800000" cy="2454136"/>
                  <a:chOff x="6816080" y="2638259"/>
                  <a:chExt cx="1800000" cy="2454136"/>
                </a:xfrm>
              </p:grpSpPr>
              <p:sp>
                <p:nvSpPr>
                  <p:cNvPr id="61" name="Rechteck 12">
                    <a:extLst>
                      <a:ext uri="{FF2B5EF4-FFF2-40B4-BE49-F238E27FC236}">
                        <a16:creationId xmlns:a16="http://schemas.microsoft.com/office/drawing/2014/main" id="{0C505611-1202-4B6D-8DA5-D0A1C885E789}"/>
                      </a:ext>
                    </a:extLst>
                  </p:cNvPr>
                  <p:cNvSpPr/>
                  <p:nvPr/>
                </p:nvSpPr>
                <p:spPr>
                  <a:xfrm>
                    <a:off x="8436080" y="4480395"/>
                    <a:ext cx="180000" cy="612000"/>
                  </a:xfrm>
                  <a:prstGeom prst="rect">
                    <a:avLst/>
                  </a:prstGeom>
                  <a:solidFill>
                    <a:srgbClr val="EEECE1"/>
                  </a:solidFill>
                  <a:ln w="12700" cap="flat" cmpd="sng" algn="ctr">
                    <a:no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62" name="Rechteck 12">
                    <a:extLst>
                      <a:ext uri="{FF2B5EF4-FFF2-40B4-BE49-F238E27FC236}">
                        <a16:creationId xmlns:a16="http://schemas.microsoft.com/office/drawing/2014/main" id="{0C505611-1202-4B6D-8DA5-D0A1C885E789}"/>
                      </a:ext>
                    </a:extLst>
                  </p:cNvPr>
                  <p:cNvSpPr/>
                  <p:nvPr/>
                </p:nvSpPr>
                <p:spPr>
                  <a:xfrm>
                    <a:off x="6816080" y="2638259"/>
                    <a:ext cx="1800000" cy="1051381"/>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63" name="TextBox 62"/>
                  <p:cNvSpPr txBox="1"/>
                  <p:nvPr/>
                </p:nvSpPr>
                <p:spPr>
                  <a:xfrm>
                    <a:off x="7450635" y="285936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59" name="Right Arrow 58"/>
                <p:cNvSpPr/>
                <p:nvPr/>
              </p:nvSpPr>
              <p:spPr bwMode="auto">
                <a:xfrm rot="10800000">
                  <a:off x="4580640" y="6329483"/>
                  <a:ext cx="258167" cy="167472"/>
                </a:xfrm>
                <a:prstGeom prst="righ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a:latin typeface="+mn-lt"/>
                  </a:endParaRPr>
                </a:p>
              </p:txBody>
            </p:sp>
            <p:sp>
              <p:nvSpPr>
                <p:cNvPr id="60" name="TextBox 59"/>
                <p:cNvSpPr txBox="1"/>
                <p:nvPr/>
              </p:nvSpPr>
              <p:spPr>
                <a:xfrm>
                  <a:off x="3723364" y="6457528"/>
                  <a:ext cx="1972717" cy="461665"/>
                </a:xfrm>
                <a:prstGeom prst="rect">
                  <a:avLst/>
                </a:prstGeom>
                <a:noFill/>
              </p:spPr>
              <p:txBody>
                <a:bodyPr wrap="square" rtlCol="0">
                  <a:spAutoFit/>
                </a:bodyPr>
                <a:lstStyle/>
                <a:p>
                  <a:r>
                    <a:rPr lang="en-GB" dirty="0">
                      <a:latin typeface="+mn-lt"/>
                    </a:rPr>
                    <a:t>IP’s contribution provided progressively</a:t>
                  </a:r>
                </a:p>
              </p:txBody>
            </p:sp>
          </p:grpSp>
          <p:sp>
            <p:nvSpPr>
              <p:cNvPr id="57" name="Rectangle 56"/>
              <p:cNvSpPr/>
              <p:nvPr/>
            </p:nvSpPr>
            <p:spPr bwMode="auto">
              <a:xfrm>
                <a:off x="9426777" y="4738826"/>
                <a:ext cx="180001" cy="1504350"/>
              </a:xfrm>
              <a:prstGeom prst="rect">
                <a:avLst/>
              </a:prstGeom>
              <a:gradFill flip="none" rotWithShape="1">
                <a:gsLst>
                  <a:gs pos="0">
                    <a:srgbClr val="4F81BD"/>
                  </a:gs>
                  <a:gs pos="74000">
                    <a:srgbClr val="EEECE1">
                      <a:shade val="67500"/>
                      <a:satMod val="115000"/>
                    </a:srgbClr>
                  </a:gs>
                  <a:gs pos="100000">
                    <a:srgbClr val="EEECE1">
                      <a:shade val="100000"/>
                      <a:satMod val="115000"/>
                    </a:srgbClr>
                  </a:gs>
                </a:gsLst>
                <a:lin ang="0" scaled="1"/>
                <a:tileRect/>
              </a:gradFill>
              <a:ln>
                <a:solidFill>
                  <a:srgbClr val="385D8A"/>
                </a:solidFill>
                <a:prstDash val="solid"/>
              </a:ln>
              <a:extLst/>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grpSp>
        <p:sp>
          <p:nvSpPr>
            <p:cNvPr id="54" name="TextBox 53"/>
            <p:cNvSpPr txBox="1"/>
            <p:nvPr/>
          </p:nvSpPr>
          <p:spPr>
            <a:xfrm>
              <a:off x="9775363" y="4407105"/>
              <a:ext cx="1138810" cy="523220"/>
            </a:xfrm>
            <a:prstGeom prst="rect">
              <a:avLst/>
            </a:prstGeom>
            <a:noFill/>
          </p:spPr>
          <p:txBody>
            <a:bodyPr wrap="square" rtlCol="0">
              <a:spAutoFit/>
            </a:bodyPr>
            <a:lstStyle/>
            <a:p>
              <a:r>
                <a:rPr lang="en-GB" sz="1400" dirty="0">
                  <a:latin typeface="+mn-lt"/>
                </a:rPr>
                <a:t>FLP more than 50%</a:t>
              </a:r>
            </a:p>
          </p:txBody>
        </p:sp>
      </p:grpSp>
      <p:sp>
        <p:nvSpPr>
          <p:cNvPr id="30" name="Rechteck 13">
            <a:extLst>
              <a:ext uri="{FF2B5EF4-FFF2-40B4-BE49-F238E27FC236}">
                <a16:creationId xmlns:a16="http://schemas.microsoft.com/office/drawing/2014/main" id="{19ED0800-685D-4FFC-835A-4558200CA41F}"/>
              </a:ext>
            </a:extLst>
          </p:cNvPr>
          <p:cNvSpPr/>
          <p:nvPr/>
        </p:nvSpPr>
        <p:spPr>
          <a:xfrm>
            <a:off x="1343470" y="4792210"/>
            <a:ext cx="1629686" cy="1374445"/>
          </a:xfrm>
          <a:prstGeom prst="rect">
            <a:avLst/>
          </a:prstGeom>
          <a:gradFill flip="none" rotWithShape="1">
            <a:gsLst>
              <a:gs pos="0">
                <a:srgbClr val="284C78"/>
              </a:gs>
              <a:gs pos="67000">
                <a:srgbClr val="2F598A"/>
              </a:gs>
              <a:gs pos="41000">
                <a:srgbClr val="2B5280"/>
              </a:gs>
              <a:gs pos="85000">
                <a:srgbClr val="4F81BD">
                  <a:shade val="67500"/>
                  <a:satMod val="115000"/>
                </a:srgbClr>
              </a:gs>
              <a:gs pos="100000">
                <a:srgbClr val="79A3D5"/>
              </a:gs>
            </a:gsLst>
            <a:path path="rect">
              <a:fillToRect t="100000" r="100000"/>
            </a:path>
            <a:tileRect l="-100000" b="-100000"/>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
        <p:nvSpPr>
          <p:cNvPr id="31" name="Rechteck 13">
            <a:extLst>
              <a:ext uri="{FF2B5EF4-FFF2-40B4-BE49-F238E27FC236}">
                <a16:creationId xmlns:a16="http://schemas.microsoft.com/office/drawing/2014/main" id="{19ED0800-685D-4FFC-835A-4558200CA41F}"/>
              </a:ext>
            </a:extLst>
          </p:cNvPr>
          <p:cNvSpPr/>
          <p:nvPr/>
        </p:nvSpPr>
        <p:spPr>
          <a:xfrm>
            <a:off x="7792692" y="4763600"/>
            <a:ext cx="1619998" cy="1504350"/>
          </a:xfrm>
          <a:prstGeom prst="rect">
            <a:avLst/>
          </a:prstGeom>
          <a:gradFill flip="none" rotWithShape="1">
            <a:gsLst>
              <a:gs pos="0">
                <a:srgbClr val="284C78"/>
              </a:gs>
              <a:gs pos="67000">
                <a:srgbClr val="2F598A"/>
              </a:gs>
              <a:gs pos="41000">
                <a:srgbClr val="2B5280"/>
              </a:gs>
              <a:gs pos="85000">
                <a:srgbClr val="4F81BD">
                  <a:shade val="67500"/>
                  <a:satMod val="115000"/>
                </a:srgbClr>
              </a:gs>
              <a:gs pos="100000">
                <a:srgbClr val="79A3D5"/>
              </a:gs>
            </a:gsLst>
            <a:path path="rect">
              <a:fillToRect t="100000" r="100000"/>
            </a:path>
            <a:tileRect l="-100000" b="-100000"/>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Tree>
    <p:extLst>
      <p:ext uri="{BB962C8B-B14F-4D97-AF65-F5344CB8AC3E}">
        <p14:creationId xmlns:p14="http://schemas.microsoft.com/office/powerpoint/2010/main" val="280408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55757" y="1259792"/>
            <a:ext cx="8208912" cy="523220"/>
          </a:xfrm>
          <a:prstGeom prst="rect">
            <a:avLst/>
          </a:prstGeom>
          <a:noFill/>
        </p:spPr>
        <p:txBody>
          <a:bodyPr wrap="square" rtlCol="0">
            <a:spAutoFit/>
          </a:bodyPr>
          <a:lstStyle/>
          <a:p>
            <a:r>
              <a:rPr lang="en-GB" sz="2800" dirty="0"/>
              <a:t>GENERAL - SMEW - debt-type (4.3.2.3 b)</a:t>
            </a:r>
          </a:p>
        </p:txBody>
      </p:sp>
      <p:sp>
        <p:nvSpPr>
          <p:cNvPr id="18" name="TextBox 17"/>
          <p:cNvSpPr txBox="1"/>
          <p:nvPr/>
        </p:nvSpPr>
        <p:spPr>
          <a:xfrm>
            <a:off x="263352" y="1901429"/>
            <a:ext cx="5112568" cy="1384995"/>
          </a:xfrm>
          <a:prstGeom prst="rect">
            <a:avLst/>
          </a:prstGeom>
          <a:noFill/>
        </p:spPr>
        <p:txBody>
          <a:bodyPr wrap="square" rtlCol="0">
            <a:spAutoFit/>
          </a:bodyPr>
          <a:lstStyle/>
          <a:p>
            <a:pPr algn="just"/>
            <a:r>
              <a:rPr lang="en-US" dirty="0">
                <a:latin typeface="+mn-lt"/>
              </a:rPr>
              <a:t>The EU guarantee may cover an FLP or a mezzanine tranche in respect of the relevant portfolio of operations financed by the IP. </a:t>
            </a:r>
          </a:p>
          <a:p>
            <a:pPr algn="just"/>
            <a:r>
              <a:rPr lang="en-US" dirty="0">
                <a:latin typeface="+mn-lt"/>
              </a:rPr>
              <a:t>In case of </a:t>
            </a:r>
            <a:r>
              <a:rPr lang="en-US" b="1" dirty="0">
                <a:latin typeface="+mn-lt"/>
              </a:rPr>
              <a:t>direct</a:t>
            </a:r>
            <a:r>
              <a:rPr lang="en-US" dirty="0">
                <a:latin typeface="+mn-lt"/>
              </a:rPr>
              <a:t> </a:t>
            </a:r>
            <a:r>
              <a:rPr lang="en-US" b="1" dirty="0">
                <a:latin typeface="+mn-lt"/>
              </a:rPr>
              <a:t>debt-type operations</a:t>
            </a:r>
            <a:r>
              <a:rPr lang="en-US" dirty="0">
                <a:latin typeface="+mn-lt"/>
              </a:rPr>
              <a:t>, the EU guarantee to IPs may contribute up to 50% to the FLP in respect of the relevant portfolio. Such percentage may be increased up to 70% for portfolios of transactions of specific policy value.</a:t>
            </a:r>
            <a:endParaRPr lang="en-GB" dirty="0">
              <a:latin typeface="+mn-lt"/>
            </a:endParaRPr>
          </a:p>
        </p:txBody>
      </p:sp>
      <p:sp>
        <p:nvSpPr>
          <p:cNvPr id="21" name="TextBox 20"/>
          <p:cNvSpPr txBox="1"/>
          <p:nvPr/>
        </p:nvSpPr>
        <p:spPr>
          <a:xfrm>
            <a:off x="6789114" y="1901428"/>
            <a:ext cx="5112568" cy="1384995"/>
          </a:xfrm>
          <a:prstGeom prst="rect">
            <a:avLst/>
          </a:prstGeom>
          <a:noFill/>
        </p:spPr>
        <p:txBody>
          <a:bodyPr wrap="square" rtlCol="0">
            <a:spAutoFit/>
          </a:bodyPr>
          <a:lstStyle/>
          <a:p>
            <a:pPr algn="just"/>
            <a:r>
              <a:rPr lang="en-US" dirty="0">
                <a:latin typeface="+mn-lt"/>
              </a:rPr>
              <a:t>For the </a:t>
            </a:r>
            <a:r>
              <a:rPr lang="en-US" b="1" dirty="0">
                <a:latin typeface="+mn-lt"/>
              </a:rPr>
              <a:t>intermediated</a:t>
            </a:r>
            <a:r>
              <a:rPr lang="en-US" dirty="0">
                <a:latin typeface="+mn-lt"/>
              </a:rPr>
              <a:t> debt financing, where remuneration from financial intermediaries is not sufficient to adequately remunerate the risk of the financing provided by the IP, the EU guarantee may cover up to 100% of the contribution to the FLP. </a:t>
            </a:r>
          </a:p>
          <a:p>
            <a:pPr algn="just"/>
            <a:r>
              <a:rPr lang="en-US" dirty="0">
                <a:latin typeface="+mn-lt"/>
              </a:rPr>
              <a:t>For such intermediated debt financing in the form of capped guarantees, the EU guarantee may cover up to 100% of the financing provided by the IP partner. </a:t>
            </a:r>
            <a:endParaRPr lang="en-GB" dirty="0">
              <a:latin typeface="+mn-lt"/>
            </a:endParaRPr>
          </a:p>
        </p:txBody>
      </p:sp>
      <p:grpSp>
        <p:nvGrpSpPr>
          <p:cNvPr id="4" name="Group 3"/>
          <p:cNvGrpSpPr/>
          <p:nvPr/>
        </p:nvGrpSpPr>
        <p:grpSpPr>
          <a:xfrm>
            <a:off x="119336" y="3666659"/>
            <a:ext cx="1989897" cy="3070931"/>
            <a:chOff x="846488" y="3671173"/>
            <a:chExt cx="1989897" cy="3070931"/>
          </a:xfrm>
        </p:grpSpPr>
        <p:grpSp>
          <p:nvGrpSpPr>
            <p:cNvPr id="43" name="Group 42"/>
            <p:cNvGrpSpPr/>
            <p:nvPr/>
          </p:nvGrpSpPr>
          <p:grpSpPr>
            <a:xfrm>
              <a:off x="846488" y="3671173"/>
              <a:ext cx="1989897" cy="3070931"/>
              <a:chOff x="6623436" y="2636912"/>
              <a:chExt cx="2125511" cy="3034505"/>
            </a:xfrm>
          </p:grpSpPr>
          <p:grpSp>
            <p:nvGrpSpPr>
              <p:cNvPr id="44" name="Group 43"/>
              <p:cNvGrpSpPr/>
              <p:nvPr/>
            </p:nvGrpSpPr>
            <p:grpSpPr>
              <a:xfrm>
                <a:off x="6816080" y="2636912"/>
                <a:ext cx="1800000" cy="2455483"/>
                <a:chOff x="6816080" y="2636912"/>
                <a:chExt cx="1800000" cy="2455483"/>
              </a:xfrm>
            </p:grpSpPr>
            <p:sp>
              <p:nvSpPr>
                <p:cNvPr id="47" name="Rechteck 13">
                  <a:extLst>
                    <a:ext uri="{FF2B5EF4-FFF2-40B4-BE49-F238E27FC236}">
                      <a16:creationId xmlns:a16="http://schemas.microsoft.com/office/drawing/2014/main" id="{19ED0800-685D-4FFC-835A-4558200CA41F}"/>
                    </a:ext>
                  </a:extLst>
                </p:cNvPr>
                <p:cNvSpPr/>
                <p:nvPr/>
              </p:nvSpPr>
              <p:spPr>
                <a:xfrm>
                  <a:off x="6816081" y="4472912"/>
                  <a:ext cx="953535" cy="619483"/>
                </a:xfrm>
                <a:prstGeom prst="rect">
                  <a:avLst/>
                </a:prstGeom>
                <a:gradFill flip="none" rotWithShape="1">
                  <a:gsLst>
                    <a:gs pos="50000">
                      <a:srgbClr val="3F74B2"/>
                    </a:gs>
                    <a:gs pos="0">
                      <a:srgbClr val="4F81BD">
                        <a:shade val="30000"/>
                        <a:satMod val="115000"/>
                      </a:srgbClr>
                    </a:gs>
                    <a:gs pos="100000">
                      <a:srgbClr val="4F81BD">
                        <a:shade val="100000"/>
                        <a:satMod val="115000"/>
                      </a:srgbClr>
                    </a:gs>
                  </a:gsLst>
                  <a:lin ang="0" scaled="0"/>
                  <a:tileRect/>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2400" kern="0" dirty="0">
                    <a:solidFill>
                      <a:schemeClr val="bg1"/>
                    </a:solidFill>
                    <a:latin typeface="+mn-lt"/>
                  </a:endParaRPr>
                </a:p>
              </p:txBody>
            </p:sp>
            <p:sp>
              <p:nvSpPr>
                <p:cNvPr id="48" name="Rechteck 12">
                  <a:extLst>
                    <a:ext uri="{FF2B5EF4-FFF2-40B4-BE49-F238E27FC236}">
                      <a16:creationId xmlns:a16="http://schemas.microsoft.com/office/drawing/2014/main" id="{0C505611-1202-4B6D-8DA5-D0A1C885E789}"/>
                    </a:ext>
                  </a:extLst>
                </p:cNvPr>
                <p:cNvSpPr/>
                <p:nvPr/>
              </p:nvSpPr>
              <p:spPr>
                <a:xfrm>
                  <a:off x="7769616" y="4472912"/>
                  <a:ext cx="846464" cy="619483"/>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9" name="Rechteck 12">
                  <a:extLst>
                    <a:ext uri="{FF2B5EF4-FFF2-40B4-BE49-F238E27FC236}">
                      <a16:creationId xmlns:a16="http://schemas.microsoft.com/office/drawing/2014/main" id="{0C505611-1202-4B6D-8DA5-D0A1C885E789}"/>
                    </a:ext>
                  </a:extLst>
                </p:cNvPr>
                <p:cNvSpPr/>
                <p:nvPr/>
              </p:nvSpPr>
              <p:spPr>
                <a:xfrm>
                  <a:off x="6816080" y="2636912"/>
                  <a:ext cx="1800000" cy="18360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50" name="TextBox 49"/>
                <p:cNvSpPr txBox="1"/>
                <p:nvPr/>
              </p:nvSpPr>
              <p:spPr>
                <a:xfrm>
                  <a:off x="7410920" y="3254813"/>
                  <a:ext cx="676562" cy="577839"/>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46" name="TextBox 45"/>
              <p:cNvSpPr txBox="1"/>
              <p:nvPr/>
            </p:nvSpPr>
            <p:spPr>
              <a:xfrm>
                <a:off x="6623436" y="5078372"/>
                <a:ext cx="2125511" cy="593045"/>
              </a:xfrm>
              <a:prstGeom prst="rect">
                <a:avLst/>
              </a:prstGeom>
              <a:noFill/>
            </p:spPr>
            <p:txBody>
              <a:bodyPr wrap="square" rtlCol="0">
                <a:spAutoFit/>
              </a:bodyPr>
              <a:lstStyle/>
              <a:p>
                <a:pPr algn="ctr"/>
                <a:r>
                  <a:rPr lang="en-GB" sz="1100" dirty="0">
                    <a:latin typeface="+mn-lt"/>
                  </a:rPr>
                  <a:t>EU guarantee </a:t>
                </a:r>
                <a:br>
                  <a:rPr lang="en-GB" sz="1100" dirty="0">
                    <a:latin typeface="+mn-lt"/>
                  </a:rPr>
                </a:br>
                <a:r>
                  <a:rPr lang="en-GB" sz="1100" dirty="0">
                    <a:latin typeface="+mn-lt"/>
                  </a:rPr>
                  <a:t>up to 50% (up to </a:t>
                </a:r>
                <a:r>
                  <a:rPr lang="en-GB" sz="1100" dirty="0"/>
                  <a:t>70% if specific policy value</a:t>
                </a:r>
                <a:r>
                  <a:rPr lang="en-GB" sz="1100" dirty="0">
                    <a:latin typeface="+mn-lt"/>
                  </a:rPr>
                  <a:t>)</a:t>
                </a:r>
              </a:p>
            </p:txBody>
          </p:sp>
        </p:grpSp>
        <p:sp>
          <p:nvSpPr>
            <p:cNvPr id="37" name="Rechteck 12">
              <a:extLst>
                <a:ext uri="{FF2B5EF4-FFF2-40B4-BE49-F238E27FC236}">
                  <a16:creationId xmlns:a16="http://schemas.microsoft.com/office/drawing/2014/main" id="{0C505611-1202-4B6D-8DA5-D0A1C885E789}"/>
                </a:ext>
              </a:extLst>
            </p:cNvPr>
            <p:cNvSpPr/>
            <p:nvPr/>
          </p:nvSpPr>
          <p:spPr>
            <a:xfrm>
              <a:off x="1919536" y="5527611"/>
              <a:ext cx="324571" cy="626919"/>
            </a:xfrm>
            <a:prstGeom prst="rect">
              <a:avLst/>
            </a:prstGeom>
            <a:gradFill>
              <a:gsLst>
                <a:gs pos="0">
                  <a:srgbClr val="4F81BD">
                    <a:lumMod val="93000"/>
                  </a:srgbClr>
                </a:gs>
                <a:gs pos="100000">
                  <a:srgbClr val="A5C1E3"/>
                </a:gs>
              </a:gsLst>
              <a:lin ang="0" scaled="0"/>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38" name="TextBox 37"/>
            <p:cNvSpPr txBox="1"/>
            <p:nvPr/>
          </p:nvSpPr>
          <p:spPr>
            <a:xfrm>
              <a:off x="1150569" y="5601844"/>
              <a:ext cx="1099573" cy="523220"/>
            </a:xfrm>
            <a:prstGeom prst="rect">
              <a:avLst/>
            </a:prstGeom>
            <a:noFill/>
          </p:spPr>
          <p:txBody>
            <a:bodyPr wrap="square" rtlCol="0">
              <a:spAutoFit/>
            </a:bodyPr>
            <a:lstStyle/>
            <a:p>
              <a:r>
                <a:rPr lang="en-GB" sz="2800" kern="0" dirty="0">
                  <a:solidFill>
                    <a:schemeClr val="bg1"/>
                  </a:solidFill>
                  <a:latin typeface="+mn-lt"/>
                </a:rPr>
                <a:t>COM</a:t>
              </a:r>
              <a:endParaRPr lang="en-GB" sz="2000" kern="0" dirty="0">
                <a:solidFill>
                  <a:schemeClr val="bg1"/>
                </a:solidFill>
                <a:latin typeface="+mn-lt"/>
              </a:endParaRPr>
            </a:p>
          </p:txBody>
        </p:sp>
      </p:grpSp>
      <p:sp>
        <p:nvSpPr>
          <p:cNvPr id="2" name="Slide Number Placeholder 1"/>
          <p:cNvSpPr>
            <a:spLocks noGrp="1"/>
          </p:cNvSpPr>
          <p:nvPr>
            <p:ph type="sldNum" sz="quarter" idx="12"/>
          </p:nvPr>
        </p:nvSpPr>
        <p:spPr/>
        <p:txBody>
          <a:bodyPr/>
          <a:lstStyle/>
          <a:p>
            <a:fld id="{39886854-C2D6-4F81-8167-269B9D86EE46}" type="slidenum">
              <a:rPr lang="en-GB" smtClean="0"/>
              <a:t>14</a:t>
            </a:fld>
            <a:endParaRPr lang="en-GB"/>
          </a:p>
        </p:txBody>
      </p:sp>
      <p:grpSp>
        <p:nvGrpSpPr>
          <p:cNvPr id="36" name="Group 35"/>
          <p:cNvGrpSpPr/>
          <p:nvPr/>
        </p:nvGrpSpPr>
        <p:grpSpPr>
          <a:xfrm>
            <a:off x="6501756" y="3409255"/>
            <a:ext cx="4892118" cy="3399268"/>
            <a:chOff x="6501756" y="3409255"/>
            <a:chExt cx="4892118" cy="3399268"/>
          </a:xfrm>
        </p:grpSpPr>
        <p:sp>
          <p:nvSpPr>
            <p:cNvPr id="39" name="Rechteck 12">
              <a:extLst>
                <a:ext uri="{FF2B5EF4-FFF2-40B4-BE49-F238E27FC236}">
                  <a16:creationId xmlns:a16="http://schemas.microsoft.com/office/drawing/2014/main" id="{0C505611-1202-4B6D-8DA5-D0A1C885E789}"/>
                </a:ext>
              </a:extLst>
            </p:cNvPr>
            <p:cNvSpPr/>
            <p:nvPr/>
          </p:nvSpPr>
          <p:spPr>
            <a:xfrm>
              <a:off x="6747170" y="3757639"/>
              <a:ext cx="1653086" cy="180382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r>
                <a:rPr lang="en-GB" sz="2400" kern="0" dirty="0">
                  <a:latin typeface="+mn-lt"/>
                </a:rPr>
                <a:t>IP</a:t>
              </a:r>
            </a:p>
          </p:txBody>
        </p:sp>
        <p:sp>
          <p:nvSpPr>
            <p:cNvPr id="40" name="Rechteck 12">
              <a:extLst>
                <a:ext uri="{FF2B5EF4-FFF2-40B4-BE49-F238E27FC236}">
                  <a16:creationId xmlns:a16="http://schemas.microsoft.com/office/drawing/2014/main" id="{0C505611-1202-4B6D-8DA5-D0A1C885E789}"/>
                </a:ext>
              </a:extLst>
            </p:cNvPr>
            <p:cNvSpPr/>
            <p:nvPr/>
          </p:nvSpPr>
          <p:spPr>
            <a:xfrm>
              <a:off x="6747170" y="5561459"/>
              <a:ext cx="1653086" cy="619483"/>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0" scaled="0"/>
              <a:tileRect/>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n-lt"/>
                </a:rPr>
                <a:t>COM</a:t>
              </a:r>
            </a:p>
          </p:txBody>
        </p:sp>
        <p:sp>
          <p:nvSpPr>
            <p:cNvPr id="41" name="Left Brace 40"/>
            <p:cNvSpPr/>
            <p:nvPr/>
          </p:nvSpPr>
          <p:spPr bwMode="auto">
            <a:xfrm rot="16200000">
              <a:off x="8716779" y="4018208"/>
              <a:ext cx="280558" cy="4710604"/>
            </a:xfrm>
            <a:prstGeom prst="leftBrace">
              <a:avLst>
                <a:gd name="adj1" fmla="val 62653"/>
                <a:gd name="adj2" fmla="val 50000"/>
              </a:avLst>
            </a:prstGeom>
            <a:noFill/>
            <a:ln w="19050">
              <a:solidFill>
                <a:srgbClr val="4F81BD"/>
              </a:solidFill>
              <a:headEnd type="none" w="med" len="med"/>
              <a:tailEnd type="none" w="med" len="med"/>
            </a:ln>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4F81BD"/>
                </a:solidFill>
                <a:effectLst/>
              </a:endParaRPr>
            </a:p>
          </p:txBody>
        </p:sp>
        <p:sp>
          <p:nvSpPr>
            <p:cNvPr id="42" name="TextBox 41"/>
            <p:cNvSpPr txBox="1"/>
            <p:nvPr/>
          </p:nvSpPr>
          <p:spPr>
            <a:xfrm>
              <a:off x="7312229" y="6469969"/>
              <a:ext cx="3246781" cy="338554"/>
            </a:xfrm>
            <a:prstGeom prst="rect">
              <a:avLst/>
            </a:prstGeom>
            <a:noFill/>
          </p:spPr>
          <p:txBody>
            <a:bodyPr wrap="square" rtlCol="0">
              <a:spAutoFit/>
            </a:bodyPr>
            <a:lstStyle/>
            <a:p>
              <a:pPr algn="ctr"/>
              <a:r>
                <a:rPr lang="en-GB" sz="1600" dirty="0">
                  <a:latin typeface="+mn-lt"/>
                </a:rPr>
                <a:t>(</a:t>
              </a:r>
              <a:r>
                <a:rPr lang="en-GB" sz="1600" i="1" dirty="0">
                  <a:latin typeface="+mn-lt"/>
                </a:rPr>
                <a:t>May</a:t>
              </a:r>
              <a:r>
                <a:rPr lang="en-GB" sz="1600" dirty="0">
                  <a:latin typeface="+mn-lt"/>
                </a:rPr>
                <a:t> cover up to 100%)</a:t>
              </a:r>
              <a:endParaRPr lang="en-GB" sz="1600" i="1" dirty="0">
                <a:latin typeface="+mn-lt"/>
              </a:endParaRPr>
            </a:p>
          </p:txBody>
        </p:sp>
        <p:sp>
          <p:nvSpPr>
            <p:cNvPr id="45" name="Rechteck 9">
              <a:extLst>
                <a:ext uri="{FF2B5EF4-FFF2-40B4-BE49-F238E27FC236}">
                  <a16:creationId xmlns:a16="http://schemas.microsoft.com/office/drawing/2014/main" id="{31A292F8-0BED-4FEC-A2AB-12E813BAB4E8}"/>
                </a:ext>
              </a:extLst>
            </p:cNvPr>
            <p:cNvSpPr/>
            <p:nvPr/>
          </p:nvSpPr>
          <p:spPr>
            <a:xfrm>
              <a:off x="9336360" y="3725459"/>
              <a:ext cx="1653086" cy="2455483"/>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16200000" scaled="1"/>
              <a:tileRect/>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n-lt"/>
                </a:rPr>
                <a:t>COM</a:t>
              </a:r>
              <a:endParaRPr lang="en-GB" sz="2400" kern="0" dirty="0">
                <a:solidFill>
                  <a:schemeClr val="bg1"/>
                </a:solidFill>
                <a:latin typeface="+mn-lt"/>
              </a:endParaRPr>
            </a:p>
          </p:txBody>
        </p:sp>
        <p:sp>
          <p:nvSpPr>
            <p:cNvPr id="51" name="TextBox 50"/>
            <p:cNvSpPr txBox="1"/>
            <p:nvPr/>
          </p:nvSpPr>
          <p:spPr>
            <a:xfrm>
              <a:off x="8868308" y="3409255"/>
              <a:ext cx="2525566" cy="307777"/>
            </a:xfrm>
            <a:prstGeom prst="rect">
              <a:avLst/>
            </a:prstGeom>
            <a:noFill/>
          </p:spPr>
          <p:txBody>
            <a:bodyPr wrap="square" rtlCol="0">
              <a:spAutoFit/>
            </a:bodyPr>
            <a:lstStyle/>
            <a:p>
              <a:pPr algn="ctr"/>
              <a:r>
                <a:rPr lang="en-GB" sz="1400" dirty="0"/>
                <a:t>Capped guarantees</a:t>
              </a:r>
            </a:p>
          </p:txBody>
        </p:sp>
      </p:grpSp>
      <p:grpSp>
        <p:nvGrpSpPr>
          <p:cNvPr id="52" name="Group 51"/>
          <p:cNvGrpSpPr/>
          <p:nvPr/>
        </p:nvGrpSpPr>
        <p:grpSpPr>
          <a:xfrm>
            <a:off x="4067074" y="3664699"/>
            <a:ext cx="1668886" cy="2479673"/>
            <a:chOff x="9035626" y="3423632"/>
            <a:chExt cx="1452862" cy="2160240"/>
          </a:xfrm>
        </p:grpSpPr>
        <p:sp>
          <p:nvSpPr>
            <p:cNvPr id="53" name="Rechteck 20">
              <a:extLst>
                <a:ext uri="{FF2B5EF4-FFF2-40B4-BE49-F238E27FC236}">
                  <a16:creationId xmlns:a16="http://schemas.microsoft.com/office/drawing/2014/main" id="{09B935A3-3CB0-4955-A562-B166753C8C84}"/>
                </a:ext>
              </a:extLst>
            </p:cNvPr>
            <p:cNvSpPr/>
            <p:nvPr/>
          </p:nvSpPr>
          <p:spPr>
            <a:xfrm>
              <a:off x="9035628" y="3423632"/>
              <a:ext cx="1452860" cy="2160240"/>
            </a:xfrm>
            <a:prstGeom prst="rect">
              <a:avLst/>
            </a:prstGeom>
            <a:solidFill>
              <a:srgbClr val="EEECE1"/>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54" name="TextBox 53"/>
            <p:cNvSpPr txBox="1"/>
            <p:nvPr/>
          </p:nvSpPr>
          <p:spPr>
            <a:xfrm>
              <a:off x="9438863" y="3724110"/>
              <a:ext cx="64638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sp>
          <p:nvSpPr>
            <p:cNvPr id="55" name="Rechteck 9">
              <a:extLst>
                <a:ext uri="{FF2B5EF4-FFF2-40B4-BE49-F238E27FC236}">
                  <a16:creationId xmlns:a16="http://schemas.microsoft.com/office/drawing/2014/main" id="{31A292F8-0BED-4FEC-A2AB-12E813BAB4E8}"/>
                </a:ext>
              </a:extLst>
            </p:cNvPr>
            <p:cNvSpPr/>
            <p:nvPr/>
          </p:nvSpPr>
          <p:spPr>
            <a:xfrm>
              <a:off x="9035626" y="4516070"/>
              <a:ext cx="1452861" cy="459800"/>
            </a:xfrm>
            <a:prstGeom prst="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2400" b="0" i="0" u="none" strike="noStrike" kern="0" cap="none" spc="0" normalizeH="0" baseline="0" noProof="0" dirty="0">
                <a:ln>
                  <a:noFill/>
                </a:ln>
                <a:solidFill>
                  <a:schemeClr val="bg1"/>
                </a:solidFill>
                <a:effectLst/>
                <a:uLnTx/>
                <a:uFillTx/>
                <a:latin typeface="+mj-lt"/>
                <a:ea typeface="+mn-ea"/>
                <a:cs typeface="+mn-cs"/>
              </a:endParaRPr>
            </a:p>
          </p:txBody>
        </p:sp>
        <p:sp>
          <p:nvSpPr>
            <p:cNvPr id="56" name="TextBox 55"/>
            <p:cNvSpPr txBox="1"/>
            <p:nvPr/>
          </p:nvSpPr>
          <p:spPr>
            <a:xfrm>
              <a:off x="9060824" y="5079816"/>
              <a:ext cx="140999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grpSp>
      <p:grpSp>
        <p:nvGrpSpPr>
          <p:cNvPr id="57" name="Group 56"/>
          <p:cNvGrpSpPr/>
          <p:nvPr/>
        </p:nvGrpSpPr>
        <p:grpSpPr>
          <a:xfrm>
            <a:off x="2182168" y="3664699"/>
            <a:ext cx="1668884" cy="2479673"/>
            <a:chOff x="10276738" y="4132686"/>
            <a:chExt cx="1452860" cy="2160240"/>
          </a:xfrm>
        </p:grpSpPr>
        <p:grpSp>
          <p:nvGrpSpPr>
            <p:cNvPr id="58" name="Group 57"/>
            <p:cNvGrpSpPr/>
            <p:nvPr/>
          </p:nvGrpSpPr>
          <p:grpSpPr>
            <a:xfrm>
              <a:off x="10276738" y="4132686"/>
              <a:ext cx="1452860" cy="2160240"/>
              <a:chOff x="9035628" y="3423632"/>
              <a:chExt cx="1452860" cy="2160240"/>
            </a:xfrm>
          </p:grpSpPr>
          <p:sp>
            <p:nvSpPr>
              <p:cNvPr id="60" name="Rechteck 20">
                <a:extLst>
                  <a:ext uri="{FF2B5EF4-FFF2-40B4-BE49-F238E27FC236}">
                    <a16:creationId xmlns:a16="http://schemas.microsoft.com/office/drawing/2014/main" id="{09B935A3-3CB0-4955-A562-B166753C8C84}"/>
                  </a:ext>
                </a:extLst>
              </p:cNvPr>
              <p:cNvSpPr/>
              <p:nvPr/>
            </p:nvSpPr>
            <p:spPr>
              <a:xfrm>
                <a:off x="9035628" y="3423632"/>
                <a:ext cx="1452860" cy="2160240"/>
              </a:xfrm>
              <a:prstGeom prst="rect">
                <a:avLst/>
              </a:prstGeom>
              <a:solidFill>
                <a:srgbClr val="EEECE1"/>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61" name="TextBox 60"/>
              <p:cNvSpPr txBox="1"/>
              <p:nvPr/>
            </p:nvSpPr>
            <p:spPr>
              <a:xfrm>
                <a:off x="9438863" y="3724110"/>
                <a:ext cx="64638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sp>
            <p:nvSpPr>
              <p:cNvPr id="63" name="TextBox 62"/>
              <p:cNvSpPr txBox="1"/>
              <p:nvPr/>
            </p:nvSpPr>
            <p:spPr>
              <a:xfrm>
                <a:off x="9060824" y="5079816"/>
                <a:ext cx="140999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grpSp>
        <p:sp>
          <p:nvSpPr>
            <p:cNvPr id="59" name="Rechteck 12">
              <a:extLst>
                <a:ext uri="{FF2B5EF4-FFF2-40B4-BE49-F238E27FC236}">
                  <a16:creationId xmlns:a16="http://schemas.microsoft.com/office/drawing/2014/main" id="{0C505611-1202-4B6D-8DA5-D0A1C885E789}"/>
                </a:ext>
              </a:extLst>
            </p:cNvPr>
            <p:cNvSpPr/>
            <p:nvPr/>
          </p:nvSpPr>
          <p:spPr>
            <a:xfrm>
              <a:off x="11568608" y="5225124"/>
              <a:ext cx="160989" cy="4598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sp>
        <p:nvSpPr>
          <p:cNvPr id="35" name="Rechteck 12">
            <a:extLst>
              <a:ext uri="{FF2B5EF4-FFF2-40B4-BE49-F238E27FC236}">
                <a16:creationId xmlns:a16="http://schemas.microsoft.com/office/drawing/2014/main" id="{0C505611-1202-4B6D-8DA5-D0A1C885E789}"/>
              </a:ext>
            </a:extLst>
          </p:cNvPr>
          <p:cNvSpPr/>
          <p:nvPr/>
        </p:nvSpPr>
        <p:spPr>
          <a:xfrm>
            <a:off x="2182167" y="4918675"/>
            <a:ext cx="1483957" cy="525161"/>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0" scaled="0"/>
            <a:tileRect/>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n-lt"/>
              </a:rPr>
              <a:t>COM</a:t>
            </a:r>
          </a:p>
        </p:txBody>
      </p:sp>
    </p:spTree>
    <p:extLst>
      <p:ext uri="{BB962C8B-B14F-4D97-AF65-F5344CB8AC3E}">
        <p14:creationId xmlns:p14="http://schemas.microsoft.com/office/powerpoint/2010/main" val="131775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55410" y="1341535"/>
            <a:ext cx="11373238" cy="1323439"/>
          </a:xfrm>
          <a:prstGeom prst="rect">
            <a:avLst/>
          </a:prstGeom>
          <a:noFill/>
        </p:spPr>
        <p:txBody>
          <a:bodyPr wrap="square" rtlCol="0">
            <a:spAutoFit/>
          </a:bodyPr>
          <a:lstStyle/>
          <a:p>
            <a:r>
              <a:rPr lang="en-GB" sz="2800" dirty="0"/>
              <a:t>GENERAL - SMEW - equity-type (4.3.2.3 d)</a:t>
            </a:r>
          </a:p>
          <a:p>
            <a:endParaRPr lang="en-GB" sz="2800" dirty="0">
              <a:solidFill>
                <a:srgbClr val="FF0000"/>
              </a:solidFill>
            </a:endParaRPr>
          </a:p>
          <a:p>
            <a:r>
              <a:rPr lang="en-GB" sz="2400" dirty="0">
                <a:solidFill>
                  <a:srgbClr val="FF0000"/>
                </a:solidFill>
              </a:rPr>
              <a:t>As described in GENERAL PRINCIPLES (horizontal section 2.3.2.3)</a:t>
            </a:r>
          </a:p>
        </p:txBody>
      </p:sp>
      <p:sp>
        <p:nvSpPr>
          <p:cNvPr id="2" name="Slide Number Placeholder 1"/>
          <p:cNvSpPr>
            <a:spLocks noGrp="1"/>
          </p:cNvSpPr>
          <p:nvPr>
            <p:ph type="sldNum" sz="quarter" idx="12"/>
          </p:nvPr>
        </p:nvSpPr>
        <p:spPr/>
        <p:txBody>
          <a:bodyPr/>
          <a:lstStyle/>
          <a:p>
            <a:fld id="{39886854-C2D6-4F81-8167-269B9D86EE46}" type="slidenum">
              <a:rPr lang="en-GB" smtClean="0"/>
              <a:t>15</a:t>
            </a:fld>
            <a:endParaRPr lang="en-GB"/>
          </a:p>
        </p:txBody>
      </p:sp>
      <p:grpSp>
        <p:nvGrpSpPr>
          <p:cNvPr id="25" name="Group 24"/>
          <p:cNvGrpSpPr/>
          <p:nvPr/>
        </p:nvGrpSpPr>
        <p:grpSpPr>
          <a:xfrm>
            <a:off x="1558360" y="3117633"/>
            <a:ext cx="3554141" cy="2964630"/>
            <a:chOff x="1558360" y="3117633"/>
            <a:chExt cx="3554141" cy="2964630"/>
          </a:xfrm>
        </p:grpSpPr>
        <p:grpSp>
          <p:nvGrpSpPr>
            <p:cNvPr id="26" name="Group 25"/>
            <p:cNvGrpSpPr/>
            <p:nvPr/>
          </p:nvGrpSpPr>
          <p:grpSpPr>
            <a:xfrm>
              <a:off x="2969373" y="5692065"/>
              <a:ext cx="2143128" cy="390198"/>
              <a:chOff x="3005247" y="6515608"/>
              <a:chExt cx="2143128" cy="390198"/>
            </a:xfrm>
          </p:grpSpPr>
          <p:sp>
            <p:nvSpPr>
              <p:cNvPr id="31" name="TextBox 30"/>
              <p:cNvSpPr txBox="1"/>
              <p:nvPr/>
            </p:nvSpPr>
            <p:spPr>
              <a:xfrm>
                <a:off x="3359696" y="6628807"/>
                <a:ext cx="1788679" cy="276999"/>
              </a:xfrm>
              <a:prstGeom prst="rect">
                <a:avLst/>
              </a:prstGeom>
              <a:noFill/>
            </p:spPr>
            <p:txBody>
              <a:bodyPr wrap="square" rtlCol="0">
                <a:spAutoFit/>
              </a:bodyPr>
              <a:lstStyle/>
              <a:p>
                <a:r>
                  <a:rPr lang="en-GB" dirty="0">
                    <a:latin typeface="+mn-lt"/>
                  </a:rPr>
                  <a:t>IP at least 5%</a:t>
                </a:r>
              </a:p>
            </p:txBody>
          </p:sp>
          <p:sp>
            <p:nvSpPr>
              <p:cNvPr id="32" name="Bent Arrow 31"/>
              <p:cNvSpPr/>
              <p:nvPr/>
            </p:nvSpPr>
            <p:spPr bwMode="auto">
              <a:xfrm flipV="1">
                <a:off x="3005247" y="6515608"/>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grpSp>
        <p:grpSp>
          <p:nvGrpSpPr>
            <p:cNvPr id="27" name="Group 26"/>
            <p:cNvGrpSpPr/>
            <p:nvPr/>
          </p:nvGrpSpPr>
          <p:grpSpPr>
            <a:xfrm>
              <a:off x="1558360" y="3117633"/>
              <a:ext cx="1873343" cy="2557479"/>
              <a:chOff x="2506059" y="2643106"/>
              <a:chExt cx="1800000" cy="2448000"/>
            </a:xfrm>
          </p:grpSpPr>
          <p:sp>
            <p:nvSpPr>
              <p:cNvPr id="29" name="Rechteck 8">
                <a:extLst>
                  <a:ext uri="{FF2B5EF4-FFF2-40B4-BE49-F238E27FC236}">
                    <a16:creationId xmlns:a16="http://schemas.microsoft.com/office/drawing/2014/main" id="{2816483D-6D24-4ECF-B9ED-BB04C86E4C76}"/>
                  </a:ext>
                </a:extLst>
              </p:cNvPr>
              <p:cNvSpPr/>
              <p:nvPr/>
            </p:nvSpPr>
            <p:spPr>
              <a:xfrm>
                <a:off x="3766059" y="2643106"/>
                <a:ext cx="540000" cy="244800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kern="0" dirty="0">
                    <a:latin typeface="+mj-lt"/>
                  </a:rPr>
                  <a:t>IP</a:t>
                </a:r>
                <a:endParaRPr kumimoji="0" lang="de-DE" sz="900" b="0" i="0" u="none" strike="noStrike" kern="0" cap="none" spc="0" normalizeH="0" baseline="0" noProof="0" dirty="0">
                  <a:ln>
                    <a:noFill/>
                  </a:ln>
                  <a:effectLst/>
                  <a:highlight>
                    <a:srgbClr val="C0C0C0"/>
                  </a:highlight>
                  <a:uLnTx/>
                  <a:uFillTx/>
                  <a:latin typeface="+mj-lt"/>
                </a:endParaRPr>
              </a:p>
            </p:txBody>
          </p:sp>
          <p:sp>
            <p:nvSpPr>
              <p:cNvPr id="30" name="Rechteck 9">
                <a:extLst>
                  <a:ext uri="{FF2B5EF4-FFF2-40B4-BE49-F238E27FC236}">
                    <a16:creationId xmlns:a16="http://schemas.microsoft.com/office/drawing/2014/main" id="{31A292F8-0BED-4FEC-A2AB-12E813BAB4E8}"/>
                  </a:ext>
                </a:extLst>
              </p:cNvPr>
              <p:cNvSpPr/>
              <p:nvPr/>
            </p:nvSpPr>
            <p:spPr>
              <a:xfrm>
                <a:off x="2506059" y="2643106"/>
                <a:ext cx="1269048" cy="24480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2400" b="0" i="0" u="none" strike="noStrike" kern="0" cap="none" spc="0" normalizeH="0" baseline="0" noProof="0" dirty="0">
                  <a:ln>
                    <a:noFill/>
                  </a:ln>
                  <a:solidFill>
                    <a:schemeClr val="bg1"/>
                  </a:solidFill>
                  <a:effectLst/>
                  <a:uLnTx/>
                  <a:uFillTx/>
                  <a:latin typeface="+mj-lt"/>
                  <a:ea typeface="+mn-ea"/>
                  <a:cs typeface="+mn-cs"/>
                </a:endParaRPr>
              </a:p>
            </p:txBody>
          </p:sp>
        </p:grpSp>
        <p:sp>
          <p:nvSpPr>
            <p:cNvPr id="28" name="Rectangle 27"/>
            <p:cNvSpPr/>
            <p:nvPr/>
          </p:nvSpPr>
          <p:spPr>
            <a:xfrm>
              <a:off x="1710586" y="5705649"/>
              <a:ext cx="1145054" cy="276999"/>
            </a:xfrm>
            <a:prstGeom prst="rect">
              <a:avLst/>
            </a:prstGeom>
          </p:spPr>
          <p:txBody>
            <a:bodyPr wrap="square">
              <a:spAutoFit/>
            </a:bodyPr>
            <a:lstStyle/>
            <a:p>
              <a:pPr algn="ctr"/>
              <a:r>
                <a:rPr lang="it-IT" kern="0" dirty="0">
                  <a:latin typeface="+mj-lt"/>
                </a:rPr>
                <a:t>Up to 70%</a:t>
              </a:r>
              <a:endParaRPr lang="en-GB" dirty="0">
                <a:latin typeface="+mj-lt"/>
              </a:endParaRPr>
            </a:p>
          </p:txBody>
        </p:sp>
      </p:grpSp>
      <p:grpSp>
        <p:nvGrpSpPr>
          <p:cNvPr id="33" name="Group 32"/>
          <p:cNvGrpSpPr/>
          <p:nvPr/>
        </p:nvGrpSpPr>
        <p:grpSpPr>
          <a:xfrm>
            <a:off x="6023992" y="3120565"/>
            <a:ext cx="1704096" cy="2585084"/>
            <a:chOff x="5969452" y="3796244"/>
            <a:chExt cx="1704096" cy="2585084"/>
          </a:xfrm>
        </p:grpSpPr>
        <p:sp>
          <p:nvSpPr>
            <p:cNvPr id="34" name="Rechteck 12">
              <a:extLst>
                <a:ext uri="{FF2B5EF4-FFF2-40B4-BE49-F238E27FC236}">
                  <a16:creationId xmlns:a16="http://schemas.microsoft.com/office/drawing/2014/main" id="{0C505611-1202-4B6D-8DA5-D0A1C885E789}"/>
                </a:ext>
              </a:extLst>
            </p:cNvPr>
            <p:cNvSpPr/>
            <p:nvPr/>
          </p:nvSpPr>
          <p:spPr>
            <a:xfrm>
              <a:off x="7464511" y="5616404"/>
              <a:ext cx="209036" cy="764924"/>
            </a:xfrm>
            <a:prstGeom prst="rect">
              <a:avLst/>
            </a:prstGeom>
            <a:solidFill>
              <a:srgbClr val="EEECE1"/>
            </a:solidFill>
            <a:ln w="12700" cap="flat" cmpd="sng" algn="ctr">
              <a:solidFill>
                <a:srgbClr val="4F81BD">
                  <a:shade val="50000"/>
                </a:srgbClr>
              </a:solidFill>
              <a:prstDash val="dash"/>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35" name="Rechteck 8">
              <a:extLst>
                <a:ext uri="{FF2B5EF4-FFF2-40B4-BE49-F238E27FC236}">
                  <a16:creationId xmlns:a16="http://schemas.microsoft.com/office/drawing/2014/main" id="{2816483D-6D24-4ECF-B9ED-BB04C86E4C76}"/>
                </a:ext>
              </a:extLst>
            </p:cNvPr>
            <p:cNvSpPr/>
            <p:nvPr/>
          </p:nvSpPr>
          <p:spPr>
            <a:xfrm>
              <a:off x="5969452" y="3796244"/>
              <a:ext cx="1704096" cy="182016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50" name="TextBox 49"/>
            <p:cNvSpPr txBox="1"/>
            <p:nvPr/>
          </p:nvSpPr>
          <p:spPr>
            <a:xfrm>
              <a:off x="6308436" y="4389334"/>
              <a:ext cx="1026128" cy="615963"/>
            </a:xfrm>
            <a:prstGeom prst="rect">
              <a:avLst/>
            </a:prstGeom>
            <a:noFill/>
          </p:spPr>
          <p:txBody>
            <a:bodyPr wrap="square" rtlCol="0">
              <a:spAutoFit/>
            </a:bodyPr>
            <a:lstStyle/>
            <a:p>
              <a:pPr algn="ctr"/>
              <a:r>
                <a:rPr lang="it-IT" sz="3200" dirty="0">
                  <a:latin typeface="+mj-lt"/>
                </a:rPr>
                <a:t>IP</a:t>
              </a:r>
              <a:endParaRPr lang="en-GB" sz="5400" dirty="0">
                <a:latin typeface="+mj-lt"/>
              </a:endParaRPr>
            </a:p>
          </p:txBody>
        </p:sp>
        <p:sp>
          <p:nvSpPr>
            <p:cNvPr id="51" name="Rechteck 9">
              <a:extLst>
                <a:ext uri="{FF2B5EF4-FFF2-40B4-BE49-F238E27FC236}">
                  <a16:creationId xmlns:a16="http://schemas.microsoft.com/office/drawing/2014/main" id="{31A292F8-0BED-4FEC-A2AB-12E813BAB4E8}"/>
                </a:ext>
              </a:extLst>
            </p:cNvPr>
            <p:cNvSpPr/>
            <p:nvPr/>
          </p:nvSpPr>
          <p:spPr>
            <a:xfrm>
              <a:off x="5969452" y="5622928"/>
              <a:ext cx="1504566" cy="7584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grpSp>
      <p:grpSp>
        <p:nvGrpSpPr>
          <p:cNvPr id="52" name="Group 51"/>
          <p:cNvGrpSpPr/>
          <p:nvPr/>
        </p:nvGrpSpPr>
        <p:grpSpPr>
          <a:xfrm>
            <a:off x="9769220" y="3117633"/>
            <a:ext cx="1763840" cy="2578560"/>
            <a:chOff x="9714680" y="3793312"/>
            <a:chExt cx="1763840" cy="2578560"/>
          </a:xfrm>
        </p:grpSpPr>
        <p:sp>
          <p:nvSpPr>
            <p:cNvPr id="53" name="Rechteck 20">
              <a:extLst>
                <a:ext uri="{FF2B5EF4-FFF2-40B4-BE49-F238E27FC236}">
                  <a16:creationId xmlns:a16="http://schemas.microsoft.com/office/drawing/2014/main" id="{09B935A3-3CB0-4955-A562-B166753C8C84}"/>
                </a:ext>
              </a:extLst>
            </p:cNvPr>
            <p:cNvSpPr/>
            <p:nvPr/>
          </p:nvSpPr>
          <p:spPr>
            <a:xfrm>
              <a:off x="9714680" y="3793312"/>
              <a:ext cx="1763840" cy="2578560"/>
            </a:xfrm>
            <a:prstGeom prst="rect">
              <a:avLst/>
            </a:prstGeom>
            <a:solidFill>
              <a:srgbClr val="EEECE1"/>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54" name="TextBox 53"/>
            <p:cNvSpPr txBox="1"/>
            <p:nvPr/>
          </p:nvSpPr>
          <p:spPr>
            <a:xfrm>
              <a:off x="10191530" y="4075260"/>
              <a:ext cx="784746" cy="551125"/>
            </a:xfrm>
            <a:prstGeom prst="rect">
              <a:avLst/>
            </a:prstGeom>
            <a:noFill/>
          </p:spPr>
          <p:txBody>
            <a:bodyPr wrap="square" rtlCol="0">
              <a:spAutoFit/>
            </a:bodyPr>
            <a:lstStyle/>
            <a:p>
              <a:pPr algn="ctr"/>
              <a:r>
                <a:rPr lang="it-IT" sz="2800" dirty="0">
                  <a:latin typeface="+mj-lt"/>
                </a:rPr>
                <a:t>IP</a:t>
              </a:r>
              <a:endParaRPr lang="en-GB" sz="2800" dirty="0">
                <a:latin typeface="+mj-lt"/>
              </a:endParaRPr>
            </a:p>
          </p:txBody>
        </p:sp>
        <p:sp>
          <p:nvSpPr>
            <p:cNvPr id="55" name="Rechteck 9">
              <a:extLst>
                <a:ext uri="{FF2B5EF4-FFF2-40B4-BE49-F238E27FC236}">
                  <a16:creationId xmlns:a16="http://schemas.microsoft.com/office/drawing/2014/main" id="{31A292F8-0BED-4FEC-A2AB-12E813BAB4E8}"/>
                </a:ext>
              </a:extLst>
            </p:cNvPr>
            <p:cNvSpPr/>
            <p:nvPr/>
          </p:nvSpPr>
          <p:spPr>
            <a:xfrm>
              <a:off x="9719257" y="4854014"/>
              <a:ext cx="1550226" cy="7584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sp>
          <p:nvSpPr>
            <p:cNvPr id="56" name="TextBox 55"/>
            <p:cNvSpPr txBox="1"/>
            <p:nvPr/>
          </p:nvSpPr>
          <p:spPr>
            <a:xfrm>
              <a:off x="9740698" y="5840044"/>
              <a:ext cx="1711805" cy="369332"/>
            </a:xfrm>
            <a:prstGeom prst="rect">
              <a:avLst/>
            </a:prstGeom>
            <a:noFill/>
          </p:spPr>
          <p:txBody>
            <a:bodyPr wrap="square" rtlCol="0">
              <a:spAutoFit/>
            </a:bodyPr>
            <a:lstStyle/>
            <a:p>
              <a:pPr algn="ctr"/>
              <a:r>
                <a:rPr lang="it-IT" sz="1800" dirty="0">
                  <a:latin typeface="+mj-lt"/>
                </a:rPr>
                <a:t>IP</a:t>
              </a:r>
              <a:endParaRPr lang="en-GB" sz="1800" dirty="0">
                <a:latin typeface="+mj-lt"/>
              </a:endParaRPr>
            </a:p>
          </p:txBody>
        </p:sp>
        <p:sp>
          <p:nvSpPr>
            <p:cNvPr id="57" name="Rechteck 12">
              <a:extLst>
                <a:ext uri="{FF2B5EF4-FFF2-40B4-BE49-F238E27FC236}">
                  <a16:creationId xmlns:a16="http://schemas.microsoft.com/office/drawing/2014/main" id="{0C505611-1202-4B6D-8DA5-D0A1C885E789}"/>
                </a:ext>
              </a:extLst>
            </p:cNvPr>
            <p:cNvSpPr/>
            <p:nvPr/>
          </p:nvSpPr>
          <p:spPr>
            <a:xfrm>
              <a:off x="11269484" y="4854014"/>
              <a:ext cx="209036" cy="758400"/>
            </a:xfrm>
            <a:prstGeom prst="rect">
              <a:avLst/>
            </a:prstGeom>
            <a:solidFill>
              <a:srgbClr val="EEECE1"/>
            </a:solidFill>
            <a:ln w="12700" cap="flat" cmpd="sng" algn="ctr">
              <a:solidFill>
                <a:srgbClr val="4F81BD">
                  <a:shade val="50000"/>
                </a:srgbClr>
              </a:solidFill>
              <a:prstDash val="dash"/>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grpSp>
        <p:nvGrpSpPr>
          <p:cNvPr id="58" name="Group 57"/>
          <p:cNvGrpSpPr/>
          <p:nvPr/>
        </p:nvGrpSpPr>
        <p:grpSpPr>
          <a:xfrm>
            <a:off x="7896299" y="3101594"/>
            <a:ext cx="1704096" cy="2585084"/>
            <a:chOff x="5091404" y="2636912"/>
            <a:chExt cx="1739031" cy="2454194"/>
          </a:xfrm>
        </p:grpSpPr>
        <p:sp>
          <p:nvSpPr>
            <p:cNvPr id="59" name="Rechteck 8">
              <a:extLst>
                <a:ext uri="{FF2B5EF4-FFF2-40B4-BE49-F238E27FC236}">
                  <a16:creationId xmlns:a16="http://schemas.microsoft.com/office/drawing/2014/main" id="{2816483D-6D24-4ECF-B9ED-BB04C86E4C76}"/>
                </a:ext>
              </a:extLst>
            </p:cNvPr>
            <p:cNvSpPr/>
            <p:nvPr/>
          </p:nvSpPr>
          <p:spPr>
            <a:xfrm>
              <a:off x="5091404" y="2636912"/>
              <a:ext cx="1739031" cy="172800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60" name="TextBox 59"/>
            <p:cNvSpPr txBox="1"/>
            <p:nvPr/>
          </p:nvSpPr>
          <p:spPr>
            <a:xfrm>
              <a:off x="5437337" y="3199972"/>
              <a:ext cx="1047164" cy="584775"/>
            </a:xfrm>
            <a:prstGeom prst="rect">
              <a:avLst/>
            </a:prstGeom>
            <a:noFill/>
          </p:spPr>
          <p:txBody>
            <a:bodyPr wrap="square" rtlCol="0">
              <a:spAutoFit/>
            </a:bodyPr>
            <a:lstStyle/>
            <a:p>
              <a:pPr algn="ctr"/>
              <a:r>
                <a:rPr lang="it-IT" sz="3200" dirty="0">
                  <a:latin typeface="+mj-lt"/>
                </a:rPr>
                <a:t>IP</a:t>
              </a:r>
              <a:endParaRPr lang="en-GB" sz="5400" dirty="0">
                <a:latin typeface="+mj-lt"/>
              </a:endParaRPr>
            </a:p>
          </p:txBody>
        </p:sp>
        <p:sp>
          <p:nvSpPr>
            <p:cNvPr id="61" name="Rechteck 9">
              <a:extLst>
                <a:ext uri="{FF2B5EF4-FFF2-40B4-BE49-F238E27FC236}">
                  <a16:creationId xmlns:a16="http://schemas.microsoft.com/office/drawing/2014/main" id="{31A292F8-0BED-4FEC-A2AB-12E813BAB4E8}"/>
                </a:ext>
              </a:extLst>
            </p:cNvPr>
            <p:cNvSpPr/>
            <p:nvPr/>
          </p:nvSpPr>
          <p:spPr>
            <a:xfrm>
              <a:off x="5091404" y="4371106"/>
              <a:ext cx="1739031" cy="720000"/>
            </a:xfrm>
            <a:prstGeom prst="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1800" b="0" i="0" u="none" strike="noStrike" kern="0" cap="none" spc="0" normalizeH="0" baseline="0" noProof="0" dirty="0">
                <a:ln>
                  <a:noFill/>
                </a:ln>
                <a:solidFill>
                  <a:schemeClr val="bg1"/>
                </a:solidFill>
                <a:effectLst/>
                <a:uLnTx/>
                <a:uFillTx/>
                <a:latin typeface="+mj-lt"/>
                <a:ea typeface="+mn-ea"/>
                <a:cs typeface="+mn-cs"/>
              </a:endParaRPr>
            </a:p>
          </p:txBody>
        </p:sp>
      </p:grpSp>
    </p:spTree>
    <p:extLst>
      <p:ext uri="{BB962C8B-B14F-4D97-AF65-F5344CB8AC3E}">
        <p14:creationId xmlns:p14="http://schemas.microsoft.com/office/powerpoint/2010/main" val="318347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51384" y="1537628"/>
            <a:ext cx="11373238" cy="523220"/>
          </a:xfrm>
          <a:prstGeom prst="rect">
            <a:avLst/>
          </a:prstGeom>
          <a:noFill/>
        </p:spPr>
        <p:txBody>
          <a:bodyPr wrap="square" rtlCol="0">
            <a:spAutoFit/>
          </a:bodyPr>
          <a:lstStyle/>
          <a:p>
            <a:r>
              <a:rPr lang="en-GB" sz="2800" dirty="0"/>
              <a:t>PILOTS - SMEW (4.3.2.3)</a:t>
            </a:r>
          </a:p>
        </p:txBody>
      </p:sp>
      <p:sp>
        <p:nvSpPr>
          <p:cNvPr id="21" name="TextBox 20"/>
          <p:cNvSpPr txBox="1"/>
          <p:nvPr/>
        </p:nvSpPr>
        <p:spPr>
          <a:xfrm>
            <a:off x="767408" y="2420889"/>
            <a:ext cx="10081120" cy="2031325"/>
          </a:xfrm>
          <a:prstGeom prst="rect">
            <a:avLst/>
          </a:prstGeom>
          <a:noFill/>
        </p:spPr>
        <p:txBody>
          <a:bodyPr wrap="square" rtlCol="0">
            <a:spAutoFit/>
          </a:bodyPr>
          <a:lstStyle/>
          <a:p>
            <a:pPr algn="just">
              <a:lnSpc>
                <a:spcPct val="150000"/>
              </a:lnSpc>
            </a:pPr>
            <a:r>
              <a:rPr lang="en-US" sz="1400" i="1" u="sng" dirty="0">
                <a:latin typeface="+mn-lt"/>
              </a:rPr>
              <a:t>Possible additional product developments:</a:t>
            </a:r>
          </a:p>
          <a:p>
            <a:pPr algn="just">
              <a:lnSpc>
                <a:spcPct val="150000"/>
              </a:lnSpc>
            </a:pPr>
            <a:r>
              <a:rPr lang="en-US" sz="1400" dirty="0">
                <a:latin typeface="+mn-lt"/>
              </a:rPr>
              <a:t>The SME window shall also be available for the creation of pilot financial products to address market failures and suboptimal investment situations or to crowd-in more private investment, e.g. through providing guarantees for investors. Such pilot schemes, if successful, may subsequently be rolled-out on a fully-fledged basis. In duly justified cases, based on market assessments, these pilot projects may deviate from the conditions set out in this section 4.3.</a:t>
            </a:r>
          </a:p>
        </p:txBody>
      </p:sp>
      <p:sp>
        <p:nvSpPr>
          <p:cNvPr id="2" name="Slide Number Placeholder 1"/>
          <p:cNvSpPr>
            <a:spLocks noGrp="1"/>
          </p:cNvSpPr>
          <p:nvPr>
            <p:ph type="sldNum" sz="quarter" idx="12"/>
          </p:nvPr>
        </p:nvSpPr>
        <p:spPr/>
        <p:txBody>
          <a:bodyPr/>
          <a:lstStyle/>
          <a:p>
            <a:fld id="{39886854-C2D6-4F81-8167-269B9D86EE46}" type="slidenum">
              <a:rPr lang="en-GB" smtClean="0"/>
              <a:t>16</a:t>
            </a:fld>
            <a:endParaRPr lang="en-GB"/>
          </a:p>
        </p:txBody>
      </p:sp>
    </p:spTree>
    <p:extLst>
      <p:ext uri="{BB962C8B-B14F-4D97-AF65-F5344CB8AC3E}">
        <p14:creationId xmlns:p14="http://schemas.microsoft.com/office/powerpoint/2010/main" val="358891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51384" y="1249596"/>
            <a:ext cx="10081120" cy="523220"/>
          </a:xfrm>
          <a:prstGeom prst="rect">
            <a:avLst/>
          </a:prstGeom>
          <a:noFill/>
        </p:spPr>
        <p:txBody>
          <a:bodyPr wrap="square" rtlCol="0">
            <a:spAutoFit/>
          </a:bodyPr>
          <a:lstStyle/>
          <a:p>
            <a:r>
              <a:rPr lang="en-GB" sz="2800" dirty="0"/>
              <a:t>GENERAL - Social - debt-type (4.4.2.3 b)  1/2</a:t>
            </a:r>
          </a:p>
        </p:txBody>
      </p:sp>
      <p:sp>
        <p:nvSpPr>
          <p:cNvPr id="29" name="TextBox 28"/>
          <p:cNvSpPr txBox="1"/>
          <p:nvPr/>
        </p:nvSpPr>
        <p:spPr>
          <a:xfrm>
            <a:off x="6744072" y="2091576"/>
            <a:ext cx="5112568" cy="1015663"/>
          </a:xfrm>
          <a:prstGeom prst="rect">
            <a:avLst/>
          </a:prstGeom>
          <a:noFill/>
        </p:spPr>
        <p:txBody>
          <a:bodyPr wrap="square" rtlCol="0">
            <a:spAutoFit/>
          </a:bodyPr>
          <a:lstStyle/>
          <a:p>
            <a:pPr algn="just"/>
            <a:r>
              <a:rPr lang="en-US" dirty="0">
                <a:latin typeface="+mn-lt"/>
              </a:rPr>
              <a:t>The EU guarantee may cover an FLP or a mezzanine tranche in respect of the relevant </a:t>
            </a:r>
            <a:r>
              <a:rPr lang="en-US" b="1" dirty="0">
                <a:latin typeface="+mn-lt"/>
              </a:rPr>
              <a:t>portfolio</a:t>
            </a:r>
            <a:r>
              <a:rPr lang="en-US" dirty="0">
                <a:latin typeface="+mn-lt"/>
              </a:rPr>
              <a:t> </a:t>
            </a:r>
            <a:r>
              <a:rPr lang="en-US" b="1" dirty="0">
                <a:latin typeface="+mn-lt"/>
              </a:rPr>
              <a:t>of operations </a:t>
            </a:r>
            <a:r>
              <a:rPr lang="en-US" dirty="0">
                <a:latin typeface="+mn-lt"/>
              </a:rPr>
              <a:t>financed by the IP. In case of debt-type operations, the EU guarantee to IPs may contribute up to 95% to the FLP in respect of the relevant operations (project or portfolio). </a:t>
            </a:r>
            <a:endParaRPr lang="en-GB" dirty="0">
              <a:latin typeface="+mn-lt"/>
            </a:endParaRPr>
          </a:p>
        </p:txBody>
      </p:sp>
      <p:grpSp>
        <p:nvGrpSpPr>
          <p:cNvPr id="12" name="Group 11"/>
          <p:cNvGrpSpPr/>
          <p:nvPr/>
        </p:nvGrpSpPr>
        <p:grpSpPr>
          <a:xfrm>
            <a:off x="6385455" y="3845316"/>
            <a:ext cx="2957213" cy="3004404"/>
            <a:chOff x="7027218" y="3880980"/>
            <a:chExt cx="2957213" cy="3004404"/>
          </a:xfrm>
        </p:grpSpPr>
        <p:grpSp>
          <p:nvGrpSpPr>
            <p:cNvPr id="3" name="Group 2"/>
            <p:cNvGrpSpPr/>
            <p:nvPr/>
          </p:nvGrpSpPr>
          <p:grpSpPr>
            <a:xfrm>
              <a:off x="7032104" y="3880980"/>
              <a:ext cx="1800000" cy="2446914"/>
              <a:chOff x="932911" y="2393803"/>
              <a:chExt cx="1800000" cy="2446914"/>
            </a:xfrm>
          </p:grpSpPr>
          <p:sp>
            <p:nvSpPr>
              <p:cNvPr id="7" name="Rechteck 8">
                <a:extLst>
                  <a:ext uri="{FF2B5EF4-FFF2-40B4-BE49-F238E27FC236}">
                    <a16:creationId xmlns:a16="http://schemas.microsoft.com/office/drawing/2014/main" id="{2816483D-6D24-4ECF-B9ED-BB04C86E4C76}"/>
                  </a:ext>
                </a:extLst>
              </p:cNvPr>
              <p:cNvSpPr/>
              <p:nvPr/>
            </p:nvSpPr>
            <p:spPr>
              <a:xfrm>
                <a:off x="932911" y="2393803"/>
                <a:ext cx="1800000" cy="1728000"/>
              </a:xfrm>
              <a:prstGeom prst="rect">
                <a:avLst/>
              </a:prstGeom>
              <a:solidFill>
                <a:srgbClr val="EEECE1"/>
              </a:solidFill>
              <a:ln w="12700"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3200" b="0" i="0" u="none" strike="noStrike" kern="0" cap="none" spc="0" normalizeH="0" baseline="0" noProof="0" dirty="0">
                  <a:ln>
                    <a:noFill/>
                  </a:ln>
                  <a:solidFill>
                    <a:prstClr val="white"/>
                  </a:solidFill>
                  <a:effectLst/>
                  <a:highlight>
                    <a:srgbClr val="C0C0C0"/>
                  </a:highlight>
                  <a:uLnTx/>
                  <a:uFillTx/>
                  <a:latin typeface="+mn-lt"/>
                  <a:ea typeface="+mn-ea"/>
                  <a:cs typeface="+mn-cs"/>
                </a:endParaRPr>
              </a:p>
            </p:txBody>
          </p:sp>
          <p:sp>
            <p:nvSpPr>
              <p:cNvPr id="8" name="Rechteck 9">
                <a:extLst>
                  <a:ext uri="{FF2B5EF4-FFF2-40B4-BE49-F238E27FC236}">
                    <a16:creationId xmlns:a16="http://schemas.microsoft.com/office/drawing/2014/main" id="{31A292F8-0BED-4FEC-A2AB-12E813BAB4E8}"/>
                  </a:ext>
                </a:extLst>
              </p:cNvPr>
              <p:cNvSpPr/>
              <p:nvPr/>
            </p:nvSpPr>
            <p:spPr>
              <a:xfrm>
                <a:off x="932911" y="4119001"/>
                <a:ext cx="1617435" cy="721715"/>
              </a:xfrm>
              <a:prstGeom prst="rect">
                <a:avLst/>
              </a:prstGeom>
              <a:gradFill flip="none" rotWithShape="1">
                <a:gsLst>
                  <a:gs pos="0">
                    <a:srgbClr val="4F81BD">
                      <a:shade val="30000"/>
                      <a:satMod val="115000"/>
                    </a:srgbClr>
                  </a:gs>
                  <a:gs pos="46000">
                    <a:srgbClr val="4F81BD">
                      <a:shade val="67500"/>
                      <a:satMod val="115000"/>
                    </a:srgbClr>
                  </a:gs>
                  <a:gs pos="75000">
                    <a:srgbClr val="4F81BD">
                      <a:shade val="100000"/>
                      <a:satMod val="115000"/>
                    </a:srgbClr>
                  </a:gs>
                </a:gsLst>
                <a:lin ang="0" scaled="1"/>
                <a:tileRect/>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2400" kern="0" dirty="0">
                    <a:solidFill>
                      <a:schemeClr val="bg1"/>
                    </a:solidFill>
                    <a:latin typeface="+mn-lt"/>
                  </a:rPr>
                  <a:t>COM</a:t>
                </a:r>
                <a:endParaRPr lang="en-GB" sz="2400" kern="0" dirty="0">
                  <a:solidFill>
                    <a:schemeClr val="bg1"/>
                  </a:solidFill>
                  <a:latin typeface="+mn-lt"/>
                </a:endParaRPr>
              </a:p>
            </p:txBody>
          </p:sp>
          <p:sp>
            <p:nvSpPr>
              <p:cNvPr id="9" name="Rechteck 10">
                <a:extLst>
                  <a:ext uri="{FF2B5EF4-FFF2-40B4-BE49-F238E27FC236}">
                    <a16:creationId xmlns:a16="http://schemas.microsoft.com/office/drawing/2014/main" id="{E8347D96-06C3-4CDD-AC07-27E216FF3F2D}"/>
                  </a:ext>
                </a:extLst>
              </p:cNvPr>
              <p:cNvSpPr/>
              <p:nvPr/>
            </p:nvSpPr>
            <p:spPr>
              <a:xfrm>
                <a:off x="2550347" y="4119001"/>
                <a:ext cx="182564" cy="721716"/>
              </a:xfrm>
              <a:prstGeom prst="rect">
                <a:avLst/>
              </a:prstGeom>
              <a:solidFill>
                <a:srgbClr val="EEECE1">
                  <a:alpha val="50000"/>
                </a:srgbClr>
              </a:solidFill>
              <a:ln w="12700">
                <a:solidFill>
                  <a:srgbClr val="385D8A"/>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3200" b="0" i="0" u="none" strike="noStrike" kern="0" cap="none" spc="0" normalizeH="0" baseline="0" noProof="0" dirty="0">
                  <a:ln>
                    <a:noFill/>
                  </a:ln>
                  <a:solidFill>
                    <a:prstClr val="white"/>
                  </a:solidFill>
                  <a:effectLst/>
                  <a:uLnTx/>
                  <a:uFillTx/>
                  <a:latin typeface="+mn-lt"/>
                  <a:ea typeface="+mn-ea"/>
                  <a:cs typeface="+mn-cs"/>
                </a:endParaRPr>
              </a:p>
            </p:txBody>
          </p:sp>
          <p:sp>
            <p:nvSpPr>
              <p:cNvPr id="2" name="TextBox 1"/>
              <p:cNvSpPr txBox="1"/>
              <p:nvPr/>
            </p:nvSpPr>
            <p:spPr>
              <a:xfrm>
                <a:off x="964747" y="2956730"/>
                <a:ext cx="1742226" cy="584775"/>
              </a:xfrm>
              <a:prstGeom prst="rect">
                <a:avLst/>
              </a:prstGeom>
              <a:noFill/>
            </p:spPr>
            <p:txBody>
              <a:bodyPr wrap="square" rtlCol="0">
                <a:spAutoFit/>
              </a:bodyPr>
              <a:lstStyle/>
              <a:p>
                <a:pPr algn="ctr"/>
                <a:r>
                  <a:rPr lang="it-IT" sz="3200" dirty="0">
                    <a:latin typeface="+mn-lt"/>
                  </a:rPr>
                  <a:t>IP</a:t>
                </a:r>
                <a:endParaRPr lang="en-GB" sz="3200" dirty="0">
                  <a:latin typeface="+mn-lt"/>
                </a:endParaRPr>
              </a:p>
            </p:txBody>
          </p:sp>
        </p:grpSp>
        <p:sp>
          <p:nvSpPr>
            <p:cNvPr id="31" name="Bent Arrow 30"/>
            <p:cNvSpPr/>
            <p:nvPr/>
          </p:nvSpPr>
          <p:spPr bwMode="auto">
            <a:xfrm flipV="1">
              <a:off x="8748130" y="6423584"/>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32" name="TextBox 31"/>
            <p:cNvSpPr txBox="1"/>
            <p:nvPr/>
          </p:nvSpPr>
          <p:spPr>
            <a:xfrm>
              <a:off x="9025618" y="6423719"/>
              <a:ext cx="958813" cy="461665"/>
            </a:xfrm>
            <a:prstGeom prst="rect">
              <a:avLst/>
            </a:prstGeom>
            <a:noFill/>
          </p:spPr>
          <p:txBody>
            <a:bodyPr wrap="square" rtlCol="0">
              <a:spAutoFit/>
            </a:bodyPr>
            <a:lstStyle/>
            <a:p>
              <a:r>
                <a:rPr lang="en-GB" dirty="0">
                  <a:latin typeface="+mn-lt"/>
                </a:rPr>
                <a:t>IP at least 5%</a:t>
              </a:r>
            </a:p>
          </p:txBody>
        </p:sp>
        <p:sp>
          <p:nvSpPr>
            <p:cNvPr id="33" name="TextBox 32"/>
            <p:cNvSpPr txBox="1"/>
            <p:nvPr/>
          </p:nvSpPr>
          <p:spPr>
            <a:xfrm>
              <a:off x="7027218" y="6377552"/>
              <a:ext cx="1390287" cy="276999"/>
            </a:xfrm>
            <a:prstGeom prst="rect">
              <a:avLst/>
            </a:prstGeom>
            <a:noFill/>
          </p:spPr>
          <p:txBody>
            <a:bodyPr wrap="square" rtlCol="0">
              <a:spAutoFit/>
            </a:bodyPr>
            <a:lstStyle/>
            <a:p>
              <a:pPr algn="ctr"/>
              <a:r>
                <a:rPr lang="en-GB" dirty="0">
                  <a:latin typeface="+mn-lt"/>
                </a:rPr>
                <a:t>Up to 95%</a:t>
              </a:r>
            </a:p>
          </p:txBody>
        </p:sp>
      </p:grpSp>
      <p:sp>
        <p:nvSpPr>
          <p:cNvPr id="4" name="Slide Number Placeholder 3"/>
          <p:cNvSpPr>
            <a:spLocks noGrp="1"/>
          </p:cNvSpPr>
          <p:nvPr>
            <p:ph type="sldNum" sz="quarter" idx="12"/>
          </p:nvPr>
        </p:nvSpPr>
        <p:spPr>
          <a:xfrm>
            <a:off x="8737600" y="6409134"/>
            <a:ext cx="2844800" cy="476250"/>
          </a:xfrm>
        </p:spPr>
        <p:txBody>
          <a:bodyPr/>
          <a:lstStyle/>
          <a:p>
            <a:fld id="{39886854-C2D6-4F81-8167-269B9D86EE46}" type="slidenum">
              <a:rPr lang="en-GB" smtClean="0"/>
              <a:t>17</a:t>
            </a:fld>
            <a:endParaRPr lang="en-GB"/>
          </a:p>
        </p:txBody>
      </p:sp>
      <p:sp>
        <p:nvSpPr>
          <p:cNvPr id="42" name="TextBox 41"/>
          <p:cNvSpPr txBox="1"/>
          <p:nvPr/>
        </p:nvSpPr>
        <p:spPr>
          <a:xfrm>
            <a:off x="551384" y="1890655"/>
            <a:ext cx="5364727" cy="1754326"/>
          </a:xfrm>
          <a:prstGeom prst="rect">
            <a:avLst/>
          </a:prstGeom>
          <a:noFill/>
        </p:spPr>
        <p:txBody>
          <a:bodyPr wrap="square" rtlCol="0">
            <a:spAutoFit/>
          </a:bodyPr>
          <a:lstStyle/>
          <a:p>
            <a:pPr algn="just"/>
            <a:r>
              <a:rPr lang="en-GB" dirty="0">
                <a:solidFill>
                  <a:srgbClr val="385D8A"/>
                </a:solidFill>
              </a:rPr>
              <a:t>The EU guarantee may be used to partly cover </a:t>
            </a:r>
            <a:r>
              <a:rPr lang="en-GB" b="1" dirty="0">
                <a:solidFill>
                  <a:srgbClr val="385D8A"/>
                </a:solidFill>
              </a:rPr>
              <a:t>individual operations </a:t>
            </a:r>
            <a:r>
              <a:rPr lang="en-GB" dirty="0">
                <a:solidFill>
                  <a:srgbClr val="385D8A"/>
                </a:solidFill>
              </a:rPr>
              <a:t>on a </a:t>
            </a:r>
            <a:r>
              <a:rPr lang="en-GB" i="1" dirty="0">
                <a:solidFill>
                  <a:srgbClr val="385D8A"/>
                </a:solidFill>
              </a:rPr>
              <a:t>pari passu</a:t>
            </a:r>
            <a:r>
              <a:rPr lang="en-GB" dirty="0">
                <a:solidFill>
                  <a:srgbClr val="385D8A"/>
                </a:solidFill>
              </a:rPr>
              <a:t> basis. In this case, the maximum exposure of the EU guarantee on an individual operation is 50% of the financing provided by the implementing partner. </a:t>
            </a:r>
          </a:p>
          <a:p>
            <a:pPr algn="just"/>
            <a:r>
              <a:rPr lang="en-GB" dirty="0">
                <a:solidFill>
                  <a:srgbClr val="385D8A"/>
                </a:solidFill>
              </a:rPr>
              <a:t>The EU guarantee may also cover an FLP in respect of individual financing provided to a final recipient. The FLP cover is limited to 25% of the overall amount of financing to the final recipient. The implementing partner must contribute at least 5% to the FLP.</a:t>
            </a:r>
          </a:p>
          <a:p>
            <a:pPr algn="just"/>
            <a:endParaRPr lang="en-GB" dirty="0">
              <a:solidFill>
                <a:srgbClr val="FF0000"/>
              </a:solidFill>
              <a:latin typeface="+mn-lt"/>
            </a:endParaRPr>
          </a:p>
        </p:txBody>
      </p:sp>
      <p:sp>
        <p:nvSpPr>
          <p:cNvPr id="43" name="TextBox 42"/>
          <p:cNvSpPr txBox="1"/>
          <p:nvPr/>
        </p:nvSpPr>
        <p:spPr>
          <a:xfrm>
            <a:off x="1703512" y="3584049"/>
            <a:ext cx="2058216" cy="276999"/>
          </a:xfrm>
          <a:prstGeom prst="rect">
            <a:avLst/>
          </a:prstGeom>
          <a:noFill/>
        </p:spPr>
        <p:txBody>
          <a:bodyPr wrap="square" rtlCol="0">
            <a:spAutoFit/>
          </a:bodyPr>
          <a:lstStyle/>
          <a:p>
            <a:r>
              <a:rPr lang="en-GB" b="1" dirty="0">
                <a:latin typeface="+mn-lt"/>
              </a:rPr>
              <a:t>Individual operations</a:t>
            </a:r>
          </a:p>
        </p:txBody>
      </p:sp>
      <p:sp>
        <p:nvSpPr>
          <p:cNvPr id="44" name="TextBox 43"/>
          <p:cNvSpPr txBox="1"/>
          <p:nvPr/>
        </p:nvSpPr>
        <p:spPr>
          <a:xfrm>
            <a:off x="7536160" y="3510177"/>
            <a:ext cx="2177551" cy="276999"/>
          </a:xfrm>
          <a:prstGeom prst="rect">
            <a:avLst/>
          </a:prstGeom>
          <a:noFill/>
        </p:spPr>
        <p:txBody>
          <a:bodyPr wrap="square" rtlCol="0">
            <a:spAutoFit/>
          </a:bodyPr>
          <a:lstStyle/>
          <a:p>
            <a:r>
              <a:rPr lang="en-GB" b="1" dirty="0">
                <a:latin typeface="+mn-lt"/>
              </a:rPr>
              <a:t>Portfolio of operations</a:t>
            </a:r>
          </a:p>
        </p:txBody>
      </p:sp>
      <p:grpSp>
        <p:nvGrpSpPr>
          <p:cNvPr id="45" name="Group 44"/>
          <p:cNvGrpSpPr/>
          <p:nvPr/>
        </p:nvGrpSpPr>
        <p:grpSpPr>
          <a:xfrm>
            <a:off x="10416480" y="3829647"/>
            <a:ext cx="1668886" cy="2479673"/>
            <a:chOff x="9035626" y="3423632"/>
            <a:chExt cx="1452862" cy="2160240"/>
          </a:xfrm>
        </p:grpSpPr>
        <p:sp>
          <p:nvSpPr>
            <p:cNvPr id="46" name="Rechteck 20">
              <a:extLst>
                <a:ext uri="{FF2B5EF4-FFF2-40B4-BE49-F238E27FC236}">
                  <a16:creationId xmlns:a16="http://schemas.microsoft.com/office/drawing/2014/main" id="{09B935A3-3CB0-4955-A562-B166753C8C84}"/>
                </a:ext>
              </a:extLst>
            </p:cNvPr>
            <p:cNvSpPr/>
            <p:nvPr/>
          </p:nvSpPr>
          <p:spPr>
            <a:xfrm>
              <a:off x="9035628" y="3423632"/>
              <a:ext cx="1452860" cy="2160240"/>
            </a:xfrm>
            <a:prstGeom prst="rect">
              <a:avLst/>
            </a:prstGeom>
            <a:solidFill>
              <a:srgbClr val="EEECE1"/>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47" name="TextBox 46"/>
            <p:cNvSpPr txBox="1"/>
            <p:nvPr/>
          </p:nvSpPr>
          <p:spPr>
            <a:xfrm>
              <a:off x="9438863" y="3724110"/>
              <a:ext cx="64638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sp>
          <p:nvSpPr>
            <p:cNvPr id="48" name="Rechteck 9">
              <a:extLst>
                <a:ext uri="{FF2B5EF4-FFF2-40B4-BE49-F238E27FC236}">
                  <a16:creationId xmlns:a16="http://schemas.microsoft.com/office/drawing/2014/main" id="{31A292F8-0BED-4FEC-A2AB-12E813BAB4E8}"/>
                </a:ext>
              </a:extLst>
            </p:cNvPr>
            <p:cNvSpPr/>
            <p:nvPr/>
          </p:nvSpPr>
          <p:spPr>
            <a:xfrm>
              <a:off x="9035626" y="4516070"/>
              <a:ext cx="1452861" cy="459800"/>
            </a:xfrm>
            <a:prstGeom prst="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2400" b="0" i="0" u="none" strike="noStrike" kern="0" cap="none" spc="0" normalizeH="0" baseline="0" noProof="0" dirty="0">
                <a:ln>
                  <a:noFill/>
                </a:ln>
                <a:solidFill>
                  <a:schemeClr val="bg1"/>
                </a:solidFill>
                <a:effectLst/>
                <a:uLnTx/>
                <a:uFillTx/>
                <a:latin typeface="+mj-lt"/>
                <a:ea typeface="+mn-ea"/>
                <a:cs typeface="+mn-cs"/>
              </a:endParaRPr>
            </a:p>
          </p:txBody>
        </p:sp>
        <p:sp>
          <p:nvSpPr>
            <p:cNvPr id="49" name="TextBox 48"/>
            <p:cNvSpPr txBox="1"/>
            <p:nvPr/>
          </p:nvSpPr>
          <p:spPr>
            <a:xfrm>
              <a:off x="9060824" y="5079816"/>
              <a:ext cx="140999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grpSp>
      <p:grpSp>
        <p:nvGrpSpPr>
          <p:cNvPr id="50" name="Group 49"/>
          <p:cNvGrpSpPr/>
          <p:nvPr/>
        </p:nvGrpSpPr>
        <p:grpSpPr>
          <a:xfrm>
            <a:off x="8531574" y="3829647"/>
            <a:ext cx="1668884" cy="2479673"/>
            <a:chOff x="10276738" y="4132686"/>
            <a:chExt cx="1452860" cy="2160240"/>
          </a:xfrm>
        </p:grpSpPr>
        <p:grpSp>
          <p:nvGrpSpPr>
            <p:cNvPr id="51" name="Group 50"/>
            <p:cNvGrpSpPr/>
            <p:nvPr/>
          </p:nvGrpSpPr>
          <p:grpSpPr>
            <a:xfrm>
              <a:off x="10276738" y="4132686"/>
              <a:ext cx="1452860" cy="2160240"/>
              <a:chOff x="9035628" y="3423632"/>
              <a:chExt cx="1452860" cy="2160240"/>
            </a:xfrm>
          </p:grpSpPr>
          <p:sp>
            <p:nvSpPr>
              <p:cNvPr id="53" name="Rechteck 20">
                <a:extLst>
                  <a:ext uri="{FF2B5EF4-FFF2-40B4-BE49-F238E27FC236}">
                    <a16:creationId xmlns:a16="http://schemas.microsoft.com/office/drawing/2014/main" id="{09B935A3-3CB0-4955-A562-B166753C8C84}"/>
                  </a:ext>
                </a:extLst>
              </p:cNvPr>
              <p:cNvSpPr/>
              <p:nvPr/>
            </p:nvSpPr>
            <p:spPr>
              <a:xfrm>
                <a:off x="9035628" y="3423632"/>
                <a:ext cx="1452860" cy="2160240"/>
              </a:xfrm>
              <a:prstGeom prst="rect">
                <a:avLst/>
              </a:prstGeom>
              <a:solidFill>
                <a:srgbClr val="EEECE1"/>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54" name="TextBox 53"/>
              <p:cNvSpPr txBox="1"/>
              <p:nvPr/>
            </p:nvSpPr>
            <p:spPr>
              <a:xfrm>
                <a:off x="9438863" y="3724110"/>
                <a:ext cx="64638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sp>
            <p:nvSpPr>
              <p:cNvPr id="56" name="TextBox 55"/>
              <p:cNvSpPr txBox="1"/>
              <p:nvPr/>
            </p:nvSpPr>
            <p:spPr>
              <a:xfrm>
                <a:off x="9060824" y="5079816"/>
                <a:ext cx="140999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grpSp>
        <p:sp>
          <p:nvSpPr>
            <p:cNvPr id="52" name="Rechteck 12">
              <a:extLst>
                <a:ext uri="{FF2B5EF4-FFF2-40B4-BE49-F238E27FC236}">
                  <a16:creationId xmlns:a16="http://schemas.microsoft.com/office/drawing/2014/main" id="{0C505611-1202-4B6D-8DA5-D0A1C885E789}"/>
                </a:ext>
              </a:extLst>
            </p:cNvPr>
            <p:cNvSpPr/>
            <p:nvPr/>
          </p:nvSpPr>
          <p:spPr>
            <a:xfrm>
              <a:off x="11568608" y="5225124"/>
              <a:ext cx="160989" cy="4598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grpSp>
        <p:nvGrpSpPr>
          <p:cNvPr id="30" name="Group 29"/>
          <p:cNvGrpSpPr/>
          <p:nvPr/>
        </p:nvGrpSpPr>
        <p:grpSpPr>
          <a:xfrm>
            <a:off x="335360" y="3861048"/>
            <a:ext cx="5426891" cy="2922619"/>
            <a:chOff x="212590" y="3920374"/>
            <a:chExt cx="5426891" cy="2922619"/>
          </a:xfrm>
        </p:grpSpPr>
        <p:sp>
          <p:nvSpPr>
            <p:cNvPr id="34" name="Rechteck 8">
              <a:extLst>
                <a:ext uri="{FF2B5EF4-FFF2-40B4-BE49-F238E27FC236}">
                  <a16:creationId xmlns:a16="http://schemas.microsoft.com/office/drawing/2014/main" id="{2816483D-6D24-4ECF-B9ED-BB04C86E4C76}"/>
                </a:ext>
              </a:extLst>
            </p:cNvPr>
            <p:cNvSpPr/>
            <p:nvPr/>
          </p:nvSpPr>
          <p:spPr>
            <a:xfrm>
              <a:off x="1112590" y="3920374"/>
              <a:ext cx="900000" cy="2448000"/>
            </a:xfrm>
            <a:prstGeom prst="rect">
              <a:avLst/>
            </a:prstGeom>
            <a:solidFill>
              <a:srgbClr val="EEECE1"/>
            </a:solidFill>
            <a:ln w="12700"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3200" kern="0" dirty="0">
                  <a:latin typeface="+mn-lt"/>
                </a:rPr>
                <a:t>IP</a:t>
              </a:r>
              <a:endParaRPr kumimoji="0" lang="de-DE" b="0" i="0" u="none" strike="noStrike" kern="0" cap="none" spc="0" normalizeH="0" baseline="0" noProof="0" dirty="0">
                <a:ln>
                  <a:noFill/>
                </a:ln>
                <a:effectLst/>
                <a:highlight>
                  <a:srgbClr val="C0C0C0"/>
                </a:highlight>
                <a:uLnTx/>
                <a:uFillTx/>
                <a:latin typeface="+mn-lt"/>
              </a:endParaRPr>
            </a:p>
          </p:txBody>
        </p:sp>
        <p:sp>
          <p:nvSpPr>
            <p:cNvPr id="35" name="Rechteck 9">
              <a:extLst>
                <a:ext uri="{FF2B5EF4-FFF2-40B4-BE49-F238E27FC236}">
                  <a16:creationId xmlns:a16="http://schemas.microsoft.com/office/drawing/2014/main" id="{31A292F8-0BED-4FEC-A2AB-12E813BAB4E8}"/>
                </a:ext>
              </a:extLst>
            </p:cNvPr>
            <p:cNvSpPr/>
            <p:nvPr/>
          </p:nvSpPr>
          <p:spPr>
            <a:xfrm>
              <a:off x="212590" y="3920374"/>
              <a:ext cx="900000" cy="24480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sp>
          <p:nvSpPr>
            <p:cNvPr id="36" name="Rectangle 35"/>
            <p:cNvSpPr/>
            <p:nvPr/>
          </p:nvSpPr>
          <p:spPr>
            <a:xfrm>
              <a:off x="407368" y="6379763"/>
              <a:ext cx="1584176" cy="307777"/>
            </a:xfrm>
            <a:prstGeom prst="rect">
              <a:avLst/>
            </a:prstGeom>
          </p:spPr>
          <p:txBody>
            <a:bodyPr wrap="square">
              <a:spAutoFit/>
            </a:bodyPr>
            <a:lstStyle/>
            <a:p>
              <a:r>
                <a:rPr lang="it-IT" sz="1400" kern="0" dirty="0">
                  <a:latin typeface="+mn-lt"/>
                </a:rPr>
                <a:t>50% maximum</a:t>
              </a:r>
              <a:endParaRPr lang="en-GB" sz="1400" dirty="0">
                <a:latin typeface="+mn-lt"/>
              </a:endParaRPr>
            </a:p>
          </p:txBody>
        </p:sp>
        <p:sp>
          <p:nvSpPr>
            <p:cNvPr id="37" name="TextBox 36"/>
            <p:cNvSpPr txBox="1"/>
            <p:nvPr/>
          </p:nvSpPr>
          <p:spPr>
            <a:xfrm>
              <a:off x="4539048" y="5627754"/>
              <a:ext cx="890307" cy="523220"/>
            </a:xfrm>
            <a:prstGeom prst="rect">
              <a:avLst/>
            </a:prstGeom>
            <a:noFill/>
          </p:spPr>
          <p:txBody>
            <a:bodyPr wrap="square" rtlCol="0">
              <a:spAutoFit/>
            </a:bodyPr>
            <a:lstStyle/>
            <a:p>
              <a:r>
                <a:rPr lang="en-GB" sz="1400" dirty="0">
                  <a:latin typeface="+mn-lt"/>
                </a:rPr>
                <a:t>Limited to 25%</a:t>
              </a:r>
            </a:p>
          </p:txBody>
        </p:sp>
        <p:sp>
          <p:nvSpPr>
            <p:cNvPr id="39" name="Rechteck 12">
              <a:extLst>
                <a:ext uri="{FF2B5EF4-FFF2-40B4-BE49-F238E27FC236}">
                  <a16:creationId xmlns:a16="http://schemas.microsoft.com/office/drawing/2014/main" id="{0C505611-1202-4B6D-8DA5-D0A1C885E789}"/>
                </a:ext>
              </a:extLst>
            </p:cNvPr>
            <p:cNvSpPr/>
            <p:nvPr/>
          </p:nvSpPr>
          <p:spPr>
            <a:xfrm>
              <a:off x="4331624" y="5763857"/>
              <a:ext cx="180000" cy="604517"/>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0" name="Rechteck 12">
              <a:extLst>
                <a:ext uri="{FF2B5EF4-FFF2-40B4-BE49-F238E27FC236}">
                  <a16:creationId xmlns:a16="http://schemas.microsoft.com/office/drawing/2014/main" id="{0C505611-1202-4B6D-8DA5-D0A1C885E789}"/>
                </a:ext>
              </a:extLst>
            </p:cNvPr>
            <p:cNvSpPr/>
            <p:nvPr/>
          </p:nvSpPr>
          <p:spPr>
            <a:xfrm>
              <a:off x="2711624" y="3920374"/>
              <a:ext cx="1800000" cy="18360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1" name="TextBox 40"/>
            <p:cNvSpPr txBox="1"/>
            <p:nvPr/>
          </p:nvSpPr>
          <p:spPr>
            <a:xfrm>
              <a:off x="3297655" y="4494543"/>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sp>
          <p:nvSpPr>
            <p:cNvPr id="57" name="Bent Arrow 56"/>
            <p:cNvSpPr/>
            <p:nvPr/>
          </p:nvSpPr>
          <p:spPr bwMode="auto">
            <a:xfrm flipV="1">
              <a:off x="4368733" y="6394115"/>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58" name="TextBox 57"/>
            <p:cNvSpPr txBox="1"/>
            <p:nvPr/>
          </p:nvSpPr>
          <p:spPr>
            <a:xfrm>
              <a:off x="4693898" y="6381328"/>
              <a:ext cx="945583" cy="461665"/>
            </a:xfrm>
            <a:prstGeom prst="rect">
              <a:avLst/>
            </a:prstGeom>
            <a:noFill/>
          </p:spPr>
          <p:txBody>
            <a:bodyPr wrap="square" rtlCol="0">
              <a:spAutoFit/>
            </a:bodyPr>
            <a:lstStyle/>
            <a:p>
              <a:r>
                <a:rPr lang="en-GB" dirty="0">
                  <a:latin typeface="+mn-lt"/>
                </a:rPr>
                <a:t>IP at least 5%</a:t>
              </a:r>
            </a:p>
          </p:txBody>
        </p:sp>
      </p:grpSp>
      <p:sp>
        <p:nvSpPr>
          <p:cNvPr id="59" name="Rechteck 12">
            <a:extLst>
              <a:ext uri="{FF2B5EF4-FFF2-40B4-BE49-F238E27FC236}">
                <a16:creationId xmlns:a16="http://schemas.microsoft.com/office/drawing/2014/main" id="{0C505611-1202-4B6D-8DA5-D0A1C885E789}"/>
              </a:ext>
            </a:extLst>
          </p:cNvPr>
          <p:cNvSpPr/>
          <p:nvPr/>
        </p:nvSpPr>
        <p:spPr>
          <a:xfrm>
            <a:off x="2834393" y="5700789"/>
            <a:ext cx="1611399" cy="608259"/>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0" scaled="0"/>
            <a:tileRect/>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n-lt"/>
              </a:rPr>
              <a:t>COM</a:t>
            </a:r>
          </a:p>
        </p:txBody>
      </p:sp>
      <p:sp>
        <p:nvSpPr>
          <p:cNvPr id="60" name="Rechteck 12">
            <a:extLst>
              <a:ext uri="{FF2B5EF4-FFF2-40B4-BE49-F238E27FC236}">
                <a16:creationId xmlns:a16="http://schemas.microsoft.com/office/drawing/2014/main" id="{0C505611-1202-4B6D-8DA5-D0A1C885E789}"/>
              </a:ext>
            </a:extLst>
          </p:cNvPr>
          <p:cNvSpPr/>
          <p:nvPr/>
        </p:nvSpPr>
        <p:spPr>
          <a:xfrm>
            <a:off x="8531573" y="5083623"/>
            <a:ext cx="1473338" cy="524351"/>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0" scaled="0"/>
            <a:tileRect/>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n-lt"/>
              </a:rPr>
              <a:t>COM</a:t>
            </a:r>
          </a:p>
        </p:txBody>
      </p:sp>
    </p:spTree>
    <p:extLst>
      <p:ext uri="{BB962C8B-B14F-4D97-AF65-F5344CB8AC3E}">
        <p14:creationId xmlns:p14="http://schemas.microsoft.com/office/powerpoint/2010/main" val="1430608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51384" y="1421895"/>
            <a:ext cx="10081120" cy="523220"/>
          </a:xfrm>
          <a:prstGeom prst="rect">
            <a:avLst/>
          </a:prstGeom>
          <a:noFill/>
        </p:spPr>
        <p:txBody>
          <a:bodyPr wrap="square" rtlCol="0">
            <a:spAutoFit/>
          </a:bodyPr>
          <a:lstStyle/>
          <a:p>
            <a:r>
              <a:rPr lang="en-GB" sz="2800" dirty="0"/>
              <a:t>GENERAL - Social - debt-type (4.4.2.3 b)  2/2</a:t>
            </a:r>
          </a:p>
        </p:txBody>
      </p:sp>
      <p:sp>
        <p:nvSpPr>
          <p:cNvPr id="30" name="TextBox 29"/>
          <p:cNvSpPr txBox="1"/>
          <p:nvPr/>
        </p:nvSpPr>
        <p:spPr>
          <a:xfrm>
            <a:off x="623392" y="2021939"/>
            <a:ext cx="10945216" cy="830997"/>
          </a:xfrm>
          <a:prstGeom prst="rect">
            <a:avLst/>
          </a:prstGeom>
          <a:noFill/>
        </p:spPr>
        <p:txBody>
          <a:bodyPr wrap="square" rtlCol="0">
            <a:spAutoFit/>
          </a:bodyPr>
          <a:lstStyle/>
          <a:p>
            <a:pPr algn="just"/>
            <a:r>
              <a:rPr lang="en-US" dirty="0">
                <a:latin typeface="+mn-lt"/>
              </a:rPr>
              <a:t>For </a:t>
            </a:r>
            <a:r>
              <a:rPr lang="en-US" b="1" dirty="0">
                <a:latin typeface="+mn-lt"/>
              </a:rPr>
              <a:t>intermediated</a:t>
            </a:r>
            <a:r>
              <a:rPr lang="en-US" dirty="0">
                <a:latin typeface="+mn-lt"/>
              </a:rPr>
              <a:t> debt financing, where remuneration from financial intermediaries is not sufficient to adequately remunerate the risk of the financing provided by the IP, the EU guarantee may cover up to 100% of the contribution to the FLP. </a:t>
            </a:r>
          </a:p>
          <a:p>
            <a:pPr algn="just"/>
            <a:r>
              <a:rPr lang="en-US" dirty="0">
                <a:latin typeface="+mn-lt"/>
              </a:rPr>
              <a:t>For such intermediated debt financing in the form of capped guarantees, the EU guarantee may cover up to 100% of the financing provided by the IP. </a:t>
            </a:r>
            <a:endParaRPr lang="en-GB" dirty="0">
              <a:latin typeface="+mn-lt"/>
            </a:endParaRPr>
          </a:p>
        </p:txBody>
      </p:sp>
      <p:sp>
        <p:nvSpPr>
          <p:cNvPr id="4" name="Slide Number Placeholder 3"/>
          <p:cNvSpPr>
            <a:spLocks noGrp="1"/>
          </p:cNvSpPr>
          <p:nvPr>
            <p:ph type="sldNum" sz="quarter" idx="12"/>
          </p:nvPr>
        </p:nvSpPr>
        <p:spPr/>
        <p:txBody>
          <a:bodyPr/>
          <a:lstStyle/>
          <a:p>
            <a:fld id="{39886854-C2D6-4F81-8167-269B9D86EE46}" type="slidenum">
              <a:rPr lang="en-GB" smtClean="0"/>
              <a:t>18</a:t>
            </a:fld>
            <a:endParaRPr lang="en-GB"/>
          </a:p>
        </p:txBody>
      </p:sp>
      <p:grpSp>
        <p:nvGrpSpPr>
          <p:cNvPr id="35" name="Group 34"/>
          <p:cNvGrpSpPr/>
          <p:nvPr/>
        </p:nvGrpSpPr>
        <p:grpSpPr>
          <a:xfrm>
            <a:off x="3719736" y="3140968"/>
            <a:ext cx="4892118" cy="3399268"/>
            <a:chOff x="6501756" y="3409255"/>
            <a:chExt cx="4892118" cy="3399268"/>
          </a:xfrm>
        </p:grpSpPr>
        <p:sp>
          <p:nvSpPr>
            <p:cNvPr id="36" name="Rechteck 12">
              <a:extLst>
                <a:ext uri="{FF2B5EF4-FFF2-40B4-BE49-F238E27FC236}">
                  <a16:creationId xmlns:a16="http://schemas.microsoft.com/office/drawing/2014/main" id="{0C505611-1202-4B6D-8DA5-D0A1C885E789}"/>
                </a:ext>
              </a:extLst>
            </p:cNvPr>
            <p:cNvSpPr/>
            <p:nvPr/>
          </p:nvSpPr>
          <p:spPr>
            <a:xfrm>
              <a:off x="6747170" y="3757639"/>
              <a:ext cx="1653086" cy="180382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r>
                <a:rPr lang="en-GB" sz="2400" kern="0" dirty="0">
                  <a:latin typeface="+mn-lt"/>
                </a:rPr>
                <a:t>IP</a:t>
              </a:r>
            </a:p>
          </p:txBody>
        </p:sp>
        <p:sp>
          <p:nvSpPr>
            <p:cNvPr id="37" name="Rechteck 12">
              <a:extLst>
                <a:ext uri="{FF2B5EF4-FFF2-40B4-BE49-F238E27FC236}">
                  <a16:creationId xmlns:a16="http://schemas.microsoft.com/office/drawing/2014/main" id="{0C505611-1202-4B6D-8DA5-D0A1C885E789}"/>
                </a:ext>
              </a:extLst>
            </p:cNvPr>
            <p:cNvSpPr/>
            <p:nvPr/>
          </p:nvSpPr>
          <p:spPr>
            <a:xfrm>
              <a:off x="6747170" y="5561459"/>
              <a:ext cx="1653086" cy="619483"/>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0" scaled="0"/>
              <a:tileRect/>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n-lt"/>
                </a:rPr>
                <a:t>COM</a:t>
              </a:r>
            </a:p>
          </p:txBody>
        </p:sp>
        <p:sp>
          <p:nvSpPr>
            <p:cNvPr id="38" name="Left Brace 37"/>
            <p:cNvSpPr/>
            <p:nvPr/>
          </p:nvSpPr>
          <p:spPr bwMode="auto">
            <a:xfrm rot="16200000">
              <a:off x="8716779" y="4018208"/>
              <a:ext cx="280558" cy="4710604"/>
            </a:xfrm>
            <a:prstGeom prst="leftBrace">
              <a:avLst>
                <a:gd name="adj1" fmla="val 62653"/>
                <a:gd name="adj2" fmla="val 50000"/>
              </a:avLst>
            </a:prstGeom>
            <a:noFill/>
            <a:ln w="19050">
              <a:solidFill>
                <a:srgbClr val="4F81BD"/>
              </a:solidFill>
              <a:headEnd type="none" w="med" len="med"/>
              <a:tailEnd type="none" w="med" len="med"/>
            </a:ln>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4F81BD"/>
                </a:solidFill>
                <a:effectLst/>
              </a:endParaRPr>
            </a:p>
          </p:txBody>
        </p:sp>
        <p:sp>
          <p:nvSpPr>
            <p:cNvPr id="39" name="TextBox 38"/>
            <p:cNvSpPr txBox="1"/>
            <p:nvPr/>
          </p:nvSpPr>
          <p:spPr>
            <a:xfrm>
              <a:off x="7312229" y="6469969"/>
              <a:ext cx="3246781" cy="338554"/>
            </a:xfrm>
            <a:prstGeom prst="rect">
              <a:avLst/>
            </a:prstGeom>
            <a:noFill/>
          </p:spPr>
          <p:txBody>
            <a:bodyPr wrap="square" rtlCol="0">
              <a:spAutoFit/>
            </a:bodyPr>
            <a:lstStyle/>
            <a:p>
              <a:pPr algn="ctr"/>
              <a:r>
                <a:rPr lang="en-GB" sz="1600" dirty="0">
                  <a:latin typeface="+mn-lt"/>
                </a:rPr>
                <a:t>(</a:t>
              </a:r>
              <a:r>
                <a:rPr lang="en-GB" sz="1600" i="1" dirty="0">
                  <a:latin typeface="+mn-lt"/>
                </a:rPr>
                <a:t>May</a:t>
              </a:r>
              <a:r>
                <a:rPr lang="en-GB" sz="1600" dirty="0">
                  <a:latin typeface="+mn-lt"/>
                </a:rPr>
                <a:t> cover up to 100%)</a:t>
              </a:r>
              <a:endParaRPr lang="en-GB" sz="1600" i="1" dirty="0">
                <a:latin typeface="+mn-lt"/>
              </a:endParaRPr>
            </a:p>
          </p:txBody>
        </p:sp>
        <p:sp>
          <p:nvSpPr>
            <p:cNvPr id="40" name="Rechteck 9">
              <a:extLst>
                <a:ext uri="{FF2B5EF4-FFF2-40B4-BE49-F238E27FC236}">
                  <a16:creationId xmlns:a16="http://schemas.microsoft.com/office/drawing/2014/main" id="{31A292F8-0BED-4FEC-A2AB-12E813BAB4E8}"/>
                </a:ext>
              </a:extLst>
            </p:cNvPr>
            <p:cNvSpPr/>
            <p:nvPr/>
          </p:nvSpPr>
          <p:spPr>
            <a:xfrm>
              <a:off x="9336360" y="3725459"/>
              <a:ext cx="1653086" cy="2455483"/>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16200000" scaled="1"/>
              <a:tileRect/>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n-lt"/>
                </a:rPr>
                <a:t>COM</a:t>
              </a:r>
              <a:endParaRPr lang="en-GB" sz="2400" kern="0" dirty="0">
                <a:solidFill>
                  <a:schemeClr val="bg1"/>
                </a:solidFill>
                <a:latin typeface="+mn-lt"/>
              </a:endParaRPr>
            </a:p>
          </p:txBody>
        </p:sp>
        <p:sp>
          <p:nvSpPr>
            <p:cNvPr id="41" name="TextBox 40"/>
            <p:cNvSpPr txBox="1"/>
            <p:nvPr/>
          </p:nvSpPr>
          <p:spPr>
            <a:xfrm>
              <a:off x="8868308" y="3409255"/>
              <a:ext cx="2525566" cy="307777"/>
            </a:xfrm>
            <a:prstGeom prst="rect">
              <a:avLst/>
            </a:prstGeom>
            <a:noFill/>
          </p:spPr>
          <p:txBody>
            <a:bodyPr wrap="square" rtlCol="0">
              <a:spAutoFit/>
            </a:bodyPr>
            <a:lstStyle/>
            <a:p>
              <a:pPr algn="ctr"/>
              <a:r>
                <a:rPr lang="en-GB" sz="1400" dirty="0"/>
                <a:t>Capped guarantees</a:t>
              </a:r>
            </a:p>
          </p:txBody>
        </p:sp>
      </p:grpSp>
    </p:spTree>
    <p:extLst>
      <p:ext uri="{BB962C8B-B14F-4D97-AF65-F5344CB8AC3E}">
        <p14:creationId xmlns:p14="http://schemas.microsoft.com/office/powerpoint/2010/main" val="2636136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55410" y="1341535"/>
            <a:ext cx="11373238" cy="1323439"/>
          </a:xfrm>
          <a:prstGeom prst="rect">
            <a:avLst/>
          </a:prstGeom>
          <a:noFill/>
        </p:spPr>
        <p:txBody>
          <a:bodyPr wrap="square" rtlCol="0">
            <a:spAutoFit/>
          </a:bodyPr>
          <a:lstStyle/>
          <a:p>
            <a:r>
              <a:rPr lang="en-GB" sz="2800" dirty="0"/>
              <a:t>GENERAL - Social - equity-type (4.4.2.3 d)</a:t>
            </a:r>
          </a:p>
          <a:p>
            <a:endParaRPr lang="en-GB" sz="2800" dirty="0"/>
          </a:p>
          <a:p>
            <a:r>
              <a:rPr lang="en-GB" sz="2400" dirty="0">
                <a:solidFill>
                  <a:srgbClr val="FF0000"/>
                </a:solidFill>
              </a:rPr>
              <a:t>As described in GENERAL PRINCIPLES (horizontal section 2.3.2.3)</a:t>
            </a:r>
          </a:p>
        </p:txBody>
      </p:sp>
      <p:sp>
        <p:nvSpPr>
          <p:cNvPr id="2" name="Slide Number Placeholder 1"/>
          <p:cNvSpPr>
            <a:spLocks noGrp="1"/>
          </p:cNvSpPr>
          <p:nvPr>
            <p:ph type="sldNum" sz="quarter" idx="12"/>
          </p:nvPr>
        </p:nvSpPr>
        <p:spPr/>
        <p:txBody>
          <a:bodyPr/>
          <a:lstStyle/>
          <a:p>
            <a:fld id="{39886854-C2D6-4F81-8167-269B9D86EE46}" type="slidenum">
              <a:rPr lang="en-GB" smtClean="0"/>
              <a:t>19</a:t>
            </a:fld>
            <a:endParaRPr lang="en-GB"/>
          </a:p>
        </p:txBody>
      </p:sp>
      <p:grpSp>
        <p:nvGrpSpPr>
          <p:cNvPr id="36" name="Group 35"/>
          <p:cNvGrpSpPr/>
          <p:nvPr/>
        </p:nvGrpSpPr>
        <p:grpSpPr>
          <a:xfrm>
            <a:off x="1558360" y="3117633"/>
            <a:ext cx="3554141" cy="2964630"/>
            <a:chOff x="1558360" y="3117633"/>
            <a:chExt cx="3554141" cy="2964630"/>
          </a:xfrm>
        </p:grpSpPr>
        <p:grpSp>
          <p:nvGrpSpPr>
            <p:cNvPr id="37" name="Group 36"/>
            <p:cNvGrpSpPr/>
            <p:nvPr/>
          </p:nvGrpSpPr>
          <p:grpSpPr>
            <a:xfrm>
              <a:off x="2969373" y="5692065"/>
              <a:ext cx="2143128" cy="390198"/>
              <a:chOff x="3005247" y="6515608"/>
              <a:chExt cx="2143128" cy="390198"/>
            </a:xfrm>
          </p:grpSpPr>
          <p:sp>
            <p:nvSpPr>
              <p:cNvPr id="42" name="TextBox 41"/>
              <p:cNvSpPr txBox="1"/>
              <p:nvPr/>
            </p:nvSpPr>
            <p:spPr>
              <a:xfrm>
                <a:off x="3359696" y="6628807"/>
                <a:ext cx="1788679" cy="276999"/>
              </a:xfrm>
              <a:prstGeom prst="rect">
                <a:avLst/>
              </a:prstGeom>
              <a:noFill/>
            </p:spPr>
            <p:txBody>
              <a:bodyPr wrap="square" rtlCol="0">
                <a:spAutoFit/>
              </a:bodyPr>
              <a:lstStyle/>
              <a:p>
                <a:r>
                  <a:rPr lang="en-GB" dirty="0">
                    <a:latin typeface="+mn-lt"/>
                  </a:rPr>
                  <a:t>IP at least 5%</a:t>
                </a:r>
              </a:p>
            </p:txBody>
          </p:sp>
          <p:sp>
            <p:nvSpPr>
              <p:cNvPr id="43" name="Bent Arrow 42"/>
              <p:cNvSpPr/>
              <p:nvPr/>
            </p:nvSpPr>
            <p:spPr bwMode="auto">
              <a:xfrm flipV="1">
                <a:off x="3005247" y="6515608"/>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grpSp>
        <p:grpSp>
          <p:nvGrpSpPr>
            <p:cNvPr id="38" name="Group 37"/>
            <p:cNvGrpSpPr/>
            <p:nvPr/>
          </p:nvGrpSpPr>
          <p:grpSpPr>
            <a:xfrm>
              <a:off x="1558360" y="3117633"/>
              <a:ext cx="1873343" cy="2557479"/>
              <a:chOff x="2506059" y="2643106"/>
              <a:chExt cx="1800000" cy="2448000"/>
            </a:xfrm>
          </p:grpSpPr>
          <p:sp>
            <p:nvSpPr>
              <p:cNvPr id="40" name="Rechteck 8">
                <a:extLst>
                  <a:ext uri="{FF2B5EF4-FFF2-40B4-BE49-F238E27FC236}">
                    <a16:creationId xmlns:a16="http://schemas.microsoft.com/office/drawing/2014/main" id="{2816483D-6D24-4ECF-B9ED-BB04C86E4C76}"/>
                  </a:ext>
                </a:extLst>
              </p:cNvPr>
              <p:cNvSpPr/>
              <p:nvPr/>
            </p:nvSpPr>
            <p:spPr>
              <a:xfrm>
                <a:off x="3766059" y="2643106"/>
                <a:ext cx="540000" cy="244800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kern="0" dirty="0">
                    <a:latin typeface="+mj-lt"/>
                  </a:rPr>
                  <a:t>IP</a:t>
                </a:r>
                <a:endParaRPr kumimoji="0" lang="de-DE" sz="900" b="0" i="0" u="none" strike="noStrike" kern="0" cap="none" spc="0" normalizeH="0" baseline="0" noProof="0" dirty="0">
                  <a:ln>
                    <a:noFill/>
                  </a:ln>
                  <a:effectLst/>
                  <a:highlight>
                    <a:srgbClr val="C0C0C0"/>
                  </a:highlight>
                  <a:uLnTx/>
                  <a:uFillTx/>
                  <a:latin typeface="+mj-lt"/>
                </a:endParaRPr>
              </a:p>
            </p:txBody>
          </p:sp>
          <p:sp>
            <p:nvSpPr>
              <p:cNvPr id="41" name="Rechteck 9">
                <a:extLst>
                  <a:ext uri="{FF2B5EF4-FFF2-40B4-BE49-F238E27FC236}">
                    <a16:creationId xmlns:a16="http://schemas.microsoft.com/office/drawing/2014/main" id="{31A292F8-0BED-4FEC-A2AB-12E813BAB4E8}"/>
                  </a:ext>
                </a:extLst>
              </p:cNvPr>
              <p:cNvSpPr/>
              <p:nvPr/>
            </p:nvSpPr>
            <p:spPr>
              <a:xfrm>
                <a:off x="2506059" y="2643106"/>
                <a:ext cx="1269048" cy="24480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2400" b="0" i="0" u="none" strike="noStrike" kern="0" cap="none" spc="0" normalizeH="0" baseline="0" noProof="0" dirty="0">
                  <a:ln>
                    <a:noFill/>
                  </a:ln>
                  <a:solidFill>
                    <a:schemeClr val="bg1"/>
                  </a:solidFill>
                  <a:effectLst/>
                  <a:uLnTx/>
                  <a:uFillTx/>
                  <a:latin typeface="+mj-lt"/>
                  <a:ea typeface="+mn-ea"/>
                  <a:cs typeface="+mn-cs"/>
                </a:endParaRPr>
              </a:p>
            </p:txBody>
          </p:sp>
        </p:grpSp>
        <p:sp>
          <p:nvSpPr>
            <p:cNvPr id="39" name="Rectangle 38"/>
            <p:cNvSpPr/>
            <p:nvPr/>
          </p:nvSpPr>
          <p:spPr>
            <a:xfrm>
              <a:off x="1710586" y="5705649"/>
              <a:ext cx="1145054" cy="276999"/>
            </a:xfrm>
            <a:prstGeom prst="rect">
              <a:avLst/>
            </a:prstGeom>
          </p:spPr>
          <p:txBody>
            <a:bodyPr wrap="square">
              <a:spAutoFit/>
            </a:bodyPr>
            <a:lstStyle/>
            <a:p>
              <a:pPr algn="ctr"/>
              <a:r>
                <a:rPr lang="it-IT" kern="0" dirty="0">
                  <a:latin typeface="+mj-lt"/>
                </a:rPr>
                <a:t>Up to 70%</a:t>
              </a:r>
              <a:endParaRPr lang="en-GB" dirty="0">
                <a:latin typeface="+mj-lt"/>
              </a:endParaRPr>
            </a:p>
          </p:txBody>
        </p:sp>
      </p:grpSp>
      <p:grpSp>
        <p:nvGrpSpPr>
          <p:cNvPr id="44" name="Group 43"/>
          <p:cNvGrpSpPr/>
          <p:nvPr/>
        </p:nvGrpSpPr>
        <p:grpSpPr>
          <a:xfrm>
            <a:off x="6023992" y="3120565"/>
            <a:ext cx="1704096" cy="2585084"/>
            <a:chOff x="5969452" y="3796244"/>
            <a:chExt cx="1704096" cy="2585084"/>
          </a:xfrm>
        </p:grpSpPr>
        <p:sp>
          <p:nvSpPr>
            <p:cNvPr id="45" name="Rechteck 12">
              <a:extLst>
                <a:ext uri="{FF2B5EF4-FFF2-40B4-BE49-F238E27FC236}">
                  <a16:creationId xmlns:a16="http://schemas.microsoft.com/office/drawing/2014/main" id="{0C505611-1202-4B6D-8DA5-D0A1C885E789}"/>
                </a:ext>
              </a:extLst>
            </p:cNvPr>
            <p:cNvSpPr/>
            <p:nvPr/>
          </p:nvSpPr>
          <p:spPr>
            <a:xfrm>
              <a:off x="7464511" y="5616404"/>
              <a:ext cx="209036" cy="764924"/>
            </a:xfrm>
            <a:prstGeom prst="rect">
              <a:avLst/>
            </a:prstGeom>
            <a:solidFill>
              <a:srgbClr val="EEECE1"/>
            </a:solidFill>
            <a:ln w="12700" cap="flat" cmpd="sng" algn="ctr">
              <a:solidFill>
                <a:srgbClr val="4F81BD">
                  <a:shade val="50000"/>
                </a:srgbClr>
              </a:solidFill>
              <a:prstDash val="dash"/>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6" name="Rechteck 8">
              <a:extLst>
                <a:ext uri="{FF2B5EF4-FFF2-40B4-BE49-F238E27FC236}">
                  <a16:creationId xmlns:a16="http://schemas.microsoft.com/office/drawing/2014/main" id="{2816483D-6D24-4ECF-B9ED-BB04C86E4C76}"/>
                </a:ext>
              </a:extLst>
            </p:cNvPr>
            <p:cNvSpPr/>
            <p:nvPr/>
          </p:nvSpPr>
          <p:spPr>
            <a:xfrm>
              <a:off x="5969452" y="3796244"/>
              <a:ext cx="1704096" cy="182016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47" name="TextBox 46"/>
            <p:cNvSpPr txBox="1"/>
            <p:nvPr/>
          </p:nvSpPr>
          <p:spPr>
            <a:xfrm>
              <a:off x="6308436" y="4389334"/>
              <a:ext cx="1026128" cy="615963"/>
            </a:xfrm>
            <a:prstGeom prst="rect">
              <a:avLst/>
            </a:prstGeom>
            <a:noFill/>
          </p:spPr>
          <p:txBody>
            <a:bodyPr wrap="square" rtlCol="0">
              <a:spAutoFit/>
            </a:bodyPr>
            <a:lstStyle/>
            <a:p>
              <a:pPr algn="ctr"/>
              <a:r>
                <a:rPr lang="it-IT" sz="3200" dirty="0">
                  <a:latin typeface="+mj-lt"/>
                </a:rPr>
                <a:t>IP</a:t>
              </a:r>
              <a:endParaRPr lang="en-GB" sz="5400" dirty="0">
                <a:latin typeface="+mj-lt"/>
              </a:endParaRPr>
            </a:p>
          </p:txBody>
        </p:sp>
        <p:sp>
          <p:nvSpPr>
            <p:cNvPr id="48" name="Rechteck 9">
              <a:extLst>
                <a:ext uri="{FF2B5EF4-FFF2-40B4-BE49-F238E27FC236}">
                  <a16:creationId xmlns:a16="http://schemas.microsoft.com/office/drawing/2014/main" id="{31A292F8-0BED-4FEC-A2AB-12E813BAB4E8}"/>
                </a:ext>
              </a:extLst>
            </p:cNvPr>
            <p:cNvSpPr/>
            <p:nvPr/>
          </p:nvSpPr>
          <p:spPr>
            <a:xfrm>
              <a:off x="5969452" y="5622928"/>
              <a:ext cx="1504566" cy="7584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grpSp>
      <p:grpSp>
        <p:nvGrpSpPr>
          <p:cNvPr id="49" name="Group 48"/>
          <p:cNvGrpSpPr/>
          <p:nvPr/>
        </p:nvGrpSpPr>
        <p:grpSpPr>
          <a:xfrm>
            <a:off x="9769220" y="3117633"/>
            <a:ext cx="1763840" cy="2578560"/>
            <a:chOff x="9714680" y="3793312"/>
            <a:chExt cx="1763840" cy="2578560"/>
          </a:xfrm>
        </p:grpSpPr>
        <p:sp>
          <p:nvSpPr>
            <p:cNvPr id="50" name="Rechteck 20">
              <a:extLst>
                <a:ext uri="{FF2B5EF4-FFF2-40B4-BE49-F238E27FC236}">
                  <a16:creationId xmlns:a16="http://schemas.microsoft.com/office/drawing/2014/main" id="{09B935A3-3CB0-4955-A562-B166753C8C84}"/>
                </a:ext>
              </a:extLst>
            </p:cNvPr>
            <p:cNvSpPr/>
            <p:nvPr/>
          </p:nvSpPr>
          <p:spPr>
            <a:xfrm>
              <a:off x="9714680" y="3793312"/>
              <a:ext cx="1763840" cy="2578560"/>
            </a:xfrm>
            <a:prstGeom prst="rect">
              <a:avLst/>
            </a:prstGeom>
            <a:solidFill>
              <a:srgbClr val="EEECE1"/>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51" name="TextBox 50"/>
            <p:cNvSpPr txBox="1"/>
            <p:nvPr/>
          </p:nvSpPr>
          <p:spPr>
            <a:xfrm>
              <a:off x="10191530" y="4075260"/>
              <a:ext cx="784746" cy="551125"/>
            </a:xfrm>
            <a:prstGeom prst="rect">
              <a:avLst/>
            </a:prstGeom>
            <a:noFill/>
          </p:spPr>
          <p:txBody>
            <a:bodyPr wrap="square" rtlCol="0">
              <a:spAutoFit/>
            </a:bodyPr>
            <a:lstStyle/>
            <a:p>
              <a:pPr algn="ctr"/>
              <a:r>
                <a:rPr lang="it-IT" sz="2800" dirty="0">
                  <a:latin typeface="+mj-lt"/>
                </a:rPr>
                <a:t>IP</a:t>
              </a:r>
              <a:endParaRPr lang="en-GB" sz="2800" dirty="0">
                <a:latin typeface="+mj-lt"/>
              </a:endParaRPr>
            </a:p>
          </p:txBody>
        </p:sp>
        <p:sp>
          <p:nvSpPr>
            <p:cNvPr id="52" name="Rechteck 9">
              <a:extLst>
                <a:ext uri="{FF2B5EF4-FFF2-40B4-BE49-F238E27FC236}">
                  <a16:creationId xmlns:a16="http://schemas.microsoft.com/office/drawing/2014/main" id="{31A292F8-0BED-4FEC-A2AB-12E813BAB4E8}"/>
                </a:ext>
              </a:extLst>
            </p:cNvPr>
            <p:cNvSpPr/>
            <p:nvPr/>
          </p:nvSpPr>
          <p:spPr>
            <a:xfrm>
              <a:off x="9719257" y="4854014"/>
              <a:ext cx="1550226" cy="7584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sp>
          <p:nvSpPr>
            <p:cNvPr id="53" name="TextBox 52"/>
            <p:cNvSpPr txBox="1"/>
            <p:nvPr/>
          </p:nvSpPr>
          <p:spPr>
            <a:xfrm>
              <a:off x="9740698" y="5840044"/>
              <a:ext cx="1711805" cy="369332"/>
            </a:xfrm>
            <a:prstGeom prst="rect">
              <a:avLst/>
            </a:prstGeom>
            <a:noFill/>
          </p:spPr>
          <p:txBody>
            <a:bodyPr wrap="square" rtlCol="0">
              <a:spAutoFit/>
            </a:bodyPr>
            <a:lstStyle/>
            <a:p>
              <a:pPr algn="ctr"/>
              <a:r>
                <a:rPr lang="it-IT" sz="1800" dirty="0">
                  <a:latin typeface="+mj-lt"/>
                </a:rPr>
                <a:t>IP</a:t>
              </a:r>
              <a:endParaRPr lang="en-GB" sz="1800" dirty="0">
                <a:latin typeface="+mj-lt"/>
              </a:endParaRPr>
            </a:p>
          </p:txBody>
        </p:sp>
        <p:sp>
          <p:nvSpPr>
            <p:cNvPr id="54" name="Rechteck 12">
              <a:extLst>
                <a:ext uri="{FF2B5EF4-FFF2-40B4-BE49-F238E27FC236}">
                  <a16:creationId xmlns:a16="http://schemas.microsoft.com/office/drawing/2014/main" id="{0C505611-1202-4B6D-8DA5-D0A1C885E789}"/>
                </a:ext>
              </a:extLst>
            </p:cNvPr>
            <p:cNvSpPr/>
            <p:nvPr/>
          </p:nvSpPr>
          <p:spPr>
            <a:xfrm>
              <a:off x="11269484" y="4854014"/>
              <a:ext cx="209036" cy="758400"/>
            </a:xfrm>
            <a:prstGeom prst="rect">
              <a:avLst/>
            </a:prstGeom>
            <a:solidFill>
              <a:srgbClr val="EEECE1"/>
            </a:solidFill>
            <a:ln w="12700" cap="flat" cmpd="sng" algn="ctr">
              <a:solidFill>
                <a:srgbClr val="4F81BD">
                  <a:shade val="50000"/>
                </a:srgbClr>
              </a:solidFill>
              <a:prstDash val="dash"/>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grpSp>
        <p:nvGrpSpPr>
          <p:cNvPr id="55" name="Group 54"/>
          <p:cNvGrpSpPr/>
          <p:nvPr/>
        </p:nvGrpSpPr>
        <p:grpSpPr>
          <a:xfrm>
            <a:off x="7896299" y="3101594"/>
            <a:ext cx="1704096" cy="2585084"/>
            <a:chOff x="5091404" y="2636912"/>
            <a:chExt cx="1739031" cy="2454194"/>
          </a:xfrm>
        </p:grpSpPr>
        <p:sp>
          <p:nvSpPr>
            <p:cNvPr id="56" name="Rechteck 8">
              <a:extLst>
                <a:ext uri="{FF2B5EF4-FFF2-40B4-BE49-F238E27FC236}">
                  <a16:creationId xmlns:a16="http://schemas.microsoft.com/office/drawing/2014/main" id="{2816483D-6D24-4ECF-B9ED-BB04C86E4C76}"/>
                </a:ext>
              </a:extLst>
            </p:cNvPr>
            <p:cNvSpPr/>
            <p:nvPr/>
          </p:nvSpPr>
          <p:spPr>
            <a:xfrm>
              <a:off x="5091404" y="2636912"/>
              <a:ext cx="1739031" cy="172800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57" name="TextBox 56"/>
            <p:cNvSpPr txBox="1"/>
            <p:nvPr/>
          </p:nvSpPr>
          <p:spPr>
            <a:xfrm>
              <a:off x="5437337" y="3199972"/>
              <a:ext cx="1047164" cy="584775"/>
            </a:xfrm>
            <a:prstGeom prst="rect">
              <a:avLst/>
            </a:prstGeom>
            <a:noFill/>
          </p:spPr>
          <p:txBody>
            <a:bodyPr wrap="square" rtlCol="0">
              <a:spAutoFit/>
            </a:bodyPr>
            <a:lstStyle/>
            <a:p>
              <a:pPr algn="ctr"/>
              <a:r>
                <a:rPr lang="it-IT" sz="3200" dirty="0">
                  <a:latin typeface="+mj-lt"/>
                </a:rPr>
                <a:t>IP</a:t>
              </a:r>
              <a:endParaRPr lang="en-GB" sz="5400" dirty="0">
                <a:latin typeface="+mj-lt"/>
              </a:endParaRPr>
            </a:p>
          </p:txBody>
        </p:sp>
        <p:sp>
          <p:nvSpPr>
            <p:cNvPr id="58" name="Rechteck 9">
              <a:extLst>
                <a:ext uri="{FF2B5EF4-FFF2-40B4-BE49-F238E27FC236}">
                  <a16:creationId xmlns:a16="http://schemas.microsoft.com/office/drawing/2014/main" id="{31A292F8-0BED-4FEC-A2AB-12E813BAB4E8}"/>
                </a:ext>
              </a:extLst>
            </p:cNvPr>
            <p:cNvSpPr/>
            <p:nvPr/>
          </p:nvSpPr>
          <p:spPr>
            <a:xfrm>
              <a:off x="5091404" y="4371106"/>
              <a:ext cx="1739031" cy="720000"/>
            </a:xfrm>
            <a:prstGeom prst="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1800" b="0" i="0" u="none" strike="noStrike" kern="0" cap="none" spc="0" normalizeH="0" baseline="0" noProof="0" dirty="0">
                <a:ln>
                  <a:noFill/>
                </a:ln>
                <a:solidFill>
                  <a:schemeClr val="bg1"/>
                </a:solidFill>
                <a:effectLst/>
                <a:uLnTx/>
                <a:uFillTx/>
                <a:latin typeface="+mj-lt"/>
                <a:ea typeface="+mn-ea"/>
                <a:cs typeface="+mn-cs"/>
              </a:endParaRPr>
            </a:p>
          </p:txBody>
        </p:sp>
      </p:grpSp>
    </p:spTree>
    <p:extLst>
      <p:ext uri="{BB962C8B-B14F-4D97-AF65-F5344CB8AC3E}">
        <p14:creationId xmlns:p14="http://schemas.microsoft.com/office/powerpoint/2010/main" val="2435039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1384" y="1308945"/>
            <a:ext cx="10513168" cy="523220"/>
          </a:xfrm>
          <a:prstGeom prst="rect">
            <a:avLst/>
          </a:prstGeom>
          <a:noFill/>
        </p:spPr>
        <p:txBody>
          <a:bodyPr wrap="square" rtlCol="0">
            <a:spAutoFit/>
          </a:bodyPr>
          <a:lstStyle/>
          <a:p>
            <a:r>
              <a:rPr lang="en-GB" sz="2800" dirty="0"/>
              <a:t>GENERAL PRINCIPLES - debt-type (2.3.2.3)</a:t>
            </a:r>
          </a:p>
        </p:txBody>
      </p:sp>
      <p:sp>
        <p:nvSpPr>
          <p:cNvPr id="7" name="TextBox 6"/>
          <p:cNvSpPr txBox="1"/>
          <p:nvPr/>
        </p:nvSpPr>
        <p:spPr>
          <a:xfrm>
            <a:off x="535535" y="1916832"/>
            <a:ext cx="10801200" cy="1384995"/>
          </a:xfrm>
          <a:prstGeom prst="rect">
            <a:avLst/>
          </a:prstGeom>
          <a:noFill/>
        </p:spPr>
        <p:txBody>
          <a:bodyPr wrap="square" rtlCol="0">
            <a:spAutoFit/>
          </a:bodyPr>
          <a:lstStyle/>
          <a:p>
            <a:pPr algn="just"/>
            <a:r>
              <a:rPr lang="en-GB" dirty="0">
                <a:latin typeface="+mn-lt"/>
              </a:rPr>
              <a:t>As a principle, for </a:t>
            </a:r>
            <a:r>
              <a:rPr lang="en-GB" b="1" dirty="0">
                <a:latin typeface="+mn-lt"/>
              </a:rPr>
              <a:t>portfolios</a:t>
            </a:r>
            <a:r>
              <a:rPr lang="en-GB" dirty="0">
                <a:latin typeface="+mn-lt"/>
              </a:rPr>
              <a:t> supporting debt-type operations under financial products, when the EU guarantee covers a First Loss Piece (FLP), the implementing partner (IP) shall contribute at least 5% to the FLP, unless otherwise specified in these investment guidelines under the relevant policy window section. The implementing partner’s participation to the FLP counts towards the financial contribution of the implementing partner as defined in Article 2(1c) of the InvestEU Regulation. </a:t>
            </a:r>
            <a:r>
              <a:rPr lang="en-US" dirty="0"/>
              <a:t>Risk sharing in other forms, such as the implementing partner’s participation to a mezzanine tranche, may count towards the financial contribution of the implementing partner, subject to conditions and calculation methodology defined in the guarantee agreements. </a:t>
            </a:r>
            <a:endParaRPr lang="en-GB" dirty="0"/>
          </a:p>
          <a:p>
            <a:pPr algn="just"/>
            <a:endParaRPr lang="en-GB" dirty="0">
              <a:latin typeface="+mn-lt"/>
            </a:endParaRPr>
          </a:p>
        </p:txBody>
      </p:sp>
      <p:grpSp>
        <p:nvGrpSpPr>
          <p:cNvPr id="3" name="Group 2"/>
          <p:cNvGrpSpPr/>
          <p:nvPr/>
        </p:nvGrpSpPr>
        <p:grpSpPr>
          <a:xfrm>
            <a:off x="4799856" y="3212976"/>
            <a:ext cx="4320480" cy="3312368"/>
            <a:chOff x="4799856" y="3212976"/>
            <a:chExt cx="4320480" cy="3312368"/>
          </a:xfrm>
        </p:grpSpPr>
        <p:sp>
          <p:nvSpPr>
            <p:cNvPr id="15" name="Rechteck 13">
              <a:extLst>
                <a:ext uri="{FF2B5EF4-FFF2-40B4-BE49-F238E27FC236}">
                  <a16:creationId xmlns:a16="http://schemas.microsoft.com/office/drawing/2014/main" id="{19ED0800-685D-4FFC-835A-4558200CA41F}"/>
                </a:ext>
              </a:extLst>
            </p:cNvPr>
            <p:cNvSpPr/>
            <p:nvPr/>
          </p:nvSpPr>
          <p:spPr>
            <a:xfrm>
              <a:off x="4799856" y="5232671"/>
              <a:ext cx="1860494" cy="670499"/>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j-lt"/>
                </a:rPr>
                <a:t>COM</a:t>
              </a:r>
            </a:p>
          </p:txBody>
        </p:sp>
        <p:sp>
          <p:nvSpPr>
            <p:cNvPr id="16" name="Rechteck 12">
              <a:extLst>
                <a:ext uri="{FF2B5EF4-FFF2-40B4-BE49-F238E27FC236}">
                  <a16:creationId xmlns:a16="http://schemas.microsoft.com/office/drawing/2014/main" id="{0C505611-1202-4B6D-8DA5-D0A1C885E789}"/>
                </a:ext>
              </a:extLst>
            </p:cNvPr>
            <p:cNvSpPr/>
            <p:nvPr/>
          </p:nvSpPr>
          <p:spPr>
            <a:xfrm>
              <a:off x="6660350" y="5232671"/>
              <a:ext cx="206722" cy="670499"/>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17" name="Rechteck 12">
              <a:extLst>
                <a:ext uri="{FF2B5EF4-FFF2-40B4-BE49-F238E27FC236}">
                  <a16:creationId xmlns:a16="http://schemas.microsoft.com/office/drawing/2014/main" id="{0C505611-1202-4B6D-8DA5-D0A1C885E789}"/>
                </a:ext>
              </a:extLst>
            </p:cNvPr>
            <p:cNvSpPr/>
            <p:nvPr/>
          </p:nvSpPr>
          <p:spPr>
            <a:xfrm>
              <a:off x="4799856" y="3212976"/>
              <a:ext cx="2067215" cy="2016224"/>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18" name="TextBox 17"/>
            <p:cNvSpPr txBox="1"/>
            <p:nvPr/>
          </p:nvSpPr>
          <p:spPr>
            <a:xfrm>
              <a:off x="5552926" y="3811656"/>
              <a:ext cx="721156" cy="640672"/>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sp>
          <p:nvSpPr>
            <p:cNvPr id="13" name="Bent Arrow 12"/>
            <p:cNvSpPr/>
            <p:nvPr/>
          </p:nvSpPr>
          <p:spPr bwMode="auto">
            <a:xfrm flipV="1">
              <a:off x="6744072" y="6014368"/>
              <a:ext cx="391196" cy="366961"/>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14" name="TextBox 13"/>
            <p:cNvSpPr txBox="1"/>
            <p:nvPr/>
          </p:nvSpPr>
          <p:spPr>
            <a:xfrm>
              <a:off x="7140622" y="6063679"/>
              <a:ext cx="1979714" cy="461665"/>
            </a:xfrm>
            <a:prstGeom prst="rect">
              <a:avLst/>
            </a:prstGeom>
            <a:noFill/>
          </p:spPr>
          <p:txBody>
            <a:bodyPr wrap="square" rtlCol="0">
              <a:spAutoFit/>
            </a:bodyPr>
            <a:lstStyle/>
            <a:p>
              <a:r>
                <a:rPr lang="en-GB" dirty="0"/>
                <a:t>IP own risk financing at least 5%</a:t>
              </a:r>
            </a:p>
          </p:txBody>
        </p:sp>
      </p:grpSp>
      <p:sp>
        <p:nvSpPr>
          <p:cNvPr id="2" name="Slide Number Placeholder 1"/>
          <p:cNvSpPr>
            <a:spLocks noGrp="1"/>
          </p:cNvSpPr>
          <p:nvPr>
            <p:ph type="sldNum" sz="quarter" idx="12"/>
          </p:nvPr>
        </p:nvSpPr>
        <p:spPr/>
        <p:txBody>
          <a:bodyPr/>
          <a:lstStyle/>
          <a:p>
            <a:fld id="{39886854-C2D6-4F81-8167-269B9D86EE46}" type="slidenum">
              <a:rPr lang="en-GB" smtClean="0"/>
              <a:t>2</a:t>
            </a:fld>
            <a:endParaRPr lang="en-GB"/>
          </a:p>
        </p:txBody>
      </p:sp>
    </p:spTree>
    <p:extLst>
      <p:ext uri="{BB962C8B-B14F-4D97-AF65-F5344CB8AC3E}">
        <p14:creationId xmlns:p14="http://schemas.microsoft.com/office/powerpoint/2010/main" val="64783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1421895"/>
            <a:ext cx="10081120" cy="523220"/>
          </a:xfrm>
          <a:prstGeom prst="rect">
            <a:avLst/>
          </a:prstGeom>
          <a:noFill/>
        </p:spPr>
        <p:txBody>
          <a:bodyPr wrap="square" rtlCol="0">
            <a:spAutoFit/>
          </a:bodyPr>
          <a:lstStyle/>
          <a:p>
            <a:r>
              <a:rPr lang="en-GB" sz="2800" dirty="0"/>
              <a:t>THEMATIC – Social – debt-type (4.4.2.4 b) </a:t>
            </a:r>
          </a:p>
        </p:txBody>
      </p:sp>
      <p:sp>
        <p:nvSpPr>
          <p:cNvPr id="3" name="TextBox 2"/>
          <p:cNvSpPr txBox="1"/>
          <p:nvPr/>
        </p:nvSpPr>
        <p:spPr>
          <a:xfrm>
            <a:off x="551384" y="2082247"/>
            <a:ext cx="5112568" cy="1569660"/>
          </a:xfrm>
          <a:prstGeom prst="rect">
            <a:avLst/>
          </a:prstGeom>
          <a:noFill/>
        </p:spPr>
        <p:txBody>
          <a:bodyPr wrap="square" rtlCol="0">
            <a:spAutoFit/>
          </a:bodyPr>
          <a:lstStyle/>
          <a:p>
            <a:pPr algn="just"/>
            <a:r>
              <a:rPr lang="en-US" dirty="0">
                <a:latin typeface="+mn-lt"/>
              </a:rPr>
              <a:t>The EU guarantee may cover an FLP in respect of the relevant </a:t>
            </a:r>
            <a:r>
              <a:rPr lang="en-US" b="1" dirty="0">
                <a:latin typeface="+mn-lt"/>
              </a:rPr>
              <a:t>portfolio of operations</a:t>
            </a:r>
            <a:r>
              <a:rPr lang="en-US" dirty="0">
                <a:latin typeface="+mn-lt"/>
              </a:rPr>
              <a:t> financed by the implementing partner. Given the characteristics of such products, the size of the contribution of the implementing partner and the EU guarantee’s contribution to the FLP could be more than 50% of the target financing provided by the implementing partners. The implementing partner shall contribute at least 5% to the FLP in order to ensure alignment of interest.</a:t>
            </a:r>
            <a:endParaRPr lang="en-GB" dirty="0">
              <a:latin typeface="+mn-lt"/>
            </a:endParaRPr>
          </a:p>
        </p:txBody>
      </p:sp>
      <p:sp>
        <p:nvSpPr>
          <p:cNvPr id="5" name="TextBox 4"/>
          <p:cNvSpPr txBox="1"/>
          <p:nvPr/>
        </p:nvSpPr>
        <p:spPr>
          <a:xfrm>
            <a:off x="6312024" y="2081295"/>
            <a:ext cx="5112568" cy="1200329"/>
          </a:xfrm>
          <a:prstGeom prst="rect">
            <a:avLst/>
          </a:prstGeom>
          <a:noFill/>
        </p:spPr>
        <p:txBody>
          <a:bodyPr wrap="square" rtlCol="0">
            <a:spAutoFit/>
          </a:bodyPr>
          <a:lstStyle/>
          <a:p>
            <a:pPr algn="just"/>
            <a:r>
              <a:rPr lang="en-US" dirty="0">
                <a:latin typeface="+mn-lt"/>
              </a:rPr>
              <a:t>In duly justified cases, the implementing partners’ contribution to the loss-coverage ensured by the FLP could be provided progressively, as the portfolio matures and is de-risked, through the revenues originating from the guaranteed or other portfolio(s), or through other appropriate and innovative mechanisms. </a:t>
            </a:r>
            <a:endParaRPr lang="en-GB" dirty="0">
              <a:latin typeface="+mn-lt"/>
            </a:endParaRPr>
          </a:p>
        </p:txBody>
      </p:sp>
      <p:sp>
        <p:nvSpPr>
          <p:cNvPr id="2" name="Slide Number Placeholder 1"/>
          <p:cNvSpPr>
            <a:spLocks noGrp="1"/>
          </p:cNvSpPr>
          <p:nvPr>
            <p:ph type="sldNum" sz="quarter" idx="12"/>
          </p:nvPr>
        </p:nvSpPr>
        <p:spPr/>
        <p:txBody>
          <a:bodyPr/>
          <a:lstStyle/>
          <a:p>
            <a:fld id="{39886854-C2D6-4F81-8167-269B9D86EE46}" type="slidenum">
              <a:rPr lang="en-GB" smtClean="0"/>
              <a:t>20</a:t>
            </a:fld>
            <a:endParaRPr lang="en-GB"/>
          </a:p>
        </p:txBody>
      </p:sp>
      <p:grpSp>
        <p:nvGrpSpPr>
          <p:cNvPr id="18" name="Group 17"/>
          <p:cNvGrpSpPr/>
          <p:nvPr/>
        </p:nvGrpSpPr>
        <p:grpSpPr>
          <a:xfrm>
            <a:off x="1343472" y="3712519"/>
            <a:ext cx="2988286" cy="2981945"/>
            <a:chOff x="1271464" y="3789040"/>
            <a:chExt cx="2988286" cy="2981945"/>
          </a:xfrm>
        </p:grpSpPr>
        <p:grpSp>
          <p:nvGrpSpPr>
            <p:cNvPr id="6" name="Group 5"/>
            <p:cNvGrpSpPr/>
            <p:nvPr/>
          </p:nvGrpSpPr>
          <p:grpSpPr>
            <a:xfrm>
              <a:off x="1271464" y="3789040"/>
              <a:ext cx="2808312" cy="2981945"/>
              <a:chOff x="1496395" y="3857546"/>
              <a:chExt cx="2808312" cy="2981945"/>
            </a:xfrm>
          </p:grpSpPr>
          <p:sp>
            <p:nvSpPr>
              <p:cNvPr id="7" name="Rechteck 12">
                <a:extLst>
                  <a:ext uri="{FF2B5EF4-FFF2-40B4-BE49-F238E27FC236}">
                    <a16:creationId xmlns:a16="http://schemas.microsoft.com/office/drawing/2014/main" id="{0C505611-1202-4B6D-8DA5-D0A1C885E789}"/>
                  </a:ext>
                </a:extLst>
              </p:cNvPr>
              <p:cNvSpPr/>
              <p:nvPr/>
            </p:nvSpPr>
            <p:spPr>
              <a:xfrm>
                <a:off x="3126870" y="4932271"/>
                <a:ext cx="170315" cy="1374444"/>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nvGrpSpPr>
              <p:cNvPr id="8" name="Group 7"/>
              <p:cNvGrpSpPr/>
              <p:nvPr/>
            </p:nvGrpSpPr>
            <p:grpSpPr>
              <a:xfrm>
                <a:off x="1496395" y="3857546"/>
                <a:ext cx="2808312" cy="2981945"/>
                <a:chOff x="6816080" y="2638259"/>
                <a:chExt cx="2808312" cy="2981945"/>
              </a:xfrm>
            </p:grpSpPr>
            <p:grpSp>
              <p:nvGrpSpPr>
                <p:cNvPr id="10" name="Group 9"/>
                <p:cNvGrpSpPr/>
                <p:nvPr/>
              </p:nvGrpSpPr>
              <p:grpSpPr>
                <a:xfrm>
                  <a:off x="6816080" y="2638259"/>
                  <a:ext cx="1800000" cy="1079691"/>
                  <a:chOff x="6816080" y="2638259"/>
                  <a:chExt cx="1800000" cy="1079691"/>
                </a:xfrm>
              </p:grpSpPr>
              <p:sp>
                <p:nvSpPr>
                  <p:cNvPr id="14" name="Rechteck 12">
                    <a:extLst>
                      <a:ext uri="{FF2B5EF4-FFF2-40B4-BE49-F238E27FC236}">
                        <a16:creationId xmlns:a16="http://schemas.microsoft.com/office/drawing/2014/main" id="{0C505611-1202-4B6D-8DA5-D0A1C885E789}"/>
                      </a:ext>
                    </a:extLst>
                  </p:cNvPr>
                  <p:cNvSpPr/>
                  <p:nvPr/>
                </p:nvSpPr>
                <p:spPr>
                  <a:xfrm>
                    <a:off x="6816080" y="2638259"/>
                    <a:ext cx="1800000" cy="1079691"/>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15" name="TextBox 14"/>
                  <p:cNvSpPr txBox="1"/>
                  <p:nvPr/>
                </p:nvSpPr>
                <p:spPr>
                  <a:xfrm>
                    <a:off x="7450635" y="285936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11" name="Bent Arrow 10"/>
                <p:cNvSpPr/>
                <p:nvPr/>
              </p:nvSpPr>
              <p:spPr bwMode="auto">
                <a:xfrm flipV="1">
                  <a:off x="8445765" y="5159682"/>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12" name="TextBox 11"/>
                <p:cNvSpPr txBox="1"/>
                <p:nvPr/>
              </p:nvSpPr>
              <p:spPr>
                <a:xfrm>
                  <a:off x="8728358" y="5158539"/>
                  <a:ext cx="896034" cy="461665"/>
                </a:xfrm>
                <a:prstGeom prst="rect">
                  <a:avLst/>
                </a:prstGeom>
                <a:noFill/>
              </p:spPr>
              <p:txBody>
                <a:bodyPr wrap="square" rtlCol="0">
                  <a:spAutoFit/>
                </a:bodyPr>
                <a:lstStyle/>
                <a:p>
                  <a:r>
                    <a:rPr lang="en-GB" dirty="0">
                      <a:latin typeface="+mn-lt"/>
                    </a:rPr>
                    <a:t>IP at least 5%</a:t>
                  </a:r>
                </a:p>
              </p:txBody>
            </p:sp>
          </p:grpSp>
        </p:grpSp>
        <p:sp>
          <p:nvSpPr>
            <p:cNvPr id="44" name="TextBox 43"/>
            <p:cNvSpPr txBox="1"/>
            <p:nvPr/>
          </p:nvSpPr>
          <p:spPr>
            <a:xfrm>
              <a:off x="3120940" y="4738826"/>
              <a:ext cx="1138810" cy="523220"/>
            </a:xfrm>
            <a:prstGeom prst="rect">
              <a:avLst/>
            </a:prstGeom>
            <a:noFill/>
          </p:spPr>
          <p:txBody>
            <a:bodyPr wrap="square" rtlCol="0">
              <a:spAutoFit/>
            </a:bodyPr>
            <a:lstStyle/>
            <a:p>
              <a:r>
                <a:rPr lang="en-GB" sz="1400" dirty="0">
                  <a:latin typeface="+mn-lt"/>
                </a:rPr>
                <a:t>FLP more than 50%</a:t>
              </a:r>
            </a:p>
          </p:txBody>
        </p:sp>
      </p:grpSp>
      <p:grpSp>
        <p:nvGrpSpPr>
          <p:cNvPr id="17" name="Group 16"/>
          <p:cNvGrpSpPr/>
          <p:nvPr/>
        </p:nvGrpSpPr>
        <p:grpSpPr>
          <a:xfrm>
            <a:off x="7792692" y="3712220"/>
            <a:ext cx="3083665" cy="3145780"/>
            <a:chOff x="7830508" y="3499628"/>
            <a:chExt cx="3083665" cy="3145780"/>
          </a:xfrm>
        </p:grpSpPr>
        <p:grpSp>
          <p:nvGrpSpPr>
            <p:cNvPr id="30" name="Group 29"/>
            <p:cNvGrpSpPr/>
            <p:nvPr/>
          </p:nvGrpSpPr>
          <p:grpSpPr>
            <a:xfrm>
              <a:off x="7830508" y="3499628"/>
              <a:ext cx="2657274" cy="3145780"/>
              <a:chOff x="7806778" y="3687446"/>
              <a:chExt cx="2657274" cy="3145780"/>
            </a:xfrm>
          </p:grpSpPr>
          <p:grpSp>
            <p:nvGrpSpPr>
              <p:cNvPr id="31" name="Group 30"/>
              <p:cNvGrpSpPr/>
              <p:nvPr/>
            </p:nvGrpSpPr>
            <p:grpSpPr>
              <a:xfrm>
                <a:off x="7806778" y="3687446"/>
                <a:ext cx="2657274" cy="3145780"/>
                <a:chOff x="3038807" y="3773413"/>
                <a:chExt cx="2657274" cy="3145780"/>
              </a:xfrm>
            </p:grpSpPr>
            <p:grpSp>
              <p:nvGrpSpPr>
                <p:cNvPr id="39" name="Group 38"/>
                <p:cNvGrpSpPr/>
                <p:nvPr/>
              </p:nvGrpSpPr>
              <p:grpSpPr>
                <a:xfrm>
                  <a:off x="3038807" y="3773413"/>
                  <a:ext cx="1800000" cy="2454136"/>
                  <a:chOff x="6816080" y="2638259"/>
                  <a:chExt cx="1800000" cy="2454136"/>
                </a:xfrm>
              </p:grpSpPr>
              <p:sp>
                <p:nvSpPr>
                  <p:cNvPr id="40" name="Rechteck 12">
                    <a:extLst>
                      <a:ext uri="{FF2B5EF4-FFF2-40B4-BE49-F238E27FC236}">
                        <a16:creationId xmlns:a16="http://schemas.microsoft.com/office/drawing/2014/main" id="{0C505611-1202-4B6D-8DA5-D0A1C885E789}"/>
                      </a:ext>
                    </a:extLst>
                  </p:cNvPr>
                  <p:cNvSpPr/>
                  <p:nvPr/>
                </p:nvSpPr>
                <p:spPr>
                  <a:xfrm>
                    <a:off x="8436080" y="4480395"/>
                    <a:ext cx="180000" cy="612000"/>
                  </a:xfrm>
                  <a:prstGeom prst="rect">
                    <a:avLst/>
                  </a:prstGeom>
                  <a:solidFill>
                    <a:srgbClr val="EEECE1"/>
                  </a:solidFill>
                  <a:ln w="12700" cap="flat" cmpd="sng" algn="ctr">
                    <a:no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1" name="Rechteck 12">
                    <a:extLst>
                      <a:ext uri="{FF2B5EF4-FFF2-40B4-BE49-F238E27FC236}">
                        <a16:creationId xmlns:a16="http://schemas.microsoft.com/office/drawing/2014/main" id="{0C505611-1202-4B6D-8DA5-D0A1C885E789}"/>
                      </a:ext>
                    </a:extLst>
                  </p:cNvPr>
                  <p:cNvSpPr/>
                  <p:nvPr/>
                </p:nvSpPr>
                <p:spPr>
                  <a:xfrm>
                    <a:off x="6816080" y="2638259"/>
                    <a:ext cx="1800000" cy="1051381"/>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2" name="TextBox 41"/>
                  <p:cNvSpPr txBox="1"/>
                  <p:nvPr/>
                </p:nvSpPr>
                <p:spPr>
                  <a:xfrm>
                    <a:off x="7450635" y="285936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34" name="Right Arrow 33"/>
                <p:cNvSpPr/>
                <p:nvPr/>
              </p:nvSpPr>
              <p:spPr bwMode="auto">
                <a:xfrm rot="10800000">
                  <a:off x="4580640" y="6329483"/>
                  <a:ext cx="258167" cy="167472"/>
                </a:xfrm>
                <a:prstGeom prst="righ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a:latin typeface="+mn-lt"/>
                  </a:endParaRPr>
                </a:p>
              </p:txBody>
            </p:sp>
            <p:sp>
              <p:nvSpPr>
                <p:cNvPr id="35" name="TextBox 34"/>
                <p:cNvSpPr txBox="1"/>
                <p:nvPr/>
              </p:nvSpPr>
              <p:spPr>
                <a:xfrm>
                  <a:off x="3723364" y="6457528"/>
                  <a:ext cx="1972717" cy="461665"/>
                </a:xfrm>
                <a:prstGeom prst="rect">
                  <a:avLst/>
                </a:prstGeom>
                <a:noFill/>
              </p:spPr>
              <p:txBody>
                <a:bodyPr wrap="square" rtlCol="0">
                  <a:spAutoFit/>
                </a:bodyPr>
                <a:lstStyle/>
                <a:p>
                  <a:r>
                    <a:rPr lang="en-GB" dirty="0">
                      <a:latin typeface="+mn-lt"/>
                    </a:rPr>
                    <a:t>IP’s contribution provided progressively</a:t>
                  </a:r>
                </a:p>
              </p:txBody>
            </p:sp>
          </p:grpSp>
          <p:sp>
            <p:nvSpPr>
              <p:cNvPr id="32" name="Rectangle 31"/>
              <p:cNvSpPr/>
              <p:nvPr/>
            </p:nvSpPr>
            <p:spPr bwMode="auto">
              <a:xfrm>
                <a:off x="9426777" y="4738826"/>
                <a:ext cx="180001" cy="1504350"/>
              </a:xfrm>
              <a:prstGeom prst="rect">
                <a:avLst/>
              </a:prstGeom>
              <a:gradFill flip="none" rotWithShape="1">
                <a:gsLst>
                  <a:gs pos="0">
                    <a:srgbClr val="4F81BD"/>
                  </a:gs>
                  <a:gs pos="74000">
                    <a:srgbClr val="EEECE1">
                      <a:shade val="67500"/>
                      <a:satMod val="115000"/>
                    </a:srgbClr>
                  </a:gs>
                  <a:gs pos="100000">
                    <a:srgbClr val="EEECE1">
                      <a:shade val="100000"/>
                      <a:satMod val="115000"/>
                    </a:srgbClr>
                  </a:gs>
                </a:gsLst>
                <a:lin ang="0" scaled="1"/>
                <a:tileRect/>
              </a:gradFill>
              <a:ln>
                <a:solidFill>
                  <a:srgbClr val="385D8A"/>
                </a:solidFill>
                <a:prstDash val="solid"/>
              </a:ln>
              <a:extLst/>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grpSp>
        <p:sp>
          <p:nvSpPr>
            <p:cNvPr id="45" name="TextBox 44"/>
            <p:cNvSpPr txBox="1"/>
            <p:nvPr/>
          </p:nvSpPr>
          <p:spPr>
            <a:xfrm>
              <a:off x="9775363" y="4407105"/>
              <a:ext cx="1138810" cy="523220"/>
            </a:xfrm>
            <a:prstGeom prst="rect">
              <a:avLst/>
            </a:prstGeom>
            <a:noFill/>
          </p:spPr>
          <p:txBody>
            <a:bodyPr wrap="square" rtlCol="0">
              <a:spAutoFit/>
            </a:bodyPr>
            <a:lstStyle/>
            <a:p>
              <a:r>
                <a:rPr lang="en-GB" sz="1400" dirty="0">
                  <a:latin typeface="+mn-lt"/>
                </a:rPr>
                <a:t>FLP more than 50%</a:t>
              </a:r>
            </a:p>
          </p:txBody>
        </p:sp>
      </p:grpSp>
      <p:sp>
        <p:nvSpPr>
          <p:cNvPr id="33" name="Rechteck 13">
            <a:extLst>
              <a:ext uri="{FF2B5EF4-FFF2-40B4-BE49-F238E27FC236}">
                <a16:creationId xmlns:a16="http://schemas.microsoft.com/office/drawing/2014/main" id="{19ED0800-685D-4FFC-835A-4558200CA41F}"/>
              </a:ext>
            </a:extLst>
          </p:cNvPr>
          <p:cNvSpPr/>
          <p:nvPr/>
        </p:nvSpPr>
        <p:spPr>
          <a:xfrm>
            <a:off x="1343470" y="4792210"/>
            <a:ext cx="1629687" cy="1374445"/>
          </a:xfrm>
          <a:prstGeom prst="rect">
            <a:avLst/>
          </a:prstGeom>
          <a:gradFill flip="none" rotWithShape="1">
            <a:gsLst>
              <a:gs pos="0">
                <a:srgbClr val="284C78"/>
              </a:gs>
              <a:gs pos="67000">
                <a:srgbClr val="2F598A"/>
              </a:gs>
              <a:gs pos="41000">
                <a:srgbClr val="2B5280"/>
              </a:gs>
              <a:gs pos="85000">
                <a:srgbClr val="4F81BD">
                  <a:shade val="67500"/>
                  <a:satMod val="115000"/>
                </a:srgbClr>
              </a:gs>
              <a:gs pos="100000">
                <a:srgbClr val="79A3D5"/>
              </a:gs>
            </a:gsLst>
            <a:path path="rect">
              <a:fillToRect t="100000" r="100000"/>
            </a:path>
            <a:tileRect l="-100000" b="-100000"/>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
        <p:nvSpPr>
          <p:cNvPr id="36" name="Rechteck 13">
            <a:extLst>
              <a:ext uri="{FF2B5EF4-FFF2-40B4-BE49-F238E27FC236}">
                <a16:creationId xmlns:a16="http://schemas.microsoft.com/office/drawing/2014/main" id="{19ED0800-685D-4FFC-835A-4558200CA41F}"/>
              </a:ext>
            </a:extLst>
          </p:cNvPr>
          <p:cNvSpPr/>
          <p:nvPr/>
        </p:nvSpPr>
        <p:spPr>
          <a:xfrm>
            <a:off x="7792693" y="4759053"/>
            <a:ext cx="1619998" cy="1508897"/>
          </a:xfrm>
          <a:prstGeom prst="rect">
            <a:avLst/>
          </a:prstGeom>
          <a:gradFill flip="none" rotWithShape="1">
            <a:gsLst>
              <a:gs pos="0">
                <a:srgbClr val="284C78"/>
              </a:gs>
              <a:gs pos="67000">
                <a:srgbClr val="2F598A"/>
              </a:gs>
              <a:gs pos="41000">
                <a:srgbClr val="2B5280"/>
              </a:gs>
              <a:gs pos="85000">
                <a:srgbClr val="4F81BD">
                  <a:shade val="67500"/>
                  <a:satMod val="115000"/>
                </a:srgbClr>
              </a:gs>
              <a:gs pos="100000">
                <a:srgbClr val="79A3D5"/>
              </a:gs>
            </a:gsLst>
            <a:path path="rect">
              <a:fillToRect t="100000" r="100000"/>
            </a:path>
            <a:tileRect l="-100000" b="-100000"/>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Tree>
    <p:extLst>
      <p:ext uri="{BB962C8B-B14F-4D97-AF65-F5344CB8AC3E}">
        <p14:creationId xmlns:p14="http://schemas.microsoft.com/office/powerpoint/2010/main" val="388747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1421895"/>
            <a:ext cx="10081120" cy="523220"/>
          </a:xfrm>
          <a:prstGeom prst="rect">
            <a:avLst/>
          </a:prstGeom>
          <a:noFill/>
        </p:spPr>
        <p:txBody>
          <a:bodyPr wrap="square" rtlCol="0">
            <a:spAutoFit/>
          </a:bodyPr>
          <a:lstStyle/>
          <a:p>
            <a:r>
              <a:rPr lang="en-GB" sz="2800" dirty="0"/>
              <a:t>THEMATIC – Social – </a:t>
            </a:r>
            <a:r>
              <a:rPr lang="en-GB" sz="2800" dirty="0">
                <a:solidFill>
                  <a:srgbClr val="385D8A"/>
                </a:solidFill>
              </a:rPr>
              <a:t>equity-type (4.4.2.4 c) </a:t>
            </a:r>
          </a:p>
        </p:txBody>
      </p:sp>
      <p:sp>
        <p:nvSpPr>
          <p:cNvPr id="3" name="TextBox 2"/>
          <p:cNvSpPr txBox="1"/>
          <p:nvPr/>
        </p:nvSpPr>
        <p:spPr>
          <a:xfrm>
            <a:off x="551384" y="2082247"/>
            <a:ext cx="5112568" cy="1384995"/>
          </a:xfrm>
          <a:prstGeom prst="rect">
            <a:avLst/>
          </a:prstGeom>
          <a:noFill/>
        </p:spPr>
        <p:txBody>
          <a:bodyPr wrap="square" rtlCol="0">
            <a:spAutoFit/>
          </a:bodyPr>
          <a:lstStyle/>
          <a:p>
            <a:pPr hangingPunct="0"/>
            <a:r>
              <a:rPr lang="en-GB">
                <a:solidFill>
                  <a:srgbClr val="385D8A"/>
                </a:solidFill>
              </a:rPr>
              <a:t>The </a:t>
            </a:r>
            <a:r>
              <a:rPr lang="en-GB" dirty="0">
                <a:solidFill>
                  <a:srgbClr val="385D8A"/>
                </a:solidFill>
              </a:rPr>
              <a:t>EU guarantee may be used to partly cover equity-type operations by the implementing partner on an asymmetric risk-revenue sharing basis. In these cases, the EU guarantee may cover an FLP in respect of the relevant </a:t>
            </a:r>
            <a:r>
              <a:rPr lang="en-GB" b="1" dirty="0">
                <a:solidFill>
                  <a:srgbClr val="385D8A"/>
                </a:solidFill>
              </a:rPr>
              <a:t>portfolio of operations </a:t>
            </a:r>
            <a:r>
              <a:rPr lang="en-GB" dirty="0">
                <a:solidFill>
                  <a:srgbClr val="385D8A"/>
                </a:solidFill>
              </a:rPr>
              <a:t>financed by the implementing partner. The implementing partner shall contribute at least 5% to the FLP in order to ensure alignment of interest. </a:t>
            </a:r>
          </a:p>
        </p:txBody>
      </p:sp>
      <p:sp>
        <p:nvSpPr>
          <p:cNvPr id="5" name="TextBox 4"/>
          <p:cNvSpPr txBox="1"/>
          <p:nvPr/>
        </p:nvSpPr>
        <p:spPr>
          <a:xfrm>
            <a:off x="6312024" y="2081295"/>
            <a:ext cx="5112568" cy="1200329"/>
          </a:xfrm>
          <a:prstGeom prst="rect">
            <a:avLst/>
          </a:prstGeom>
          <a:noFill/>
        </p:spPr>
        <p:txBody>
          <a:bodyPr wrap="square" rtlCol="0">
            <a:spAutoFit/>
          </a:bodyPr>
          <a:lstStyle/>
          <a:p>
            <a:pPr algn="just"/>
            <a:r>
              <a:rPr lang="en-US" dirty="0">
                <a:latin typeface="+mn-lt"/>
              </a:rPr>
              <a:t>In duly justified cases, the implementing partners’ contribution to the loss-coverage ensured by the FLP could be provided progressively, as the portfolio matures and is de-risked, through the revenues originating from the guaranteed or other portfolio(s), or through other appropriate and innovative mechanisms. </a:t>
            </a:r>
            <a:endParaRPr lang="en-GB" dirty="0">
              <a:latin typeface="+mn-lt"/>
            </a:endParaRPr>
          </a:p>
        </p:txBody>
      </p:sp>
      <p:sp>
        <p:nvSpPr>
          <p:cNvPr id="2" name="Slide Number Placeholder 1"/>
          <p:cNvSpPr>
            <a:spLocks noGrp="1"/>
          </p:cNvSpPr>
          <p:nvPr>
            <p:ph type="sldNum" sz="quarter" idx="12"/>
          </p:nvPr>
        </p:nvSpPr>
        <p:spPr/>
        <p:txBody>
          <a:bodyPr/>
          <a:lstStyle/>
          <a:p>
            <a:fld id="{39886854-C2D6-4F81-8167-269B9D86EE46}" type="slidenum">
              <a:rPr lang="en-GB" smtClean="0"/>
              <a:t>21</a:t>
            </a:fld>
            <a:endParaRPr lang="en-GB"/>
          </a:p>
        </p:txBody>
      </p:sp>
      <p:grpSp>
        <p:nvGrpSpPr>
          <p:cNvPr id="18" name="Group 17"/>
          <p:cNvGrpSpPr/>
          <p:nvPr/>
        </p:nvGrpSpPr>
        <p:grpSpPr>
          <a:xfrm>
            <a:off x="1343472" y="3712519"/>
            <a:ext cx="2988286" cy="2981945"/>
            <a:chOff x="1271464" y="3789040"/>
            <a:chExt cx="2988286" cy="2981945"/>
          </a:xfrm>
        </p:grpSpPr>
        <p:grpSp>
          <p:nvGrpSpPr>
            <p:cNvPr id="6" name="Group 5"/>
            <p:cNvGrpSpPr/>
            <p:nvPr/>
          </p:nvGrpSpPr>
          <p:grpSpPr>
            <a:xfrm>
              <a:off x="1271464" y="3789040"/>
              <a:ext cx="2808312" cy="2981945"/>
              <a:chOff x="1496395" y="3857546"/>
              <a:chExt cx="2808312" cy="2981945"/>
            </a:xfrm>
          </p:grpSpPr>
          <p:sp>
            <p:nvSpPr>
              <p:cNvPr id="7" name="Rechteck 12">
                <a:extLst>
                  <a:ext uri="{FF2B5EF4-FFF2-40B4-BE49-F238E27FC236}">
                    <a16:creationId xmlns:a16="http://schemas.microsoft.com/office/drawing/2014/main" id="{0C505611-1202-4B6D-8DA5-D0A1C885E789}"/>
                  </a:ext>
                </a:extLst>
              </p:cNvPr>
              <p:cNvSpPr/>
              <p:nvPr/>
            </p:nvSpPr>
            <p:spPr>
              <a:xfrm>
                <a:off x="3126080" y="4928530"/>
                <a:ext cx="171251" cy="1374444"/>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nvGrpSpPr>
              <p:cNvPr id="8" name="Group 7"/>
              <p:cNvGrpSpPr/>
              <p:nvPr/>
            </p:nvGrpSpPr>
            <p:grpSpPr>
              <a:xfrm>
                <a:off x="1496395" y="3857546"/>
                <a:ext cx="2808312" cy="2981945"/>
                <a:chOff x="6816080" y="2638259"/>
                <a:chExt cx="2808312" cy="2981945"/>
              </a:xfrm>
            </p:grpSpPr>
            <p:grpSp>
              <p:nvGrpSpPr>
                <p:cNvPr id="10" name="Group 9"/>
                <p:cNvGrpSpPr/>
                <p:nvPr/>
              </p:nvGrpSpPr>
              <p:grpSpPr>
                <a:xfrm>
                  <a:off x="6816080" y="2638259"/>
                  <a:ext cx="1800000" cy="1079691"/>
                  <a:chOff x="6816080" y="2638259"/>
                  <a:chExt cx="1800000" cy="1079691"/>
                </a:xfrm>
              </p:grpSpPr>
              <p:sp>
                <p:nvSpPr>
                  <p:cNvPr id="14" name="Rechteck 12">
                    <a:extLst>
                      <a:ext uri="{FF2B5EF4-FFF2-40B4-BE49-F238E27FC236}">
                        <a16:creationId xmlns:a16="http://schemas.microsoft.com/office/drawing/2014/main" id="{0C505611-1202-4B6D-8DA5-D0A1C885E789}"/>
                      </a:ext>
                    </a:extLst>
                  </p:cNvPr>
                  <p:cNvSpPr/>
                  <p:nvPr/>
                </p:nvSpPr>
                <p:spPr>
                  <a:xfrm>
                    <a:off x="6816080" y="2638259"/>
                    <a:ext cx="1800000" cy="1079691"/>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15" name="TextBox 14"/>
                  <p:cNvSpPr txBox="1"/>
                  <p:nvPr/>
                </p:nvSpPr>
                <p:spPr>
                  <a:xfrm>
                    <a:off x="7450635" y="285936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11" name="Bent Arrow 10"/>
                <p:cNvSpPr/>
                <p:nvPr/>
              </p:nvSpPr>
              <p:spPr bwMode="auto">
                <a:xfrm flipV="1">
                  <a:off x="8445765" y="5159682"/>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12" name="TextBox 11"/>
                <p:cNvSpPr txBox="1"/>
                <p:nvPr/>
              </p:nvSpPr>
              <p:spPr>
                <a:xfrm>
                  <a:off x="8728358" y="5158539"/>
                  <a:ext cx="896034" cy="461665"/>
                </a:xfrm>
                <a:prstGeom prst="rect">
                  <a:avLst/>
                </a:prstGeom>
                <a:noFill/>
              </p:spPr>
              <p:txBody>
                <a:bodyPr wrap="square" rtlCol="0">
                  <a:spAutoFit/>
                </a:bodyPr>
                <a:lstStyle/>
                <a:p>
                  <a:r>
                    <a:rPr lang="en-GB" dirty="0">
                      <a:latin typeface="+mn-lt"/>
                    </a:rPr>
                    <a:t>IP at least 5%</a:t>
                  </a:r>
                </a:p>
              </p:txBody>
            </p:sp>
          </p:grpSp>
        </p:grpSp>
        <p:sp>
          <p:nvSpPr>
            <p:cNvPr id="44" name="TextBox 43"/>
            <p:cNvSpPr txBox="1"/>
            <p:nvPr/>
          </p:nvSpPr>
          <p:spPr>
            <a:xfrm>
              <a:off x="3120940" y="4738826"/>
              <a:ext cx="1138810" cy="523220"/>
            </a:xfrm>
            <a:prstGeom prst="rect">
              <a:avLst/>
            </a:prstGeom>
            <a:noFill/>
          </p:spPr>
          <p:txBody>
            <a:bodyPr wrap="square" rtlCol="0">
              <a:spAutoFit/>
            </a:bodyPr>
            <a:lstStyle/>
            <a:p>
              <a:r>
                <a:rPr lang="en-GB" sz="1400" dirty="0">
                  <a:latin typeface="+mn-lt"/>
                </a:rPr>
                <a:t>FLP more than 50%</a:t>
              </a:r>
            </a:p>
          </p:txBody>
        </p:sp>
      </p:grpSp>
      <p:grpSp>
        <p:nvGrpSpPr>
          <p:cNvPr id="17" name="Group 16"/>
          <p:cNvGrpSpPr/>
          <p:nvPr/>
        </p:nvGrpSpPr>
        <p:grpSpPr>
          <a:xfrm>
            <a:off x="7792692" y="3712220"/>
            <a:ext cx="3083665" cy="3145780"/>
            <a:chOff x="7830508" y="3499628"/>
            <a:chExt cx="3083665" cy="3145780"/>
          </a:xfrm>
        </p:grpSpPr>
        <p:grpSp>
          <p:nvGrpSpPr>
            <p:cNvPr id="30" name="Group 29"/>
            <p:cNvGrpSpPr/>
            <p:nvPr/>
          </p:nvGrpSpPr>
          <p:grpSpPr>
            <a:xfrm>
              <a:off x="7830508" y="3499628"/>
              <a:ext cx="2657274" cy="3145780"/>
              <a:chOff x="7806778" y="3687446"/>
              <a:chExt cx="2657274" cy="3145780"/>
            </a:xfrm>
          </p:grpSpPr>
          <p:grpSp>
            <p:nvGrpSpPr>
              <p:cNvPr id="31" name="Group 30"/>
              <p:cNvGrpSpPr/>
              <p:nvPr/>
            </p:nvGrpSpPr>
            <p:grpSpPr>
              <a:xfrm>
                <a:off x="7806778" y="3687446"/>
                <a:ext cx="2657274" cy="3145780"/>
                <a:chOff x="3038807" y="3773413"/>
                <a:chExt cx="2657274" cy="3145780"/>
              </a:xfrm>
            </p:grpSpPr>
            <p:grpSp>
              <p:nvGrpSpPr>
                <p:cNvPr id="39" name="Group 38"/>
                <p:cNvGrpSpPr/>
                <p:nvPr/>
              </p:nvGrpSpPr>
              <p:grpSpPr>
                <a:xfrm>
                  <a:off x="3038807" y="3773413"/>
                  <a:ext cx="1800000" cy="2454136"/>
                  <a:chOff x="6816080" y="2638259"/>
                  <a:chExt cx="1800000" cy="2454136"/>
                </a:xfrm>
              </p:grpSpPr>
              <p:sp>
                <p:nvSpPr>
                  <p:cNvPr id="40" name="Rechteck 12">
                    <a:extLst>
                      <a:ext uri="{FF2B5EF4-FFF2-40B4-BE49-F238E27FC236}">
                        <a16:creationId xmlns:a16="http://schemas.microsoft.com/office/drawing/2014/main" id="{0C505611-1202-4B6D-8DA5-D0A1C885E789}"/>
                      </a:ext>
                    </a:extLst>
                  </p:cNvPr>
                  <p:cNvSpPr/>
                  <p:nvPr/>
                </p:nvSpPr>
                <p:spPr>
                  <a:xfrm>
                    <a:off x="8436080" y="4480395"/>
                    <a:ext cx="180000" cy="612000"/>
                  </a:xfrm>
                  <a:prstGeom prst="rect">
                    <a:avLst/>
                  </a:prstGeom>
                  <a:solidFill>
                    <a:srgbClr val="EEECE1"/>
                  </a:solidFill>
                  <a:ln w="12700" cap="flat" cmpd="sng" algn="ctr">
                    <a:no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1" name="Rechteck 12">
                    <a:extLst>
                      <a:ext uri="{FF2B5EF4-FFF2-40B4-BE49-F238E27FC236}">
                        <a16:creationId xmlns:a16="http://schemas.microsoft.com/office/drawing/2014/main" id="{0C505611-1202-4B6D-8DA5-D0A1C885E789}"/>
                      </a:ext>
                    </a:extLst>
                  </p:cNvPr>
                  <p:cNvSpPr/>
                  <p:nvPr/>
                </p:nvSpPr>
                <p:spPr>
                  <a:xfrm>
                    <a:off x="6816080" y="2638259"/>
                    <a:ext cx="1800000" cy="1051381"/>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2" name="TextBox 41"/>
                  <p:cNvSpPr txBox="1"/>
                  <p:nvPr/>
                </p:nvSpPr>
                <p:spPr>
                  <a:xfrm>
                    <a:off x="7450635" y="285936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34" name="Right Arrow 33"/>
                <p:cNvSpPr/>
                <p:nvPr/>
              </p:nvSpPr>
              <p:spPr bwMode="auto">
                <a:xfrm rot="10800000">
                  <a:off x="4580640" y="6329483"/>
                  <a:ext cx="258167" cy="167472"/>
                </a:xfrm>
                <a:prstGeom prst="righ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a:latin typeface="+mn-lt"/>
                  </a:endParaRPr>
                </a:p>
              </p:txBody>
            </p:sp>
            <p:sp>
              <p:nvSpPr>
                <p:cNvPr id="35" name="TextBox 34"/>
                <p:cNvSpPr txBox="1"/>
                <p:nvPr/>
              </p:nvSpPr>
              <p:spPr>
                <a:xfrm>
                  <a:off x="3723364" y="6457528"/>
                  <a:ext cx="1972717" cy="461665"/>
                </a:xfrm>
                <a:prstGeom prst="rect">
                  <a:avLst/>
                </a:prstGeom>
                <a:noFill/>
              </p:spPr>
              <p:txBody>
                <a:bodyPr wrap="square" rtlCol="0">
                  <a:spAutoFit/>
                </a:bodyPr>
                <a:lstStyle/>
                <a:p>
                  <a:r>
                    <a:rPr lang="en-GB" dirty="0">
                      <a:latin typeface="+mn-lt"/>
                    </a:rPr>
                    <a:t>IP’s contribution provided progressively</a:t>
                  </a:r>
                </a:p>
              </p:txBody>
            </p:sp>
          </p:grpSp>
          <p:sp>
            <p:nvSpPr>
              <p:cNvPr id="32" name="Rectangle 31"/>
              <p:cNvSpPr/>
              <p:nvPr/>
            </p:nvSpPr>
            <p:spPr bwMode="auto">
              <a:xfrm>
                <a:off x="9426777" y="4738826"/>
                <a:ext cx="180001" cy="1504350"/>
              </a:xfrm>
              <a:prstGeom prst="rect">
                <a:avLst/>
              </a:prstGeom>
              <a:gradFill flip="none" rotWithShape="1">
                <a:gsLst>
                  <a:gs pos="0">
                    <a:srgbClr val="4F81BD"/>
                  </a:gs>
                  <a:gs pos="74000">
                    <a:srgbClr val="EEECE1">
                      <a:shade val="67500"/>
                      <a:satMod val="115000"/>
                    </a:srgbClr>
                  </a:gs>
                  <a:gs pos="100000">
                    <a:srgbClr val="EEECE1">
                      <a:shade val="100000"/>
                      <a:satMod val="115000"/>
                    </a:srgbClr>
                  </a:gs>
                </a:gsLst>
                <a:lin ang="0" scaled="1"/>
                <a:tileRect/>
              </a:gradFill>
              <a:ln>
                <a:solidFill>
                  <a:srgbClr val="385D8A"/>
                </a:solidFill>
                <a:prstDash val="solid"/>
              </a:ln>
              <a:extLst/>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grpSp>
        <p:sp>
          <p:nvSpPr>
            <p:cNvPr id="45" name="TextBox 44"/>
            <p:cNvSpPr txBox="1"/>
            <p:nvPr/>
          </p:nvSpPr>
          <p:spPr>
            <a:xfrm>
              <a:off x="9775363" y="4407105"/>
              <a:ext cx="1138810" cy="523220"/>
            </a:xfrm>
            <a:prstGeom prst="rect">
              <a:avLst/>
            </a:prstGeom>
            <a:noFill/>
          </p:spPr>
          <p:txBody>
            <a:bodyPr wrap="square" rtlCol="0">
              <a:spAutoFit/>
            </a:bodyPr>
            <a:lstStyle/>
            <a:p>
              <a:r>
                <a:rPr lang="en-GB" sz="1400" dirty="0">
                  <a:latin typeface="+mn-lt"/>
                </a:rPr>
                <a:t>FLP more than 50%</a:t>
              </a:r>
            </a:p>
          </p:txBody>
        </p:sp>
      </p:grpSp>
      <p:sp>
        <p:nvSpPr>
          <p:cNvPr id="33" name="Rechteck 13">
            <a:extLst>
              <a:ext uri="{FF2B5EF4-FFF2-40B4-BE49-F238E27FC236}">
                <a16:creationId xmlns:a16="http://schemas.microsoft.com/office/drawing/2014/main" id="{19ED0800-685D-4FFC-835A-4558200CA41F}"/>
              </a:ext>
            </a:extLst>
          </p:cNvPr>
          <p:cNvSpPr/>
          <p:nvPr/>
        </p:nvSpPr>
        <p:spPr>
          <a:xfrm>
            <a:off x="1343470" y="4792210"/>
            <a:ext cx="1628751" cy="1374445"/>
          </a:xfrm>
          <a:prstGeom prst="rect">
            <a:avLst/>
          </a:prstGeom>
          <a:gradFill flip="none" rotWithShape="1">
            <a:gsLst>
              <a:gs pos="0">
                <a:srgbClr val="284C78"/>
              </a:gs>
              <a:gs pos="67000">
                <a:srgbClr val="2F598A"/>
              </a:gs>
              <a:gs pos="41000">
                <a:srgbClr val="2B5280"/>
              </a:gs>
              <a:gs pos="85000">
                <a:srgbClr val="4F81BD">
                  <a:shade val="67500"/>
                  <a:satMod val="115000"/>
                </a:srgbClr>
              </a:gs>
              <a:gs pos="100000">
                <a:srgbClr val="79A3D5"/>
              </a:gs>
            </a:gsLst>
            <a:path path="rect">
              <a:fillToRect t="100000" r="100000"/>
            </a:path>
            <a:tileRect l="-100000" b="-100000"/>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
        <p:nvSpPr>
          <p:cNvPr id="36" name="Rechteck 13">
            <a:extLst>
              <a:ext uri="{FF2B5EF4-FFF2-40B4-BE49-F238E27FC236}">
                <a16:creationId xmlns:a16="http://schemas.microsoft.com/office/drawing/2014/main" id="{19ED0800-685D-4FFC-835A-4558200CA41F}"/>
              </a:ext>
            </a:extLst>
          </p:cNvPr>
          <p:cNvSpPr/>
          <p:nvPr/>
        </p:nvSpPr>
        <p:spPr>
          <a:xfrm>
            <a:off x="7792692" y="4758038"/>
            <a:ext cx="1619998" cy="1509912"/>
          </a:xfrm>
          <a:prstGeom prst="rect">
            <a:avLst/>
          </a:prstGeom>
          <a:gradFill flip="none" rotWithShape="1">
            <a:gsLst>
              <a:gs pos="0">
                <a:srgbClr val="284C78"/>
              </a:gs>
              <a:gs pos="67000">
                <a:srgbClr val="2F598A"/>
              </a:gs>
              <a:gs pos="41000">
                <a:srgbClr val="2B5280"/>
              </a:gs>
              <a:gs pos="85000">
                <a:srgbClr val="4F81BD">
                  <a:shade val="67500"/>
                  <a:satMod val="115000"/>
                </a:srgbClr>
              </a:gs>
              <a:gs pos="100000">
                <a:srgbClr val="79A3D5"/>
              </a:gs>
            </a:gsLst>
            <a:path path="rect">
              <a:fillToRect t="100000" r="100000"/>
            </a:path>
            <a:tileRect l="-100000" b="-100000"/>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Tree>
    <p:extLst>
      <p:ext uri="{BB962C8B-B14F-4D97-AF65-F5344CB8AC3E}">
        <p14:creationId xmlns:p14="http://schemas.microsoft.com/office/powerpoint/2010/main" val="1867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1421895"/>
            <a:ext cx="10081120" cy="523220"/>
          </a:xfrm>
          <a:prstGeom prst="rect">
            <a:avLst/>
          </a:prstGeom>
          <a:noFill/>
        </p:spPr>
        <p:txBody>
          <a:bodyPr wrap="square" rtlCol="0">
            <a:spAutoFit/>
          </a:bodyPr>
          <a:lstStyle/>
          <a:p>
            <a:r>
              <a:rPr lang="en-GB" sz="2800" dirty="0"/>
              <a:t>BLENDING FOR THEMATIC PRODUCTS (example)</a:t>
            </a:r>
          </a:p>
        </p:txBody>
      </p:sp>
      <p:sp>
        <p:nvSpPr>
          <p:cNvPr id="2" name="Slide Number Placeholder 1"/>
          <p:cNvSpPr>
            <a:spLocks noGrp="1"/>
          </p:cNvSpPr>
          <p:nvPr>
            <p:ph type="sldNum" sz="quarter" idx="12"/>
          </p:nvPr>
        </p:nvSpPr>
        <p:spPr/>
        <p:txBody>
          <a:bodyPr/>
          <a:lstStyle/>
          <a:p>
            <a:fld id="{39886854-C2D6-4F81-8167-269B9D86EE46}" type="slidenum">
              <a:rPr lang="en-GB" smtClean="0"/>
              <a:t>22</a:t>
            </a:fld>
            <a:endParaRPr lang="en-GB"/>
          </a:p>
        </p:txBody>
      </p:sp>
      <p:grpSp>
        <p:nvGrpSpPr>
          <p:cNvPr id="16" name="Group 15"/>
          <p:cNvGrpSpPr/>
          <p:nvPr/>
        </p:nvGrpSpPr>
        <p:grpSpPr>
          <a:xfrm>
            <a:off x="1991544" y="2675440"/>
            <a:ext cx="2808312" cy="2841792"/>
            <a:chOff x="2027594" y="2864803"/>
            <a:chExt cx="2808312" cy="2841792"/>
          </a:xfrm>
        </p:grpSpPr>
        <p:sp>
          <p:nvSpPr>
            <p:cNvPr id="9" name="Rectangle 8"/>
            <p:cNvSpPr/>
            <p:nvPr/>
          </p:nvSpPr>
          <p:spPr bwMode="auto">
            <a:xfrm>
              <a:off x="2027594" y="5174289"/>
              <a:ext cx="1800000" cy="34594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00B050"/>
              </a:solidFill>
              <a:prstDash val="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B050"/>
                  </a:solidFill>
                  <a:effectLst/>
                  <a:latin typeface="Verdana" pitchFamily="34" charset="0"/>
                </a:rPr>
                <a:t>Blending</a:t>
              </a:r>
            </a:p>
          </p:txBody>
        </p:sp>
        <p:grpSp>
          <p:nvGrpSpPr>
            <p:cNvPr id="18" name="Group 17"/>
            <p:cNvGrpSpPr/>
            <p:nvPr/>
          </p:nvGrpSpPr>
          <p:grpSpPr>
            <a:xfrm>
              <a:off x="2027594" y="2864803"/>
              <a:ext cx="2808312" cy="2841792"/>
              <a:chOff x="1271464" y="4010148"/>
              <a:chExt cx="2808312" cy="2760837"/>
            </a:xfrm>
          </p:grpSpPr>
          <p:grpSp>
            <p:nvGrpSpPr>
              <p:cNvPr id="6" name="Group 5"/>
              <p:cNvGrpSpPr/>
              <p:nvPr/>
            </p:nvGrpSpPr>
            <p:grpSpPr>
              <a:xfrm>
                <a:off x="1271464" y="4010148"/>
                <a:ext cx="2808312" cy="2760837"/>
                <a:chOff x="1496395" y="4078654"/>
                <a:chExt cx="2808312" cy="2760837"/>
              </a:xfrm>
            </p:grpSpPr>
            <p:sp>
              <p:nvSpPr>
                <p:cNvPr id="7" name="Rechteck 12">
                  <a:extLst>
                    <a:ext uri="{FF2B5EF4-FFF2-40B4-BE49-F238E27FC236}">
                      <a16:creationId xmlns:a16="http://schemas.microsoft.com/office/drawing/2014/main" id="{0C505611-1202-4B6D-8DA5-D0A1C885E789}"/>
                    </a:ext>
                  </a:extLst>
                </p:cNvPr>
                <p:cNvSpPr/>
                <p:nvPr/>
              </p:nvSpPr>
              <p:spPr>
                <a:xfrm>
                  <a:off x="3080585" y="5475988"/>
                  <a:ext cx="215809" cy="835692"/>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nvGrpSpPr>
                <p:cNvPr id="8" name="Group 7"/>
                <p:cNvGrpSpPr/>
                <p:nvPr/>
              </p:nvGrpSpPr>
              <p:grpSpPr>
                <a:xfrm>
                  <a:off x="1496395" y="4078654"/>
                  <a:ext cx="2808312" cy="2760837"/>
                  <a:chOff x="6816080" y="2859367"/>
                  <a:chExt cx="2808312" cy="2760837"/>
                </a:xfrm>
              </p:grpSpPr>
              <p:grpSp>
                <p:nvGrpSpPr>
                  <p:cNvPr id="10" name="Group 9"/>
                  <p:cNvGrpSpPr/>
                  <p:nvPr/>
                </p:nvGrpSpPr>
                <p:grpSpPr>
                  <a:xfrm>
                    <a:off x="6816080" y="2859367"/>
                    <a:ext cx="1800000" cy="1387605"/>
                    <a:chOff x="6816080" y="2859367"/>
                    <a:chExt cx="1800000" cy="1387605"/>
                  </a:xfrm>
                </p:grpSpPr>
                <p:sp>
                  <p:nvSpPr>
                    <p:cNvPr id="14" name="Rechteck 12">
                      <a:extLst>
                        <a:ext uri="{FF2B5EF4-FFF2-40B4-BE49-F238E27FC236}">
                          <a16:creationId xmlns:a16="http://schemas.microsoft.com/office/drawing/2014/main" id="{0C505611-1202-4B6D-8DA5-D0A1C885E789}"/>
                        </a:ext>
                      </a:extLst>
                    </p:cNvPr>
                    <p:cNvSpPr/>
                    <p:nvPr/>
                  </p:nvSpPr>
                  <p:spPr>
                    <a:xfrm>
                      <a:off x="6816080" y="2859367"/>
                      <a:ext cx="1800000" cy="1387605"/>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15" name="TextBox 14"/>
                    <p:cNvSpPr txBox="1"/>
                    <p:nvPr/>
                  </p:nvSpPr>
                  <p:spPr>
                    <a:xfrm>
                      <a:off x="7402111" y="3269821"/>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12" name="TextBox 11"/>
                  <p:cNvSpPr txBox="1"/>
                  <p:nvPr/>
                </p:nvSpPr>
                <p:spPr>
                  <a:xfrm>
                    <a:off x="8728358" y="5158539"/>
                    <a:ext cx="896034" cy="461665"/>
                  </a:xfrm>
                  <a:prstGeom prst="rect">
                    <a:avLst/>
                  </a:prstGeom>
                  <a:noFill/>
                </p:spPr>
                <p:txBody>
                  <a:bodyPr wrap="square" rtlCol="0">
                    <a:spAutoFit/>
                  </a:bodyPr>
                  <a:lstStyle/>
                  <a:p>
                    <a:r>
                      <a:rPr lang="en-GB" dirty="0">
                        <a:latin typeface="+mn-lt"/>
                      </a:rPr>
                      <a:t>IP at least 5%</a:t>
                    </a:r>
                  </a:p>
                </p:txBody>
              </p:sp>
              <p:sp>
                <p:nvSpPr>
                  <p:cNvPr id="11" name="Bent Arrow 10"/>
                  <p:cNvSpPr/>
                  <p:nvPr/>
                </p:nvSpPr>
                <p:spPr bwMode="auto">
                  <a:xfrm flipV="1">
                    <a:off x="8445765" y="5159682"/>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grpSp>
          </p:grpSp>
          <p:sp>
            <p:nvSpPr>
              <p:cNvPr id="46" name="Rechteck 13">
                <a:extLst>
                  <a:ext uri="{FF2B5EF4-FFF2-40B4-BE49-F238E27FC236}">
                    <a16:creationId xmlns:a16="http://schemas.microsoft.com/office/drawing/2014/main" id="{19ED0800-685D-4FFC-835A-4558200CA41F}"/>
                  </a:ext>
                </a:extLst>
              </p:cNvPr>
              <p:cNvSpPr/>
              <p:nvPr/>
            </p:nvSpPr>
            <p:spPr>
              <a:xfrm>
                <a:off x="1271464" y="5408420"/>
                <a:ext cx="1570524" cy="834755"/>
              </a:xfrm>
              <a:prstGeom prst="rect">
                <a:avLst/>
              </a:prstGeom>
              <a:gradFill flip="none" rotWithShape="1">
                <a:gsLst>
                  <a:gs pos="0">
                    <a:srgbClr val="4F81BD">
                      <a:shade val="30000"/>
                      <a:satMod val="115000"/>
                    </a:srgbClr>
                  </a:gs>
                  <a:gs pos="70000">
                    <a:srgbClr val="4F81BD">
                      <a:shade val="67500"/>
                      <a:satMod val="115000"/>
                    </a:srgbClr>
                  </a:gs>
                  <a:gs pos="97000">
                    <a:srgbClr val="79A3D5"/>
                  </a:gs>
                </a:gsLst>
                <a:lin ang="16200000" scaled="1"/>
                <a:tileRect/>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grpSp>
      </p:grpSp>
      <p:grpSp>
        <p:nvGrpSpPr>
          <p:cNvPr id="19" name="Group 18"/>
          <p:cNvGrpSpPr/>
          <p:nvPr/>
        </p:nvGrpSpPr>
        <p:grpSpPr>
          <a:xfrm>
            <a:off x="7464152" y="2675440"/>
            <a:ext cx="3786845" cy="2650062"/>
            <a:chOff x="7464152" y="2832069"/>
            <a:chExt cx="3786845" cy="2650062"/>
          </a:xfrm>
        </p:grpSpPr>
        <p:sp>
          <p:nvSpPr>
            <p:cNvPr id="33" name="Rectangle 32"/>
            <p:cNvSpPr/>
            <p:nvPr/>
          </p:nvSpPr>
          <p:spPr bwMode="auto">
            <a:xfrm>
              <a:off x="7464613" y="5136189"/>
              <a:ext cx="1800000" cy="34594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00B050"/>
              </a:solidFill>
              <a:prstDash val="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B050"/>
                  </a:solidFill>
                  <a:effectLst/>
                  <a:latin typeface="Verdana" pitchFamily="34" charset="0"/>
                </a:rPr>
                <a:t>Blending</a:t>
              </a:r>
            </a:p>
          </p:txBody>
        </p:sp>
        <p:grpSp>
          <p:nvGrpSpPr>
            <p:cNvPr id="17" name="Group 16"/>
            <p:cNvGrpSpPr/>
            <p:nvPr/>
          </p:nvGrpSpPr>
          <p:grpSpPr>
            <a:xfrm>
              <a:off x="7464152" y="2832069"/>
              <a:ext cx="3786845" cy="2284475"/>
              <a:chOff x="7830047" y="3770883"/>
              <a:chExt cx="3786845" cy="2284475"/>
            </a:xfrm>
          </p:grpSpPr>
          <p:grpSp>
            <p:nvGrpSpPr>
              <p:cNvPr id="30" name="Group 29"/>
              <p:cNvGrpSpPr/>
              <p:nvPr/>
            </p:nvGrpSpPr>
            <p:grpSpPr>
              <a:xfrm>
                <a:off x="7830508" y="3770883"/>
                <a:ext cx="3786384" cy="2284475"/>
                <a:chOff x="7806778" y="3958701"/>
                <a:chExt cx="3786384" cy="2284475"/>
              </a:xfrm>
            </p:grpSpPr>
            <p:grpSp>
              <p:nvGrpSpPr>
                <p:cNvPr id="31" name="Group 30"/>
                <p:cNvGrpSpPr/>
                <p:nvPr/>
              </p:nvGrpSpPr>
              <p:grpSpPr>
                <a:xfrm>
                  <a:off x="7806778" y="3958701"/>
                  <a:ext cx="3786384" cy="1828425"/>
                  <a:chOff x="3038807" y="4044668"/>
                  <a:chExt cx="3786384" cy="1828425"/>
                </a:xfrm>
              </p:grpSpPr>
              <p:grpSp>
                <p:nvGrpSpPr>
                  <p:cNvPr id="39" name="Group 38"/>
                  <p:cNvGrpSpPr/>
                  <p:nvPr/>
                </p:nvGrpSpPr>
                <p:grpSpPr>
                  <a:xfrm>
                    <a:off x="3038807" y="4044668"/>
                    <a:ext cx="1800000" cy="1520202"/>
                    <a:chOff x="6816080" y="2909514"/>
                    <a:chExt cx="1800000" cy="1520202"/>
                  </a:xfrm>
                </p:grpSpPr>
                <p:sp>
                  <p:nvSpPr>
                    <p:cNvPr id="41" name="Rechteck 12">
                      <a:extLst>
                        <a:ext uri="{FF2B5EF4-FFF2-40B4-BE49-F238E27FC236}">
                          <a16:creationId xmlns:a16="http://schemas.microsoft.com/office/drawing/2014/main" id="{0C505611-1202-4B6D-8DA5-D0A1C885E789}"/>
                        </a:ext>
                      </a:extLst>
                    </p:cNvPr>
                    <p:cNvSpPr/>
                    <p:nvPr/>
                  </p:nvSpPr>
                  <p:spPr>
                    <a:xfrm>
                      <a:off x="6816080" y="2909514"/>
                      <a:ext cx="1800000" cy="1520202"/>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2" name="TextBox 41"/>
                    <p:cNvSpPr txBox="1"/>
                    <p:nvPr/>
                  </p:nvSpPr>
                  <p:spPr>
                    <a:xfrm>
                      <a:off x="7461130" y="3262150"/>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34" name="Right Arrow 33"/>
                  <p:cNvSpPr/>
                  <p:nvPr/>
                </p:nvSpPr>
                <p:spPr bwMode="auto">
                  <a:xfrm rot="10800000">
                    <a:off x="4554950" y="5293844"/>
                    <a:ext cx="258167" cy="167472"/>
                  </a:xfrm>
                  <a:prstGeom prst="righ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a:latin typeface="+mn-lt"/>
                    </a:endParaRPr>
                  </a:p>
                </p:txBody>
              </p:sp>
              <p:sp>
                <p:nvSpPr>
                  <p:cNvPr id="35" name="TextBox 34"/>
                  <p:cNvSpPr txBox="1"/>
                  <p:nvPr/>
                </p:nvSpPr>
                <p:spPr>
                  <a:xfrm>
                    <a:off x="4852474" y="5411428"/>
                    <a:ext cx="1972717" cy="461665"/>
                  </a:xfrm>
                  <a:prstGeom prst="rect">
                    <a:avLst/>
                  </a:prstGeom>
                  <a:noFill/>
                </p:spPr>
                <p:txBody>
                  <a:bodyPr wrap="square" rtlCol="0">
                    <a:spAutoFit/>
                  </a:bodyPr>
                  <a:lstStyle/>
                  <a:p>
                    <a:r>
                      <a:rPr lang="en-GB" dirty="0">
                        <a:latin typeface="+mn-lt"/>
                      </a:rPr>
                      <a:t>IP’s contribution provided progressively</a:t>
                    </a:r>
                  </a:p>
                </p:txBody>
              </p:sp>
            </p:grpSp>
            <p:sp>
              <p:nvSpPr>
                <p:cNvPr id="32" name="Rectangle 31"/>
                <p:cNvSpPr/>
                <p:nvPr/>
              </p:nvSpPr>
              <p:spPr bwMode="auto">
                <a:xfrm>
                  <a:off x="9440443" y="5394995"/>
                  <a:ext cx="166336" cy="848181"/>
                </a:xfrm>
                <a:prstGeom prst="rect">
                  <a:avLst/>
                </a:prstGeom>
                <a:gradFill flip="none" rotWithShape="1">
                  <a:gsLst>
                    <a:gs pos="0">
                      <a:srgbClr val="4F81BD"/>
                    </a:gs>
                    <a:gs pos="74000">
                      <a:srgbClr val="EEECE1">
                        <a:shade val="67500"/>
                        <a:satMod val="115000"/>
                      </a:srgbClr>
                    </a:gs>
                    <a:gs pos="100000">
                      <a:srgbClr val="EEECE1">
                        <a:shade val="100000"/>
                        <a:satMod val="115000"/>
                      </a:srgbClr>
                    </a:gs>
                  </a:gsLst>
                  <a:lin ang="0" scaled="1"/>
                  <a:tileRect/>
                </a:gradFill>
                <a:ln w="12700">
                  <a:solidFill>
                    <a:srgbClr val="385D8A"/>
                  </a:solidFill>
                  <a:prstDash val="solid"/>
                </a:ln>
                <a:extLst/>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grpSp>
          <p:sp>
            <p:nvSpPr>
              <p:cNvPr id="47" name="Rechteck 13">
                <a:extLst>
                  <a:ext uri="{FF2B5EF4-FFF2-40B4-BE49-F238E27FC236}">
                    <a16:creationId xmlns:a16="http://schemas.microsoft.com/office/drawing/2014/main" id="{19ED0800-685D-4FFC-835A-4558200CA41F}"/>
                  </a:ext>
                </a:extLst>
              </p:cNvPr>
              <p:cNvSpPr/>
              <p:nvPr/>
            </p:nvSpPr>
            <p:spPr>
              <a:xfrm>
                <a:off x="7830047" y="5209191"/>
                <a:ext cx="1620459" cy="846167"/>
              </a:xfrm>
              <a:prstGeom prst="rect">
                <a:avLst/>
              </a:prstGeom>
              <a:gradFill flip="none" rotWithShape="1">
                <a:gsLst>
                  <a:gs pos="0">
                    <a:srgbClr val="4F81BD">
                      <a:shade val="30000"/>
                      <a:satMod val="115000"/>
                    </a:srgbClr>
                  </a:gs>
                  <a:gs pos="70000">
                    <a:srgbClr val="4F81BD">
                      <a:shade val="67500"/>
                      <a:satMod val="115000"/>
                    </a:srgbClr>
                  </a:gs>
                  <a:gs pos="97000">
                    <a:srgbClr val="79A3D5"/>
                  </a:gs>
                </a:gsLst>
                <a:lin ang="16200000" scaled="1"/>
                <a:tileRect/>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grpSp>
      </p:grpSp>
    </p:spTree>
    <p:extLst>
      <p:ext uri="{BB962C8B-B14F-4D97-AF65-F5344CB8AC3E}">
        <p14:creationId xmlns:p14="http://schemas.microsoft.com/office/powerpoint/2010/main" val="2139460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51384" y="1184076"/>
            <a:ext cx="8420910" cy="523220"/>
          </a:xfrm>
          <a:prstGeom prst="rect">
            <a:avLst/>
          </a:prstGeom>
          <a:noFill/>
        </p:spPr>
        <p:txBody>
          <a:bodyPr wrap="square" rtlCol="0">
            <a:spAutoFit/>
          </a:bodyPr>
          <a:lstStyle/>
          <a:p>
            <a:r>
              <a:rPr lang="en-GB" sz="2800" dirty="0"/>
              <a:t>GENERAL PRINCIPLES - equity-type (2.3.2.3)</a:t>
            </a:r>
          </a:p>
        </p:txBody>
      </p:sp>
      <p:sp>
        <p:nvSpPr>
          <p:cNvPr id="15" name="TextBox 14"/>
          <p:cNvSpPr txBox="1"/>
          <p:nvPr/>
        </p:nvSpPr>
        <p:spPr>
          <a:xfrm>
            <a:off x="231527" y="1844824"/>
            <a:ext cx="5112568" cy="2123658"/>
          </a:xfrm>
          <a:prstGeom prst="rect">
            <a:avLst/>
          </a:prstGeom>
          <a:noFill/>
        </p:spPr>
        <p:txBody>
          <a:bodyPr wrap="square" rtlCol="0">
            <a:spAutoFit/>
          </a:bodyPr>
          <a:lstStyle/>
          <a:p>
            <a:pPr algn="just"/>
            <a:r>
              <a:rPr lang="en-GB" b="1" dirty="0">
                <a:latin typeface="+mn-lt"/>
              </a:rPr>
              <a:t>As a principle</a:t>
            </a:r>
            <a:r>
              <a:rPr lang="en-GB" dirty="0">
                <a:latin typeface="+mn-lt"/>
              </a:rPr>
              <a:t>, for portfolio supporting equity-type operations, IPs have to invest on a </a:t>
            </a:r>
            <a:r>
              <a:rPr lang="en-GB" i="1" dirty="0" err="1">
                <a:latin typeface="+mn-lt"/>
              </a:rPr>
              <a:t>pari</a:t>
            </a:r>
            <a:r>
              <a:rPr lang="en-GB" i="1" dirty="0">
                <a:latin typeface="+mn-lt"/>
              </a:rPr>
              <a:t> </a:t>
            </a:r>
            <a:r>
              <a:rPr lang="en-GB" i="1" dirty="0" err="1">
                <a:latin typeface="+mn-lt"/>
              </a:rPr>
              <a:t>passu</a:t>
            </a:r>
            <a:r>
              <a:rPr lang="en-GB" i="1" dirty="0">
                <a:latin typeface="+mn-lt"/>
              </a:rPr>
              <a:t> </a:t>
            </a:r>
            <a:r>
              <a:rPr lang="en-GB" dirty="0">
                <a:latin typeface="+mn-lt"/>
              </a:rPr>
              <a:t>basis into each financing or investment operation at their own risk for a share that ensures sufficient alignment of interests, as defined </a:t>
            </a:r>
            <a:r>
              <a:rPr lang="en-GB" i="1" dirty="0">
                <a:latin typeface="+mn-lt"/>
              </a:rPr>
              <a:t>ex ante</a:t>
            </a:r>
            <a:r>
              <a:rPr lang="en-GB" dirty="0">
                <a:latin typeface="+mn-lt"/>
              </a:rPr>
              <a:t> under each financial product. The part of financing covered by  the EU guarantee shall represent up to 70% of the overall financing provided by the implementing partner in aggregate under the different financial products, and </a:t>
            </a:r>
            <a:r>
              <a:rPr lang="en-GB" b="1" dirty="0">
                <a:latin typeface="+mn-lt"/>
              </a:rPr>
              <a:t>own risk financing shall represent at least 5% </a:t>
            </a:r>
            <a:r>
              <a:rPr lang="en-GB" dirty="0">
                <a:latin typeface="+mn-lt"/>
              </a:rPr>
              <a:t>of the overall financing provided by the IP under any financial product, unless otherwise specified in these investment guidelines under the relevant policy window.</a:t>
            </a:r>
          </a:p>
        </p:txBody>
      </p:sp>
      <p:sp>
        <p:nvSpPr>
          <p:cNvPr id="18" name="TextBox 17"/>
          <p:cNvSpPr txBox="1"/>
          <p:nvPr/>
        </p:nvSpPr>
        <p:spPr>
          <a:xfrm>
            <a:off x="5969452" y="1728128"/>
            <a:ext cx="5423584" cy="2123658"/>
          </a:xfrm>
          <a:prstGeom prst="rect">
            <a:avLst/>
          </a:prstGeom>
          <a:noFill/>
        </p:spPr>
        <p:txBody>
          <a:bodyPr wrap="square" rtlCol="0">
            <a:spAutoFit/>
          </a:bodyPr>
          <a:lstStyle/>
          <a:p>
            <a:pPr algn="just"/>
            <a:r>
              <a:rPr lang="en-IE" dirty="0">
                <a:latin typeface="+mn-lt"/>
              </a:rPr>
              <a:t>In </a:t>
            </a:r>
            <a:r>
              <a:rPr lang="en-IE" b="1" dirty="0">
                <a:latin typeface="+mn-lt"/>
              </a:rPr>
              <a:t>duly justified cases</a:t>
            </a:r>
            <a:r>
              <a:rPr lang="en-IE" dirty="0">
                <a:latin typeface="+mn-lt"/>
              </a:rPr>
              <a:t>, risk sharing arrangements between IPs and the EU guarantee may be on a non </a:t>
            </a:r>
            <a:r>
              <a:rPr lang="en-IE" i="1" dirty="0" err="1">
                <a:latin typeface="+mn-lt"/>
              </a:rPr>
              <a:t>pari</a:t>
            </a:r>
            <a:r>
              <a:rPr lang="en-IE" i="1" dirty="0">
                <a:latin typeface="+mn-lt"/>
              </a:rPr>
              <a:t> </a:t>
            </a:r>
            <a:r>
              <a:rPr lang="en-IE" i="1" dirty="0" err="1">
                <a:latin typeface="+mn-lt"/>
              </a:rPr>
              <a:t>passu</a:t>
            </a:r>
            <a:r>
              <a:rPr lang="en-IE" i="1" dirty="0">
                <a:latin typeface="+mn-lt"/>
              </a:rPr>
              <a:t> </a:t>
            </a:r>
            <a:r>
              <a:rPr lang="en-IE" dirty="0">
                <a:latin typeface="+mn-lt"/>
              </a:rPr>
              <a:t>basis. For example, a subordinated use of the EU guarantee may be needed/allowed for public goods with systemic market failures or for the failure to price appropriately externalities </a:t>
            </a:r>
            <a:r>
              <a:rPr lang="en-IE" dirty="0">
                <a:solidFill>
                  <a:srgbClr val="385D8A"/>
                </a:solidFill>
                <a:latin typeface="+mn-lt"/>
              </a:rPr>
              <a:t>[…]. Only in exceptional cases where there is a high concentration of risk without possibility to diversify, the EU guarantee may cover up to 100% of the contribution to the FLP. In all cases</a:t>
            </a:r>
            <a:r>
              <a:rPr lang="en-IE" dirty="0">
                <a:latin typeface="+mn-lt"/>
              </a:rPr>
              <a:t>, the revenue sharing between the IP and the Commission shall be commensurate to their risk exposure, unless otherwise specified in the investment guidelines with regard to thematic financial products.</a:t>
            </a:r>
            <a:endParaRPr lang="en-GB" dirty="0">
              <a:solidFill>
                <a:srgbClr val="FF0000"/>
              </a:solidFill>
              <a:latin typeface="+mn-lt"/>
            </a:endParaRPr>
          </a:p>
        </p:txBody>
      </p:sp>
      <p:sp>
        <p:nvSpPr>
          <p:cNvPr id="7" name="Slide Number Placeholder 6"/>
          <p:cNvSpPr>
            <a:spLocks noGrp="1"/>
          </p:cNvSpPr>
          <p:nvPr>
            <p:ph type="sldNum" sz="quarter" idx="12"/>
          </p:nvPr>
        </p:nvSpPr>
        <p:spPr>
          <a:xfrm>
            <a:off x="8766175" y="6381328"/>
            <a:ext cx="2787650" cy="501650"/>
          </a:xfrm>
        </p:spPr>
        <p:txBody>
          <a:bodyPr/>
          <a:lstStyle/>
          <a:p>
            <a:fld id="{39886854-C2D6-4F81-8167-269B9D86EE46}" type="slidenum">
              <a:rPr lang="en-GB" smtClean="0"/>
              <a:t>3</a:t>
            </a:fld>
            <a:endParaRPr lang="en-GB"/>
          </a:p>
        </p:txBody>
      </p:sp>
      <p:grpSp>
        <p:nvGrpSpPr>
          <p:cNvPr id="62" name="Group 61"/>
          <p:cNvGrpSpPr/>
          <p:nvPr/>
        </p:nvGrpSpPr>
        <p:grpSpPr>
          <a:xfrm>
            <a:off x="2969373" y="6423178"/>
            <a:ext cx="2143128" cy="390198"/>
            <a:chOff x="3005247" y="6515608"/>
            <a:chExt cx="2143128" cy="390198"/>
          </a:xfrm>
        </p:grpSpPr>
        <p:sp>
          <p:nvSpPr>
            <p:cNvPr id="63" name="TextBox 62"/>
            <p:cNvSpPr txBox="1"/>
            <p:nvPr/>
          </p:nvSpPr>
          <p:spPr>
            <a:xfrm>
              <a:off x="3359696" y="6628807"/>
              <a:ext cx="1788679" cy="276999"/>
            </a:xfrm>
            <a:prstGeom prst="rect">
              <a:avLst/>
            </a:prstGeom>
            <a:noFill/>
          </p:spPr>
          <p:txBody>
            <a:bodyPr wrap="square" rtlCol="0">
              <a:spAutoFit/>
            </a:bodyPr>
            <a:lstStyle/>
            <a:p>
              <a:r>
                <a:rPr lang="en-GB" dirty="0">
                  <a:latin typeface="+mn-lt"/>
                </a:rPr>
                <a:t>IP at least 5%</a:t>
              </a:r>
            </a:p>
          </p:txBody>
        </p:sp>
        <p:sp>
          <p:nvSpPr>
            <p:cNvPr id="64" name="Bent Arrow 63"/>
            <p:cNvSpPr/>
            <p:nvPr/>
          </p:nvSpPr>
          <p:spPr bwMode="auto">
            <a:xfrm flipV="1">
              <a:off x="3005247" y="6515608"/>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grpSp>
      <p:grpSp>
        <p:nvGrpSpPr>
          <p:cNvPr id="65" name="Group 64"/>
          <p:cNvGrpSpPr/>
          <p:nvPr/>
        </p:nvGrpSpPr>
        <p:grpSpPr>
          <a:xfrm>
            <a:off x="1558361" y="4097539"/>
            <a:ext cx="1660014" cy="2308686"/>
            <a:chOff x="2506059" y="2643106"/>
            <a:chExt cx="1800000" cy="2448000"/>
          </a:xfrm>
        </p:grpSpPr>
        <p:sp>
          <p:nvSpPr>
            <p:cNvPr id="66" name="Rechteck 8">
              <a:extLst>
                <a:ext uri="{FF2B5EF4-FFF2-40B4-BE49-F238E27FC236}">
                  <a16:creationId xmlns:a16="http://schemas.microsoft.com/office/drawing/2014/main" id="{2816483D-6D24-4ECF-B9ED-BB04C86E4C76}"/>
                </a:ext>
              </a:extLst>
            </p:cNvPr>
            <p:cNvSpPr/>
            <p:nvPr/>
          </p:nvSpPr>
          <p:spPr>
            <a:xfrm>
              <a:off x="3766059" y="2643106"/>
              <a:ext cx="540000" cy="244800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kern="0" dirty="0">
                  <a:latin typeface="+mj-lt"/>
                </a:rPr>
                <a:t>IP</a:t>
              </a:r>
              <a:endParaRPr kumimoji="0" lang="de-DE" sz="900" b="0" i="0" u="none" strike="noStrike" kern="0" cap="none" spc="0" normalizeH="0" baseline="0" noProof="0" dirty="0">
                <a:ln>
                  <a:noFill/>
                </a:ln>
                <a:effectLst/>
                <a:highlight>
                  <a:srgbClr val="C0C0C0"/>
                </a:highlight>
                <a:uLnTx/>
                <a:uFillTx/>
                <a:latin typeface="+mj-lt"/>
              </a:endParaRPr>
            </a:p>
          </p:txBody>
        </p:sp>
        <p:sp>
          <p:nvSpPr>
            <p:cNvPr id="67" name="Rechteck 9">
              <a:extLst>
                <a:ext uri="{FF2B5EF4-FFF2-40B4-BE49-F238E27FC236}">
                  <a16:creationId xmlns:a16="http://schemas.microsoft.com/office/drawing/2014/main" id="{31A292F8-0BED-4FEC-A2AB-12E813BAB4E8}"/>
                </a:ext>
              </a:extLst>
            </p:cNvPr>
            <p:cNvSpPr/>
            <p:nvPr/>
          </p:nvSpPr>
          <p:spPr>
            <a:xfrm>
              <a:off x="2506059" y="2643106"/>
              <a:ext cx="1269048" cy="24480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2400" b="0" i="0" u="none" strike="noStrike" kern="0" cap="none" spc="0" normalizeH="0" baseline="0" noProof="0" dirty="0">
                <a:ln>
                  <a:noFill/>
                </a:ln>
                <a:solidFill>
                  <a:schemeClr val="bg1"/>
                </a:solidFill>
                <a:effectLst/>
                <a:uLnTx/>
                <a:uFillTx/>
                <a:latin typeface="+mj-lt"/>
                <a:ea typeface="+mn-ea"/>
                <a:cs typeface="+mn-cs"/>
              </a:endParaRPr>
            </a:p>
          </p:txBody>
        </p:sp>
      </p:grpSp>
      <p:sp>
        <p:nvSpPr>
          <p:cNvPr id="68" name="Rectangle 67"/>
          <p:cNvSpPr/>
          <p:nvPr/>
        </p:nvSpPr>
        <p:spPr>
          <a:xfrm>
            <a:off x="1710586" y="6436762"/>
            <a:ext cx="1145054" cy="276999"/>
          </a:xfrm>
          <a:prstGeom prst="rect">
            <a:avLst/>
          </a:prstGeom>
        </p:spPr>
        <p:txBody>
          <a:bodyPr wrap="square">
            <a:spAutoFit/>
          </a:bodyPr>
          <a:lstStyle/>
          <a:p>
            <a:pPr algn="ctr"/>
            <a:r>
              <a:rPr lang="it-IT" kern="0" dirty="0">
                <a:latin typeface="+mj-lt"/>
              </a:rPr>
              <a:t>Up to 70%</a:t>
            </a:r>
            <a:endParaRPr lang="en-GB" dirty="0">
              <a:latin typeface="+mj-lt"/>
            </a:endParaRPr>
          </a:p>
        </p:txBody>
      </p:sp>
      <p:grpSp>
        <p:nvGrpSpPr>
          <p:cNvPr id="10" name="Group 9"/>
          <p:cNvGrpSpPr/>
          <p:nvPr/>
        </p:nvGrpSpPr>
        <p:grpSpPr>
          <a:xfrm>
            <a:off x="5969452" y="3868252"/>
            <a:ext cx="1704096" cy="2585084"/>
            <a:chOff x="5969452" y="3796244"/>
            <a:chExt cx="1704096" cy="2585084"/>
          </a:xfrm>
        </p:grpSpPr>
        <p:sp>
          <p:nvSpPr>
            <p:cNvPr id="70" name="Rechteck 12">
              <a:extLst>
                <a:ext uri="{FF2B5EF4-FFF2-40B4-BE49-F238E27FC236}">
                  <a16:creationId xmlns:a16="http://schemas.microsoft.com/office/drawing/2014/main" id="{0C505611-1202-4B6D-8DA5-D0A1C885E789}"/>
                </a:ext>
              </a:extLst>
            </p:cNvPr>
            <p:cNvSpPr/>
            <p:nvPr/>
          </p:nvSpPr>
          <p:spPr>
            <a:xfrm>
              <a:off x="7464511" y="5616404"/>
              <a:ext cx="209036" cy="764924"/>
            </a:xfrm>
            <a:prstGeom prst="rect">
              <a:avLst/>
            </a:prstGeom>
            <a:solidFill>
              <a:srgbClr val="EEECE1"/>
            </a:solidFill>
            <a:ln w="12700" cap="flat" cmpd="sng" algn="ctr">
              <a:solidFill>
                <a:srgbClr val="4F81BD">
                  <a:shade val="50000"/>
                </a:srgbClr>
              </a:solidFill>
              <a:prstDash val="dash"/>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72" name="Rechteck 8">
              <a:extLst>
                <a:ext uri="{FF2B5EF4-FFF2-40B4-BE49-F238E27FC236}">
                  <a16:creationId xmlns:a16="http://schemas.microsoft.com/office/drawing/2014/main" id="{2816483D-6D24-4ECF-B9ED-BB04C86E4C76}"/>
                </a:ext>
              </a:extLst>
            </p:cNvPr>
            <p:cNvSpPr/>
            <p:nvPr/>
          </p:nvSpPr>
          <p:spPr>
            <a:xfrm>
              <a:off x="5969452" y="3796244"/>
              <a:ext cx="1704096" cy="182016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73" name="TextBox 72"/>
            <p:cNvSpPr txBox="1"/>
            <p:nvPr/>
          </p:nvSpPr>
          <p:spPr>
            <a:xfrm>
              <a:off x="6308436" y="4389334"/>
              <a:ext cx="1026128" cy="615963"/>
            </a:xfrm>
            <a:prstGeom prst="rect">
              <a:avLst/>
            </a:prstGeom>
            <a:noFill/>
          </p:spPr>
          <p:txBody>
            <a:bodyPr wrap="square" rtlCol="0">
              <a:spAutoFit/>
            </a:bodyPr>
            <a:lstStyle/>
            <a:p>
              <a:pPr algn="ctr"/>
              <a:r>
                <a:rPr lang="it-IT" sz="3200" dirty="0">
                  <a:latin typeface="+mj-lt"/>
                </a:rPr>
                <a:t>IP</a:t>
              </a:r>
              <a:endParaRPr lang="en-GB" sz="5400" dirty="0">
                <a:latin typeface="+mj-lt"/>
              </a:endParaRPr>
            </a:p>
          </p:txBody>
        </p:sp>
        <p:sp>
          <p:nvSpPr>
            <p:cNvPr id="74" name="Rechteck 9">
              <a:extLst>
                <a:ext uri="{FF2B5EF4-FFF2-40B4-BE49-F238E27FC236}">
                  <a16:creationId xmlns:a16="http://schemas.microsoft.com/office/drawing/2014/main" id="{31A292F8-0BED-4FEC-A2AB-12E813BAB4E8}"/>
                </a:ext>
              </a:extLst>
            </p:cNvPr>
            <p:cNvSpPr/>
            <p:nvPr/>
          </p:nvSpPr>
          <p:spPr>
            <a:xfrm>
              <a:off x="5969452" y="5622928"/>
              <a:ext cx="1504566" cy="7584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grpSp>
      <p:grpSp>
        <p:nvGrpSpPr>
          <p:cNvPr id="9" name="Group 8"/>
          <p:cNvGrpSpPr/>
          <p:nvPr/>
        </p:nvGrpSpPr>
        <p:grpSpPr>
          <a:xfrm>
            <a:off x="9714680" y="3865320"/>
            <a:ext cx="1703482" cy="2578560"/>
            <a:chOff x="9714680" y="3793312"/>
            <a:chExt cx="1763840" cy="2578560"/>
          </a:xfrm>
        </p:grpSpPr>
        <p:sp>
          <p:nvSpPr>
            <p:cNvPr id="78" name="Rechteck 20">
              <a:extLst>
                <a:ext uri="{FF2B5EF4-FFF2-40B4-BE49-F238E27FC236}">
                  <a16:creationId xmlns:a16="http://schemas.microsoft.com/office/drawing/2014/main" id="{09B935A3-3CB0-4955-A562-B166753C8C84}"/>
                </a:ext>
              </a:extLst>
            </p:cNvPr>
            <p:cNvSpPr/>
            <p:nvPr/>
          </p:nvSpPr>
          <p:spPr>
            <a:xfrm>
              <a:off x="9714680" y="3793312"/>
              <a:ext cx="1763840" cy="2578560"/>
            </a:xfrm>
            <a:prstGeom prst="rect">
              <a:avLst/>
            </a:prstGeom>
            <a:solidFill>
              <a:srgbClr val="EEECE1"/>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79" name="TextBox 78"/>
            <p:cNvSpPr txBox="1"/>
            <p:nvPr/>
          </p:nvSpPr>
          <p:spPr>
            <a:xfrm>
              <a:off x="10191530" y="4075260"/>
              <a:ext cx="784746" cy="551125"/>
            </a:xfrm>
            <a:prstGeom prst="rect">
              <a:avLst/>
            </a:prstGeom>
            <a:noFill/>
          </p:spPr>
          <p:txBody>
            <a:bodyPr wrap="square" rtlCol="0">
              <a:spAutoFit/>
            </a:bodyPr>
            <a:lstStyle/>
            <a:p>
              <a:pPr algn="ctr"/>
              <a:r>
                <a:rPr lang="it-IT" sz="2800" dirty="0">
                  <a:latin typeface="+mj-lt"/>
                </a:rPr>
                <a:t>IP</a:t>
              </a:r>
              <a:endParaRPr lang="en-GB" sz="2800" dirty="0">
                <a:latin typeface="+mj-lt"/>
              </a:endParaRPr>
            </a:p>
          </p:txBody>
        </p:sp>
        <p:sp>
          <p:nvSpPr>
            <p:cNvPr id="80" name="Rechteck 9">
              <a:extLst>
                <a:ext uri="{FF2B5EF4-FFF2-40B4-BE49-F238E27FC236}">
                  <a16:creationId xmlns:a16="http://schemas.microsoft.com/office/drawing/2014/main" id="{31A292F8-0BED-4FEC-A2AB-12E813BAB4E8}"/>
                </a:ext>
              </a:extLst>
            </p:cNvPr>
            <p:cNvSpPr/>
            <p:nvPr/>
          </p:nvSpPr>
          <p:spPr>
            <a:xfrm>
              <a:off x="9719257" y="4854014"/>
              <a:ext cx="1550226" cy="7584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sp>
          <p:nvSpPr>
            <p:cNvPr id="81" name="TextBox 80"/>
            <p:cNvSpPr txBox="1"/>
            <p:nvPr/>
          </p:nvSpPr>
          <p:spPr>
            <a:xfrm>
              <a:off x="9740698" y="5840044"/>
              <a:ext cx="1711805" cy="369332"/>
            </a:xfrm>
            <a:prstGeom prst="rect">
              <a:avLst/>
            </a:prstGeom>
            <a:noFill/>
          </p:spPr>
          <p:txBody>
            <a:bodyPr wrap="square" rtlCol="0">
              <a:spAutoFit/>
            </a:bodyPr>
            <a:lstStyle/>
            <a:p>
              <a:pPr algn="ctr"/>
              <a:r>
                <a:rPr lang="it-IT" sz="1800" dirty="0">
                  <a:latin typeface="+mj-lt"/>
                </a:rPr>
                <a:t>IP</a:t>
              </a:r>
              <a:endParaRPr lang="en-GB" sz="1800" dirty="0">
                <a:latin typeface="+mj-lt"/>
              </a:endParaRPr>
            </a:p>
          </p:txBody>
        </p:sp>
        <p:sp>
          <p:nvSpPr>
            <p:cNvPr id="77" name="Rechteck 12">
              <a:extLst>
                <a:ext uri="{FF2B5EF4-FFF2-40B4-BE49-F238E27FC236}">
                  <a16:creationId xmlns:a16="http://schemas.microsoft.com/office/drawing/2014/main" id="{0C505611-1202-4B6D-8DA5-D0A1C885E789}"/>
                </a:ext>
              </a:extLst>
            </p:cNvPr>
            <p:cNvSpPr/>
            <p:nvPr/>
          </p:nvSpPr>
          <p:spPr>
            <a:xfrm>
              <a:off x="11269484" y="4854014"/>
              <a:ext cx="209036" cy="758400"/>
            </a:xfrm>
            <a:prstGeom prst="rect">
              <a:avLst/>
            </a:prstGeom>
            <a:solidFill>
              <a:srgbClr val="EEECE1"/>
            </a:solidFill>
            <a:ln w="12700" cap="flat" cmpd="sng" algn="ctr">
              <a:solidFill>
                <a:srgbClr val="4F81BD">
                  <a:shade val="50000"/>
                </a:srgbClr>
              </a:solidFill>
              <a:prstDash val="dash"/>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grpSp>
        <p:nvGrpSpPr>
          <p:cNvPr id="82" name="Group 81"/>
          <p:cNvGrpSpPr/>
          <p:nvPr/>
        </p:nvGrpSpPr>
        <p:grpSpPr>
          <a:xfrm>
            <a:off x="7841759" y="3849281"/>
            <a:ext cx="1704096" cy="2585084"/>
            <a:chOff x="5091404" y="2636912"/>
            <a:chExt cx="1739031" cy="2454194"/>
          </a:xfrm>
        </p:grpSpPr>
        <p:sp>
          <p:nvSpPr>
            <p:cNvPr id="83" name="Rechteck 8">
              <a:extLst>
                <a:ext uri="{FF2B5EF4-FFF2-40B4-BE49-F238E27FC236}">
                  <a16:creationId xmlns:a16="http://schemas.microsoft.com/office/drawing/2014/main" id="{2816483D-6D24-4ECF-B9ED-BB04C86E4C76}"/>
                </a:ext>
              </a:extLst>
            </p:cNvPr>
            <p:cNvSpPr/>
            <p:nvPr/>
          </p:nvSpPr>
          <p:spPr>
            <a:xfrm>
              <a:off x="5091404" y="2636912"/>
              <a:ext cx="1739031" cy="172800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84" name="TextBox 83"/>
            <p:cNvSpPr txBox="1"/>
            <p:nvPr/>
          </p:nvSpPr>
          <p:spPr>
            <a:xfrm>
              <a:off x="5437337" y="3199972"/>
              <a:ext cx="1047164" cy="584775"/>
            </a:xfrm>
            <a:prstGeom prst="rect">
              <a:avLst/>
            </a:prstGeom>
            <a:noFill/>
          </p:spPr>
          <p:txBody>
            <a:bodyPr wrap="square" rtlCol="0">
              <a:spAutoFit/>
            </a:bodyPr>
            <a:lstStyle/>
            <a:p>
              <a:pPr algn="ctr"/>
              <a:r>
                <a:rPr lang="it-IT" sz="3200" dirty="0">
                  <a:latin typeface="+mj-lt"/>
                </a:rPr>
                <a:t>IP</a:t>
              </a:r>
              <a:endParaRPr lang="en-GB" sz="5400" dirty="0">
                <a:latin typeface="+mj-lt"/>
              </a:endParaRPr>
            </a:p>
          </p:txBody>
        </p:sp>
        <p:sp>
          <p:nvSpPr>
            <p:cNvPr id="85" name="Rechteck 9">
              <a:extLst>
                <a:ext uri="{FF2B5EF4-FFF2-40B4-BE49-F238E27FC236}">
                  <a16:creationId xmlns:a16="http://schemas.microsoft.com/office/drawing/2014/main" id="{31A292F8-0BED-4FEC-A2AB-12E813BAB4E8}"/>
                </a:ext>
              </a:extLst>
            </p:cNvPr>
            <p:cNvSpPr/>
            <p:nvPr/>
          </p:nvSpPr>
          <p:spPr>
            <a:xfrm>
              <a:off x="5091404" y="4371106"/>
              <a:ext cx="1739031" cy="720000"/>
            </a:xfrm>
            <a:prstGeom prst="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1800" b="0" i="0" u="none" strike="noStrike" kern="0" cap="none" spc="0" normalizeH="0" baseline="0" noProof="0" dirty="0">
                <a:ln>
                  <a:noFill/>
                </a:ln>
                <a:solidFill>
                  <a:schemeClr val="bg1"/>
                </a:solidFill>
                <a:effectLst/>
                <a:uLnTx/>
                <a:uFillTx/>
                <a:latin typeface="+mj-lt"/>
                <a:ea typeface="+mn-ea"/>
                <a:cs typeface="+mn-cs"/>
              </a:endParaRPr>
            </a:p>
          </p:txBody>
        </p:sp>
      </p:grpSp>
    </p:spTree>
    <p:extLst>
      <p:ext uri="{BB962C8B-B14F-4D97-AF65-F5344CB8AC3E}">
        <p14:creationId xmlns:p14="http://schemas.microsoft.com/office/powerpoint/2010/main" val="227101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51384" y="1308945"/>
            <a:ext cx="7704856" cy="523220"/>
          </a:xfrm>
          <a:prstGeom prst="rect">
            <a:avLst/>
          </a:prstGeom>
          <a:noFill/>
        </p:spPr>
        <p:txBody>
          <a:bodyPr wrap="square" rtlCol="0">
            <a:spAutoFit/>
          </a:bodyPr>
          <a:lstStyle/>
          <a:p>
            <a:r>
              <a:rPr lang="en-GB" sz="2800" dirty="0"/>
              <a:t>GENERAL - SIW - debt-type (4.1.2.3 b)</a:t>
            </a:r>
          </a:p>
        </p:txBody>
      </p:sp>
      <p:sp>
        <p:nvSpPr>
          <p:cNvPr id="26" name="TextBox 25"/>
          <p:cNvSpPr txBox="1"/>
          <p:nvPr/>
        </p:nvSpPr>
        <p:spPr>
          <a:xfrm>
            <a:off x="229174" y="1874950"/>
            <a:ext cx="5112568" cy="1754326"/>
          </a:xfrm>
          <a:prstGeom prst="rect">
            <a:avLst/>
          </a:prstGeom>
          <a:noFill/>
        </p:spPr>
        <p:txBody>
          <a:bodyPr wrap="square" rtlCol="0">
            <a:spAutoFit/>
          </a:bodyPr>
          <a:lstStyle/>
          <a:p>
            <a:pPr algn="just"/>
            <a:r>
              <a:rPr lang="en-GB" dirty="0">
                <a:latin typeface="+mn-lt"/>
              </a:rPr>
              <a:t>The EU guarantee may be used to partly cover </a:t>
            </a:r>
            <a:r>
              <a:rPr lang="en-GB" b="1" dirty="0">
                <a:latin typeface="+mn-lt"/>
              </a:rPr>
              <a:t>individual operations </a:t>
            </a:r>
            <a:r>
              <a:rPr lang="en-GB" dirty="0">
                <a:latin typeface="+mn-lt"/>
              </a:rPr>
              <a:t>on a </a:t>
            </a:r>
            <a:r>
              <a:rPr lang="en-GB" i="1" dirty="0" err="1">
                <a:latin typeface="+mn-lt"/>
              </a:rPr>
              <a:t>pari</a:t>
            </a:r>
            <a:r>
              <a:rPr lang="en-GB" i="1" dirty="0">
                <a:latin typeface="+mn-lt"/>
              </a:rPr>
              <a:t> </a:t>
            </a:r>
            <a:r>
              <a:rPr lang="en-GB" i="1" dirty="0" err="1">
                <a:latin typeface="+mn-lt"/>
              </a:rPr>
              <a:t>passu</a:t>
            </a:r>
            <a:r>
              <a:rPr lang="en-GB" dirty="0">
                <a:latin typeface="+mn-lt"/>
              </a:rPr>
              <a:t> basis. In this case, the maximum exposure of the EU guarantee on an individual operation is 50% of the financing provided by the IP.</a:t>
            </a:r>
          </a:p>
          <a:p>
            <a:pPr algn="just"/>
            <a:r>
              <a:rPr lang="en-IE" dirty="0">
                <a:latin typeface="+mn-lt"/>
              </a:rPr>
              <a:t>The EU guarantee may also cover an FLP </a:t>
            </a:r>
            <a:r>
              <a:rPr lang="en-GB" dirty="0"/>
              <a:t>in respect of individual financing provided to a final recipient. The FLP cover would be limited to 25% of the overall amount of financing provided to a final recipient. The implementing partner must contribute at least 5% to the FLP.</a:t>
            </a:r>
            <a:endParaRPr lang="en-GB" dirty="0">
              <a:latin typeface="+mn-lt"/>
            </a:endParaRPr>
          </a:p>
        </p:txBody>
      </p:sp>
      <p:sp>
        <p:nvSpPr>
          <p:cNvPr id="28" name="TextBox 27"/>
          <p:cNvSpPr txBox="1"/>
          <p:nvPr/>
        </p:nvSpPr>
        <p:spPr>
          <a:xfrm>
            <a:off x="6033471" y="1870279"/>
            <a:ext cx="5305324" cy="1569660"/>
          </a:xfrm>
          <a:prstGeom prst="rect">
            <a:avLst/>
          </a:prstGeom>
          <a:noFill/>
        </p:spPr>
        <p:txBody>
          <a:bodyPr wrap="square" rtlCol="0">
            <a:spAutoFit/>
          </a:bodyPr>
          <a:lstStyle/>
          <a:p>
            <a:pPr algn="just"/>
            <a:r>
              <a:rPr lang="en-GB" dirty="0">
                <a:latin typeface="+mn-lt"/>
              </a:rPr>
              <a:t>The EU guarantee may also cover an FLP or a mezzanine tranche </a:t>
            </a:r>
            <a:r>
              <a:rPr lang="en-GB" dirty="0">
                <a:solidFill>
                  <a:srgbClr val="385D8A"/>
                </a:solidFill>
                <a:latin typeface="+mn-lt"/>
              </a:rPr>
              <a:t>in respect of the relevant </a:t>
            </a:r>
            <a:r>
              <a:rPr lang="en-GB" b="1" dirty="0">
                <a:solidFill>
                  <a:srgbClr val="385D8A"/>
                </a:solidFill>
                <a:latin typeface="+mn-lt"/>
              </a:rPr>
              <a:t>portfolio of operations </a:t>
            </a:r>
            <a:r>
              <a:rPr lang="en-GB" dirty="0">
                <a:solidFill>
                  <a:srgbClr val="385D8A"/>
                </a:solidFill>
                <a:latin typeface="+mn-lt"/>
              </a:rPr>
              <a:t>financed by the IP. Where the EU guarantee covers the FLP, the </a:t>
            </a:r>
            <a:r>
              <a:rPr lang="en-GB" dirty="0">
                <a:latin typeface="+mn-lt"/>
              </a:rPr>
              <a:t>IP must contribute at least 5% to the FLP. The size of the IP’s and the EU guarantee’s contribution to the FLP </a:t>
            </a:r>
            <a:r>
              <a:rPr lang="en-GB" dirty="0" smtClean="0">
                <a:latin typeface="+mn-lt"/>
              </a:rPr>
              <a:t>will </a:t>
            </a:r>
            <a:r>
              <a:rPr lang="en-GB" dirty="0">
                <a:latin typeface="+mn-lt"/>
              </a:rPr>
              <a:t>depend on the risk profile of the financing and investing operations under the guaranteed portfolio and </a:t>
            </a:r>
            <a:r>
              <a:rPr lang="en-GB" dirty="0" smtClean="0">
                <a:latin typeface="+mn-lt"/>
              </a:rPr>
              <a:t>is limited </a:t>
            </a:r>
            <a:r>
              <a:rPr lang="en-GB" dirty="0">
                <a:latin typeface="+mn-lt"/>
              </a:rPr>
              <a:t>to up to 25</a:t>
            </a:r>
            <a:r>
              <a:rPr lang="en-GB" dirty="0" smtClean="0">
                <a:latin typeface="+mn-lt"/>
              </a:rPr>
              <a:t>% [30%] </a:t>
            </a:r>
            <a:r>
              <a:rPr lang="en-GB" dirty="0">
                <a:latin typeface="+mn-lt"/>
              </a:rPr>
              <a:t>of the overall amount of financing to be provided by the IP under a financial product.</a:t>
            </a:r>
          </a:p>
        </p:txBody>
      </p:sp>
      <p:sp>
        <p:nvSpPr>
          <p:cNvPr id="6" name="TextBox 5"/>
          <p:cNvSpPr txBox="1"/>
          <p:nvPr/>
        </p:nvSpPr>
        <p:spPr>
          <a:xfrm>
            <a:off x="1703512" y="3629276"/>
            <a:ext cx="2058216" cy="276999"/>
          </a:xfrm>
          <a:prstGeom prst="rect">
            <a:avLst/>
          </a:prstGeom>
          <a:noFill/>
        </p:spPr>
        <p:txBody>
          <a:bodyPr wrap="square" rtlCol="0">
            <a:spAutoFit/>
          </a:bodyPr>
          <a:lstStyle/>
          <a:p>
            <a:r>
              <a:rPr lang="en-GB" b="1" dirty="0">
                <a:latin typeface="+mn-lt"/>
              </a:rPr>
              <a:t>Individual operations</a:t>
            </a:r>
          </a:p>
        </p:txBody>
      </p:sp>
      <p:grpSp>
        <p:nvGrpSpPr>
          <p:cNvPr id="2" name="Group 1"/>
          <p:cNvGrpSpPr/>
          <p:nvPr/>
        </p:nvGrpSpPr>
        <p:grpSpPr>
          <a:xfrm>
            <a:off x="212590" y="3920374"/>
            <a:ext cx="5426891" cy="2922619"/>
            <a:chOff x="212590" y="3920374"/>
            <a:chExt cx="5426891" cy="2922619"/>
          </a:xfrm>
        </p:grpSpPr>
        <p:sp>
          <p:nvSpPr>
            <p:cNvPr id="22" name="Rechteck 8">
              <a:extLst>
                <a:ext uri="{FF2B5EF4-FFF2-40B4-BE49-F238E27FC236}">
                  <a16:creationId xmlns:a16="http://schemas.microsoft.com/office/drawing/2014/main" id="{2816483D-6D24-4ECF-B9ED-BB04C86E4C76}"/>
                </a:ext>
              </a:extLst>
            </p:cNvPr>
            <p:cNvSpPr/>
            <p:nvPr/>
          </p:nvSpPr>
          <p:spPr>
            <a:xfrm>
              <a:off x="1112590" y="3920374"/>
              <a:ext cx="900000" cy="2448000"/>
            </a:xfrm>
            <a:prstGeom prst="rect">
              <a:avLst/>
            </a:prstGeom>
            <a:solidFill>
              <a:srgbClr val="EEECE1"/>
            </a:solidFill>
            <a:ln w="12700"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3200" kern="0" dirty="0">
                  <a:latin typeface="+mn-lt"/>
                </a:rPr>
                <a:t>IP</a:t>
              </a:r>
              <a:endParaRPr kumimoji="0" lang="de-DE" b="0" i="0" u="none" strike="noStrike" kern="0" cap="none" spc="0" normalizeH="0" baseline="0" noProof="0" dirty="0">
                <a:ln>
                  <a:noFill/>
                </a:ln>
                <a:effectLst/>
                <a:highlight>
                  <a:srgbClr val="C0C0C0"/>
                </a:highlight>
                <a:uLnTx/>
                <a:uFillTx/>
                <a:latin typeface="+mn-lt"/>
              </a:endParaRPr>
            </a:p>
          </p:txBody>
        </p:sp>
        <p:sp>
          <p:nvSpPr>
            <p:cNvPr id="23" name="Rechteck 9">
              <a:extLst>
                <a:ext uri="{FF2B5EF4-FFF2-40B4-BE49-F238E27FC236}">
                  <a16:creationId xmlns:a16="http://schemas.microsoft.com/office/drawing/2014/main" id="{31A292F8-0BED-4FEC-A2AB-12E813BAB4E8}"/>
                </a:ext>
              </a:extLst>
            </p:cNvPr>
            <p:cNvSpPr/>
            <p:nvPr/>
          </p:nvSpPr>
          <p:spPr>
            <a:xfrm>
              <a:off x="212590" y="3920374"/>
              <a:ext cx="900000" cy="24480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sp>
          <p:nvSpPr>
            <p:cNvPr id="24" name="Rectangle 23"/>
            <p:cNvSpPr/>
            <p:nvPr/>
          </p:nvSpPr>
          <p:spPr>
            <a:xfrm>
              <a:off x="407368" y="6379763"/>
              <a:ext cx="1584176" cy="307777"/>
            </a:xfrm>
            <a:prstGeom prst="rect">
              <a:avLst/>
            </a:prstGeom>
          </p:spPr>
          <p:txBody>
            <a:bodyPr wrap="square">
              <a:spAutoFit/>
            </a:bodyPr>
            <a:lstStyle/>
            <a:p>
              <a:r>
                <a:rPr lang="it-IT" sz="1400" kern="0" dirty="0">
                  <a:latin typeface="+mn-lt"/>
                </a:rPr>
                <a:t>50% maximum</a:t>
              </a:r>
              <a:endParaRPr lang="en-GB" sz="1400" dirty="0">
                <a:latin typeface="+mn-lt"/>
              </a:endParaRPr>
            </a:p>
          </p:txBody>
        </p:sp>
        <p:sp>
          <p:nvSpPr>
            <p:cNvPr id="32" name="TextBox 31"/>
            <p:cNvSpPr txBox="1"/>
            <p:nvPr/>
          </p:nvSpPr>
          <p:spPr>
            <a:xfrm>
              <a:off x="4539048" y="5627754"/>
              <a:ext cx="890307" cy="523220"/>
            </a:xfrm>
            <a:prstGeom prst="rect">
              <a:avLst/>
            </a:prstGeom>
            <a:noFill/>
          </p:spPr>
          <p:txBody>
            <a:bodyPr wrap="square" rtlCol="0">
              <a:spAutoFit/>
            </a:bodyPr>
            <a:lstStyle/>
            <a:p>
              <a:r>
                <a:rPr lang="en-GB" sz="1400" dirty="0">
                  <a:latin typeface="+mn-lt"/>
                </a:rPr>
                <a:t>Limited to 25%</a:t>
              </a:r>
            </a:p>
          </p:txBody>
        </p:sp>
        <p:sp>
          <p:nvSpPr>
            <p:cNvPr id="35" name="Rechteck 12">
              <a:extLst>
                <a:ext uri="{FF2B5EF4-FFF2-40B4-BE49-F238E27FC236}">
                  <a16:creationId xmlns:a16="http://schemas.microsoft.com/office/drawing/2014/main" id="{0C505611-1202-4B6D-8DA5-D0A1C885E789}"/>
                </a:ext>
              </a:extLst>
            </p:cNvPr>
            <p:cNvSpPr/>
            <p:nvPr/>
          </p:nvSpPr>
          <p:spPr>
            <a:xfrm>
              <a:off x="4331624" y="5763857"/>
              <a:ext cx="180000" cy="6120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36" name="Rechteck 12">
              <a:extLst>
                <a:ext uri="{FF2B5EF4-FFF2-40B4-BE49-F238E27FC236}">
                  <a16:creationId xmlns:a16="http://schemas.microsoft.com/office/drawing/2014/main" id="{0C505611-1202-4B6D-8DA5-D0A1C885E789}"/>
                </a:ext>
              </a:extLst>
            </p:cNvPr>
            <p:cNvSpPr/>
            <p:nvPr/>
          </p:nvSpPr>
          <p:spPr>
            <a:xfrm>
              <a:off x="2711624" y="3920374"/>
              <a:ext cx="1800000" cy="18360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37" name="TextBox 36"/>
            <p:cNvSpPr txBox="1"/>
            <p:nvPr/>
          </p:nvSpPr>
          <p:spPr>
            <a:xfrm>
              <a:off x="3297655" y="4494543"/>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sp>
          <p:nvSpPr>
            <p:cNvPr id="38" name="Bent Arrow 37"/>
            <p:cNvSpPr/>
            <p:nvPr/>
          </p:nvSpPr>
          <p:spPr bwMode="auto">
            <a:xfrm flipV="1">
              <a:off x="4368733" y="6394115"/>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41" name="TextBox 40"/>
            <p:cNvSpPr txBox="1"/>
            <p:nvPr/>
          </p:nvSpPr>
          <p:spPr>
            <a:xfrm>
              <a:off x="4693898" y="6381328"/>
              <a:ext cx="945583" cy="461665"/>
            </a:xfrm>
            <a:prstGeom prst="rect">
              <a:avLst/>
            </a:prstGeom>
            <a:noFill/>
          </p:spPr>
          <p:txBody>
            <a:bodyPr wrap="square" rtlCol="0">
              <a:spAutoFit/>
            </a:bodyPr>
            <a:lstStyle/>
            <a:p>
              <a:r>
                <a:rPr lang="en-GB" dirty="0">
                  <a:latin typeface="+mn-lt"/>
                </a:rPr>
                <a:t>IP at least 5%</a:t>
              </a:r>
            </a:p>
          </p:txBody>
        </p:sp>
      </p:grpSp>
      <p:sp>
        <p:nvSpPr>
          <p:cNvPr id="42" name="TextBox 41"/>
          <p:cNvSpPr txBox="1"/>
          <p:nvPr/>
        </p:nvSpPr>
        <p:spPr>
          <a:xfrm>
            <a:off x="7536160" y="3555404"/>
            <a:ext cx="2177551" cy="276999"/>
          </a:xfrm>
          <a:prstGeom prst="rect">
            <a:avLst/>
          </a:prstGeom>
          <a:noFill/>
        </p:spPr>
        <p:txBody>
          <a:bodyPr wrap="square" rtlCol="0">
            <a:spAutoFit/>
          </a:bodyPr>
          <a:lstStyle/>
          <a:p>
            <a:r>
              <a:rPr lang="en-GB" b="1" dirty="0">
                <a:latin typeface="+mn-lt"/>
              </a:rPr>
              <a:t>Portfolio of operations</a:t>
            </a:r>
          </a:p>
        </p:txBody>
      </p:sp>
      <p:grpSp>
        <p:nvGrpSpPr>
          <p:cNvPr id="9" name="Group 8"/>
          <p:cNvGrpSpPr/>
          <p:nvPr/>
        </p:nvGrpSpPr>
        <p:grpSpPr>
          <a:xfrm>
            <a:off x="5879976" y="3868931"/>
            <a:ext cx="2793681" cy="2923488"/>
            <a:chOff x="6470671" y="3868931"/>
            <a:chExt cx="2793681" cy="2923488"/>
          </a:xfrm>
        </p:grpSpPr>
        <p:grpSp>
          <p:nvGrpSpPr>
            <p:cNvPr id="5" name="Group 4"/>
            <p:cNvGrpSpPr/>
            <p:nvPr/>
          </p:nvGrpSpPr>
          <p:grpSpPr>
            <a:xfrm>
              <a:off x="6470671" y="3868931"/>
              <a:ext cx="2691379" cy="2810195"/>
              <a:chOff x="6816080" y="2636912"/>
              <a:chExt cx="2683923" cy="2810195"/>
            </a:xfrm>
          </p:grpSpPr>
          <p:sp>
            <p:nvSpPr>
              <p:cNvPr id="39" name="TextBox 38"/>
              <p:cNvSpPr txBox="1"/>
              <p:nvPr/>
            </p:nvSpPr>
            <p:spPr>
              <a:xfrm>
                <a:off x="8643504" y="4344292"/>
                <a:ext cx="856499" cy="738664"/>
              </a:xfrm>
              <a:prstGeom prst="rect">
                <a:avLst/>
              </a:prstGeom>
              <a:noFill/>
            </p:spPr>
            <p:txBody>
              <a:bodyPr wrap="square" rtlCol="0">
                <a:spAutoFit/>
              </a:bodyPr>
              <a:lstStyle/>
              <a:p>
                <a:r>
                  <a:rPr lang="en-GB" sz="1400" dirty="0">
                    <a:latin typeface="+mn-lt"/>
                  </a:rPr>
                  <a:t>Limited to </a:t>
                </a:r>
                <a:r>
                  <a:rPr lang="en-GB" sz="1400">
                    <a:latin typeface="+mn-lt"/>
                  </a:rPr>
                  <a:t>25</a:t>
                </a:r>
                <a:r>
                  <a:rPr lang="en-GB" sz="1400" smtClean="0">
                    <a:latin typeface="+mn-lt"/>
                  </a:rPr>
                  <a:t>% [30%]</a:t>
                </a:r>
                <a:endParaRPr lang="en-GB" sz="1400" dirty="0">
                  <a:latin typeface="+mn-lt"/>
                </a:endParaRPr>
              </a:p>
            </p:txBody>
          </p:sp>
          <p:grpSp>
            <p:nvGrpSpPr>
              <p:cNvPr id="3" name="Group 2"/>
              <p:cNvGrpSpPr/>
              <p:nvPr/>
            </p:nvGrpSpPr>
            <p:grpSpPr>
              <a:xfrm>
                <a:off x="6816080" y="2636912"/>
                <a:ext cx="1800000" cy="2455483"/>
                <a:chOff x="6816080" y="2636912"/>
                <a:chExt cx="1800000" cy="2455483"/>
              </a:xfrm>
            </p:grpSpPr>
            <p:sp>
              <p:nvSpPr>
                <p:cNvPr id="31" name="Rechteck 12">
                  <a:extLst>
                    <a:ext uri="{FF2B5EF4-FFF2-40B4-BE49-F238E27FC236}">
                      <a16:creationId xmlns:a16="http://schemas.microsoft.com/office/drawing/2014/main" id="{0C505611-1202-4B6D-8DA5-D0A1C885E789}"/>
                    </a:ext>
                  </a:extLst>
                </p:cNvPr>
                <p:cNvSpPr/>
                <p:nvPr/>
              </p:nvSpPr>
              <p:spPr>
                <a:xfrm>
                  <a:off x="8436080" y="4472912"/>
                  <a:ext cx="180000" cy="619483"/>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34" name="Rechteck 12">
                  <a:extLst>
                    <a:ext uri="{FF2B5EF4-FFF2-40B4-BE49-F238E27FC236}">
                      <a16:creationId xmlns:a16="http://schemas.microsoft.com/office/drawing/2014/main" id="{0C505611-1202-4B6D-8DA5-D0A1C885E789}"/>
                    </a:ext>
                  </a:extLst>
                </p:cNvPr>
                <p:cNvSpPr/>
                <p:nvPr/>
              </p:nvSpPr>
              <p:spPr>
                <a:xfrm>
                  <a:off x="6816080" y="2636912"/>
                  <a:ext cx="1800000" cy="18360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0" name="TextBox 39"/>
                <p:cNvSpPr txBox="1"/>
                <p:nvPr/>
              </p:nvSpPr>
              <p:spPr>
                <a:xfrm>
                  <a:off x="7399618" y="324877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19" name="Bent Arrow 18"/>
              <p:cNvSpPr/>
              <p:nvPr/>
            </p:nvSpPr>
            <p:spPr bwMode="auto">
              <a:xfrm flipV="1">
                <a:off x="8477288" y="5112162"/>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grpSp>
        <p:sp>
          <p:nvSpPr>
            <p:cNvPr id="43" name="TextBox 42"/>
            <p:cNvSpPr txBox="1"/>
            <p:nvPr/>
          </p:nvSpPr>
          <p:spPr>
            <a:xfrm>
              <a:off x="8399530" y="6330754"/>
              <a:ext cx="864822" cy="461665"/>
            </a:xfrm>
            <a:prstGeom prst="rect">
              <a:avLst/>
            </a:prstGeom>
            <a:noFill/>
          </p:spPr>
          <p:txBody>
            <a:bodyPr wrap="square" rtlCol="0">
              <a:spAutoFit/>
            </a:bodyPr>
            <a:lstStyle/>
            <a:p>
              <a:r>
                <a:rPr lang="en-GB" dirty="0">
                  <a:latin typeface="+mn-lt"/>
                </a:rPr>
                <a:t>IP at least 5%</a:t>
              </a:r>
            </a:p>
          </p:txBody>
        </p:sp>
      </p:grpSp>
      <p:sp>
        <p:nvSpPr>
          <p:cNvPr id="8" name="Slide Number Placeholder 7"/>
          <p:cNvSpPr>
            <a:spLocks noGrp="1"/>
          </p:cNvSpPr>
          <p:nvPr>
            <p:ph type="sldNum" sz="quarter" idx="12"/>
          </p:nvPr>
        </p:nvSpPr>
        <p:spPr>
          <a:xfrm>
            <a:off x="8737600" y="6381328"/>
            <a:ext cx="2844800" cy="476250"/>
          </a:xfrm>
        </p:spPr>
        <p:txBody>
          <a:bodyPr/>
          <a:lstStyle/>
          <a:p>
            <a:fld id="{39886854-C2D6-4F81-8167-269B9D86EE46}" type="slidenum">
              <a:rPr lang="en-GB" smtClean="0"/>
              <a:t>4</a:t>
            </a:fld>
            <a:endParaRPr lang="en-GB"/>
          </a:p>
        </p:txBody>
      </p:sp>
      <p:grpSp>
        <p:nvGrpSpPr>
          <p:cNvPr id="45" name="Group 44"/>
          <p:cNvGrpSpPr/>
          <p:nvPr/>
        </p:nvGrpSpPr>
        <p:grpSpPr>
          <a:xfrm>
            <a:off x="10429182" y="3861048"/>
            <a:ext cx="1668886" cy="2479673"/>
            <a:chOff x="9035626" y="3423632"/>
            <a:chExt cx="1452862" cy="2160240"/>
          </a:xfrm>
        </p:grpSpPr>
        <p:sp>
          <p:nvSpPr>
            <p:cNvPr id="46" name="Rechteck 20">
              <a:extLst>
                <a:ext uri="{FF2B5EF4-FFF2-40B4-BE49-F238E27FC236}">
                  <a16:creationId xmlns:a16="http://schemas.microsoft.com/office/drawing/2014/main" id="{09B935A3-3CB0-4955-A562-B166753C8C84}"/>
                </a:ext>
              </a:extLst>
            </p:cNvPr>
            <p:cNvSpPr/>
            <p:nvPr/>
          </p:nvSpPr>
          <p:spPr>
            <a:xfrm>
              <a:off x="9035628" y="3423632"/>
              <a:ext cx="1452860" cy="2160240"/>
            </a:xfrm>
            <a:prstGeom prst="rect">
              <a:avLst/>
            </a:prstGeom>
            <a:solidFill>
              <a:srgbClr val="EEECE1"/>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47" name="TextBox 46"/>
            <p:cNvSpPr txBox="1"/>
            <p:nvPr/>
          </p:nvSpPr>
          <p:spPr>
            <a:xfrm>
              <a:off x="9438863" y="3724110"/>
              <a:ext cx="64638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sp>
          <p:nvSpPr>
            <p:cNvPr id="48" name="Rechteck 9">
              <a:extLst>
                <a:ext uri="{FF2B5EF4-FFF2-40B4-BE49-F238E27FC236}">
                  <a16:creationId xmlns:a16="http://schemas.microsoft.com/office/drawing/2014/main" id="{31A292F8-0BED-4FEC-A2AB-12E813BAB4E8}"/>
                </a:ext>
              </a:extLst>
            </p:cNvPr>
            <p:cNvSpPr/>
            <p:nvPr/>
          </p:nvSpPr>
          <p:spPr>
            <a:xfrm>
              <a:off x="9035626" y="4516070"/>
              <a:ext cx="1452861" cy="459800"/>
            </a:xfrm>
            <a:prstGeom prst="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2400" b="0" i="0" u="none" strike="noStrike" kern="0" cap="none" spc="0" normalizeH="0" baseline="0" noProof="0" dirty="0">
                <a:ln>
                  <a:noFill/>
                </a:ln>
                <a:solidFill>
                  <a:schemeClr val="bg1"/>
                </a:solidFill>
                <a:effectLst/>
                <a:uLnTx/>
                <a:uFillTx/>
                <a:latin typeface="+mj-lt"/>
                <a:ea typeface="+mn-ea"/>
                <a:cs typeface="+mn-cs"/>
              </a:endParaRPr>
            </a:p>
          </p:txBody>
        </p:sp>
        <p:sp>
          <p:nvSpPr>
            <p:cNvPr id="49" name="TextBox 48"/>
            <p:cNvSpPr txBox="1"/>
            <p:nvPr/>
          </p:nvSpPr>
          <p:spPr>
            <a:xfrm>
              <a:off x="9060824" y="5079816"/>
              <a:ext cx="140999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grpSp>
      <p:grpSp>
        <p:nvGrpSpPr>
          <p:cNvPr id="50" name="Group 49"/>
          <p:cNvGrpSpPr/>
          <p:nvPr/>
        </p:nvGrpSpPr>
        <p:grpSpPr>
          <a:xfrm>
            <a:off x="8544276" y="3861048"/>
            <a:ext cx="1668884" cy="2479673"/>
            <a:chOff x="10276738" y="4132686"/>
            <a:chExt cx="1452860" cy="2160240"/>
          </a:xfrm>
        </p:grpSpPr>
        <p:grpSp>
          <p:nvGrpSpPr>
            <p:cNvPr id="51" name="Group 50"/>
            <p:cNvGrpSpPr/>
            <p:nvPr/>
          </p:nvGrpSpPr>
          <p:grpSpPr>
            <a:xfrm>
              <a:off x="10276738" y="4132686"/>
              <a:ext cx="1452860" cy="2160240"/>
              <a:chOff x="9035628" y="3423632"/>
              <a:chExt cx="1452860" cy="2160240"/>
            </a:xfrm>
          </p:grpSpPr>
          <p:sp>
            <p:nvSpPr>
              <p:cNvPr id="53" name="Rechteck 20">
                <a:extLst>
                  <a:ext uri="{FF2B5EF4-FFF2-40B4-BE49-F238E27FC236}">
                    <a16:creationId xmlns:a16="http://schemas.microsoft.com/office/drawing/2014/main" id="{09B935A3-3CB0-4955-A562-B166753C8C84}"/>
                  </a:ext>
                </a:extLst>
              </p:cNvPr>
              <p:cNvSpPr/>
              <p:nvPr/>
            </p:nvSpPr>
            <p:spPr>
              <a:xfrm>
                <a:off x="9035628" y="3423632"/>
                <a:ext cx="1452860" cy="2160240"/>
              </a:xfrm>
              <a:prstGeom prst="rect">
                <a:avLst/>
              </a:prstGeom>
              <a:solidFill>
                <a:srgbClr val="EEECE1"/>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54" name="TextBox 53"/>
              <p:cNvSpPr txBox="1"/>
              <p:nvPr/>
            </p:nvSpPr>
            <p:spPr>
              <a:xfrm>
                <a:off x="9438863" y="3724110"/>
                <a:ext cx="64638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sp>
            <p:nvSpPr>
              <p:cNvPr id="56" name="TextBox 55"/>
              <p:cNvSpPr txBox="1"/>
              <p:nvPr/>
            </p:nvSpPr>
            <p:spPr>
              <a:xfrm>
                <a:off x="9060824" y="5079816"/>
                <a:ext cx="140999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grpSp>
        <p:sp>
          <p:nvSpPr>
            <p:cNvPr id="52" name="Rechteck 12">
              <a:extLst>
                <a:ext uri="{FF2B5EF4-FFF2-40B4-BE49-F238E27FC236}">
                  <a16:creationId xmlns:a16="http://schemas.microsoft.com/office/drawing/2014/main" id="{0C505611-1202-4B6D-8DA5-D0A1C885E789}"/>
                </a:ext>
              </a:extLst>
            </p:cNvPr>
            <p:cNvSpPr/>
            <p:nvPr/>
          </p:nvSpPr>
          <p:spPr>
            <a:xfrm>
              <a:off x="11568608" y="5225124"/>
              <a:ext cx="160989" cy="4598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sp>
        <p:nvSpPr>
          <p:cNvPr id="57" name="Rechteck 13">
            <a:extLst>
              <a:ext uri="{FF2B5EF4-FFF2-40B4-BE49-F238E27FC236}">
                <a16:creationId xmlns:a16="http://schemas.microsoft.com/office/drawing/2014/main" id="{19ED0800-685D-4FFC-835A-4558200CA41F}"/>
              </a:ext>
            </a:extLst>
          </p:cNvPr>
          <p:cNvSpPr/>
          <p:nvPr/>
        </p:nvSpPr>
        <p:spPr>
          <a:xfrm>
            <a:off x="2711623" y="5763857"/>
            <a:ext cx="1611285" cy="611999"/>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j-lt"/>
              </a:rPr>
              <a:t>COM</a:t>
            </a:r>
          </a:p>
        </p:txBody>
      </p:sp>
      <p:sp>
        <p:nvSpPr>
          <p:cNvPr id="58" name="Rechteck 13">
            <a:extLst>
              <a:ext uri="{FF2B5EF4-FFF2-40B4-BE49-F238E27FC236}">
                <a16:creationId xmlns:a16="http://schemas.microsoft.com/office/drawing/2014/main" id="{19ED0800-685D-4FFC-835A-4558200CA41F}"/>
              </a:ext>
            </a:extLst>
          </p:cNvPr>
          <p:cNvSpPr/>
          <p:nvPr/>
        </p:nvSpPr>
        <p:spPr>
          <a:xfrm>
            <a:off x="5879975" y="5716587"/>
            <a:ext cx="1616475" cy="607827"/>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j-lt"/>
              </a:rPr>
              <a:t>COM</a:t>
            </a:r>
          </a:p>
        </p:txBody>
      </p:sp>
      <p:sp>
        <p:nvSpPr>
          <p:cNvPr id="59" name="Rechteck 13">
            <a:extLst>
              <a:ext uri="{FF2B5EF4-FFF2-40B4-BE49-F238E27FC236}">
                <a16:creationId xmlns:a16="http://schemas.microsoft.com/office/drawing/2014/main" id="{19ED0800-685D-4FFC-835A-4558200CA41F}"/>
              </a:ext>
            </a:extLst>
          </p:cNvPr>
          <p:cNvSpPr/>
          <p:nvPr/>
        </p:nvSpPr>
        <p:spPr>
          <a:xfrm>
            <a:off x="8544274" y="5115024"/>
            <a:ext cx="1483959" cy="528885"/>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j-lt"/>
              </a:rPr>
              <a:t>COM</a:t>
            </a:r>
          </a:p>
        </p:txBody>
      </p:sp>
    </p:spTree>
    <p:extLst>
      <p:ext uri="{BB962C8B-B14F-4D97-AF65-F5344CB8AC3E}">
        <p14:creationId xmlns:p14="http://schemas.microsoft.com/office/powerpoint/2010/main" val="192223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55410" y="1341535"/>
            <a:ext cx="11373238" cy="1323439"/>
          </a:xfrm>
          <a:prstGeom prst="rect">
            <a:avLst/>
          </a:prstGeom>
          <a:noFill/>
        </p:spPr>
        <p:txBody>
          <a:bodyPr wrap="square" rtlCol="0">
            <a:spAutoFit/>
          </a:bodyPr>
          <a:lstStyle/>
          <a:p>
            <a:r>
              <a:rPr lang="en-GB" sz="2800" dirty="0"/>
              <a:t>GENERAL - SIW - equity-type (4.1.2.3 d) </a:t>
            </a:r>
          </a:p>
          <a:p>
            <a:endParaRPr lang="en-GB" sz="2800" dirty="0"/>
          </a:p>
          <a:p>
            <a:r>
              <a:rPr lang="en-GB" sz="2400" dirty="0">
                <a:solidFill>
                  <a:srgbClr val="FF0000"/>
                </a:solidFill>
              </a:rPr>
              <a:t>As described in GENERAL PRINCIPLES (horizontal section 2.3.2.3)</a:t>
            </a:r>
          </a:p>
        </p:txBody>
      </p:sp>
      <p:grpSp>
        <p:nvGrpSpPr>
          <p:cNvPr id="5" name="Group 4"/>
          <p:cNvGrpSpPr/>
          <p:nvPr/>
        </p:nvGrpSpPr>
        <p:grpSpPr>
          <a:xfrm>
            <a:off x="1558360" y="3117633"/>
            <a:ext cx="3554141" cy="2964630"/>
            <a:chOff x="1558360" y="3117633"/>
            <a:chExt cx="3554141" cy="2964630"/>
          </a:xfrm>
        </p:grpSpPr>
        <p:grpSp>
          <p:nvGrpSpPr>
            <p:cNvPr id="62" name="Group 61"/>
            <p:cNvGrpSpPr/>
            <p:nvPr/>
          </p:nvGrpSpPr>
          <p:grpSpPr>
            <a:xfrm>
              <a:off x="2969373" y="5692065"/>
              <a:ext cx="2143128" cy="390198"/>
              <a:chOff x="3005247" y="6515608"/>
              <a:chExt cx="2143128" cy="390198"/>
            </a:xfrm>
          </p:grpSpPr>
          <p:sp>
            <p:nvSpPr>
              <p:cNvPr id="63" name="TextBox 62"/>
              <p:cNvSpPr txBox="1"/>
              <p:nvPr/>
            </p:nvSpPr>
            <p:spPr>
              <a:xfrm>
                <a:off x="3359696" y="6628807"/>
                <a:ext cx="1788679" cy="276999"/>
              </a:xfrm>
              <a:prstGeom prst="rect">
                <a:avLst/>
              </a:prstGeom>
              <a:noFill/>
            </p:spPr>
            <p:txBody>
              <a:bodyPr wrap="square" rtlCol="0">
                <a:spAutoFit/>
              </a:bodyPr>
              <a:lstStyle/>
              <a:p>
                <a:r>
                  <a:rPr lang="en-GB" dirty="0">
                    <a:latin typeface="+mn-lt"/>
                  </a:rPr>
                  <a:t>IP at least 5%</a:t>
                </a:r>
              </a:p>
            </p:txBody>
          </p:sp>
          <p:sp>
            <p:nvSpPr>
              <p:cNvPr id="64" name="Bent Arrow 63"/>
              <p:cNvSpPr/>
              <p:nvPr/>
            </p:nvSpPr>
            <p:spPr bwMode="auto">
              <a:xfrm flipV="1">
                <a:off x="3005247" y="6515608"/>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grpSp>
        <p:grpSp>
          <p:nvGrpSpPr>
            <p:cNvPr id="65" name="Group 64"/>
            <p:cNvGrpSpPr/>
            <p:nvPr/>
          </p:nvGrpSpPr>
          <p:grpSpPr>
            <a:xfrm>
              <a:off x="1558360" y="3117633"/>
              <a:ext cx="1873343" cy="2557479"/>
              <a:chOff x="2506059" y="2643106"/>
              <a:chExt cx="1800000" cy="2448000"/>
            </a:xfrm>
          </p:grpSpPr>
          <p:sp>
            <p:nvSpPr>
              <p:cNvPr id="66" name="Rechteck 8">
                <a:extLst>
                  <a:ext uri="{FF2B5EF4-FFF2-40B4-BE49-F238E27FC236}">
                    <a16:creationId xmlns:a16="http://schemas.microsoft.com/office/drawing/2014/main" id="{2816483D-6D24-4ECF-B9ED-BB04C86E4C76}"/>
                  </a:ext>
                </a:extLst>
              </p:cNvPr>
              <p:cNvSpPr/>
              <p:nvPr/>
            </p:nvSpPr>
            <p:spPr>
              <a:xfrm>
                <a:off x="3766059" y="2643106"/>
                <a:ext cx="540000" cy="244800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kern="0" dirty="0">
                    <a:latin typeface="+mj-lt"/>
                  </a:rPr>
                  <a:t>IP</a:t>
                </a:r>
                <a:endParaRPr kumimoji="0" lang="de-DE" sz="900" b="0" i="0" u="none" strike="noStrike" kern="0" cap="none" spc="0" normalizeH="0" baseline="0" noProof="0" dirty="0">
                  <a:ln>
                    <a:noFill/>
                  </a:ln>
                  <a:effectLst/>
                  <a:highlight>
                    <a:srgbClr val="C0C0C0"/>
                  </a:highlight>
                  <a:uLnTx/>
                  <a:uFillTx/>
                  <a:latin typeface="+mj-lt"/>
                </a:endParaRPr>
              </a:p>
            </p:txBody>
          </p:sp>
          <p:sp>
            <p:nvSpPr>
              <p:cNvPr id="67" name="Rechteck 9">
                <a:extLst>
                  <a:ext uri="{FF2B5EF4-FFF2-40B4-BE49-F238E27FC236}">
                    <a16:creationId xmlns:a16="http://schemas.microsoft.com/office/drawing/2014/main" id="{31A292F8-0BED-4FEC-A2AB-12E813BAB4E8}"/>
                  </a:ext>
                </a:extLst>
              </p:cNvPr>
              <p:cNvSpPr/>
              <p:nvPr/>
            </p:nvSpPr>
            <p:spPr>
              <a:xfrm>
                <a:off x="2506059" y="2643106"/>
                <a:ext cx="1269048" cy="24480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2400" b="0" i="0" u="none" strike="noStrike" kern="0" cap="none" spc="0" normalizeH="0" baseline="0" noProof="0" dirty="0">
                  <a:ln>
                    <a:noFill/>
                  </a:ln>
                  <a:solidFill>
                    <a:schemeClr val="bg1"/>
                  </a:solidFill>
                  <a:effectLst/>
                  <a:uLnTx/>
                  <a:uFillTx/>
                  <a:latin typeface="+mj-lt"/>
                  <a:ea typeface="+mn-ea"/>
                  <a:cs typeface="+mn-cs"/>
                </a:endParaRPr>
              </a:p>
            </p:txBody>
          </p:sp>
        </p:grpSp>
        <p:sp>
          <p:nvSpPr>
            <p:cNvPr id="68" name="Rectangle 67"/>
            <p:cNvSpPr/>
            <p:nvPr/>
          </p:nvSpPr>
          <p:spPr>
            <a:xfrm>
              <a:off x="1710586" y="5705649"/>
              <a:ext cx="1145054" cy="276999"/>
            </a:xfrm>
            <a:prstGeom prst="rect">
              <a:avLst/>
            </a:prstGeom>
          </p:spPr>
          <p:txBody>
            <a:bodyPr wrap="square">
              <a:spAutoFit/>
            </a:bodyPr>
            <a:lstStyle/>
            <a:p>
              <a:pPr algn="ctr"/>
              <a:r>
                <a:rPr lang="it-IT" kern="0" dirty="0">
                  <a:latin typeface="+mj-lt"/>
                </a:rPr>
                <a:t>Up to 70%</a:t>
              </a:r>
              <a:endParaRPr lang="en-GB" dirty="0">
                <a:latin typeface="+mj-lt"/>
              </a:endParaRPr>
            </a:p>
          </p:txBody>
        </p:sp>
      </p:grpSp>
      <p:sp>
        <p:nvSpPr>
          <p:cNvPr id="2" name="Slide Number Placeholder 1"/>
          <p:cNvSpPr>
            <a:spLocks noGrp="1"/>
          </p:cNvSpPr>
          <p:nvPr>
            <p:ph type="sldNum" sz="quarter" idx="12"/>
          </p:nvPr>
        </p:nvSpPr>
        <p:spPr/>
        <p:txBody>
          <a:bodyPr/>
          <a:lstStyle/>
          <a:p>
            <a:fld id="{39886854-C2D6-4F81-8167-269B9D86EE46}" type="slidenum">
              <a:rPr lang="en-GB" smtClean="0"/>
              <a:t>5</a:t>
            </a:fld>
            <a:endParaRPr lang="en-GB"/>
          </a:p>
        </p:txBody>
      </p:sp>
      <p:grpSp>
        <p:nvGrpSpPr>
          <p:cNvPr id="28" name="Group 27"/>
          <p:cNvGrpSpPr/>
          <p:nvPr/>
        </p:nvGrpSpPr>
        <p:grpSpPr>
          <a:xfrm>
            <a:off x="6023992" y="3120565"/>
            <a:ext cx="1704096" cy="2585084"/>
            <a:chOff x="5969452" y="3796244"/>
            <a:chExt cx="1704096" cy="2585084"/>
          </a:xfrm>
        </p:grpSpPr>
        <p:sp>
          <p:nvSpPr>
            <p:cNvPr id="33" name="Rechteck 12">
              <a:extLst>
                <a:ext uri="{FF2B5EF4-FFF2-40B4-BE49-F238E27FC236}">
                  <a16:creationId xmlns:a16="http://schemas.microsoft.com/office/drawing/2014/main" id="{0C505611-1202-4B6D-8DA5-D0A1C885E789}"/>
                </a:ext>
              </a:extLst>
            </p:cNvPr>
            <p:cNvSpPr/>
            <p:nvPr/>
          </p:nvSpPr>
          <p:spPr>
            <a:xfrm>
              <a:off x="7464511" y="5616404"/>
              <a:ext cx="209036" cy="764924"/>
            </a:xfrm>
            <a:prstGeom prst="rect">
              <a:avLst/>
            </a:prstGeom>
            <a:solidFill>
              <a:srgbClr val="EEECE1"/>
            </a:solidFill>
            <a:ln w="12700" cap="flat" cmpd="sng" algn="ctr">
              <a:solidFill>
                <a:srgbClr val="4F81BD">
                  <a:shade val="50000"/>
                </a:srgbClr>
              </a:solidFill>
              <a:prstDash val="dash"/>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34" name="Rechteck 8">
              <a:extLst>
                <a:ext uri="{FF2B5EF4-FFF2-40B4-BE49-F238E27FC236}">
                  <a16:creationId xmlns:a16="http://schemas.microsoft.com/office/drawing/2014/main" id="{2816483D-6D24-4ECF-B9ED-BB04C86E4C76}"/>
                </a:ext>
              </a:extLst>
            </p:cNvPr>
            <p:cNvSpPr/>
            <p:nvPr/>
          </p:nvSpPr>
          <p:spPr>
            <a:xfrm>
              <a:off x="5969452" y="3796244"/>
              <a:ext cx="1704096" cy="182016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35" name="TextBox 34"/>
            <p:cNvSpPr txBox="1"/>
            <p:nvPr/>
          </p:nvSpPr>
          <p:spPr>
            <a:xfrm>
              <a:off x="6308436" y="4389334"/>
              <a:ext cx="1026128" cy="615963"/>
            </a:xfrm>
            <a:prstGeom prst="rect">
              <a:avLst/>
            </a:prstGeom>
            <a:noFill/>
          </p:spPr>
          <p:txBody>
            <a:bodyPr wrap="square" rtlCol="0">
              <a:spAutoFit/>
            </a:bodyPr>
            <a:lstStyle/>
            <a:p>
              <a:pPr algn="ctr"/>
              <a:r>
                <a:rPr lang="it-IT" sz="3200" dirty="0">
                  <a:latin typeface="+mj-lt"/>
                </a:rPr>
                <a:t>IP</a:t>
              </a:r>
              <a:endParaRPr lang="en-GB" sz="5400" dirty="0">
                <a:latin typeface="+mj-lt"/>
              </a:endParaRPr>
            </a:p>
          </p:txBody>
        </p:sp>
        <p:sp>
          <p:nvSpPr>
            <p:cNvPr id="37" name="Rechteck 9">
              <a:extLst>
                <a:ext uri="{FF2B5EF4-FFF2-40B4-BE49-F238E27FC236}">
                  <a16:creationId xmlns:a16="http://schemas.microsoft.com/office/drawing/2014/main" id="{31A292F8-0BED-4FEC-A2AB-12E813BAB4E8}"/>
                </a:ext>
              </a:extLst>
            </p:cNvPr>
            <p:cNvSpPr/>
            <p:nvPr/>
          </p:nvSpPr>
          <p:spPr>
            <a:xfrm>
              <a:off x="5969452" y="5622928"/>
              <a:ext cx="1504566" cy="7584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grpSp>
      <p:grpSp>
        <p:nvGrpSpPr>
          <p:cNvPr id="38" name="Group 37"/>
          <p:cNvGrpSpPr/>
          <p:nvPr/>
        </p:nvGrpSpPr>
        <p:grpSpPr>
          <a:xfrm>
            <a:off x="9769220" y="3117633"/>
            <a:ext cx="1763840" cy="2578560"/>
            <a:chOff x="9714680" y="3793312"/>
            <a:chExt cx="1763840" cy="2578560"/>
          </a:xfrm>
        </p:grpSpPr>
        <p:sp>
          <p:nvSpPr>
            <p:cNvPr id="49" name="Rechteck 20">
              <a:extLst>
                <a:ext uri="{FF2B5EF4-FFF2-40B4-BE49-F238E27FC236}">
                  <a16:creationId xmlns:a16="http://schemas.microsoft.com/office/drawing/2014/main" id="{09B935A3-3CB0-4955-A562-B166753C8C84}"/>
                </a:ext>
              </a:extLst>
            </p:cNvPr>
            <p:cNvSpPr/>
            <p:nvPr/>
          </p:nvSpPr>
          <p:spPr>
            <a:xfrm>
              <a:off x="9714680" y="3793312"/>
              <a:ext cx="1763840" cy="2578560"/>
            </a:xfrm>
            <a:prstGeom prst="rect">
              <a:avLst/>
            </a:prstGeom>
            <a:solidFill>
              <a:srgbClr val="EEECE1"/>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50" name="TextBox 49"/>
            <p:cNvSpPr txBox="1"/>
            <p:nvPr/>
          </p:nvSpPr>
          <p:spPr>
            <a:xfrm>
              <a:off x="10191530" y="4075260"/>
              <a:ext cx="784746" cy="551125"/>
            </a:xfrm>
            <a:prstGeom prst="rect">
              <a:avLst/>
            </a:prstGeom>
            <a:noFill/>
          </p:spPr>
          <p:txBody>
            <a:bodyPr wrap="square" rtlCol="0">
              <a:spAutoFit/>
            </a:bodyPr>
            <a:lstStyle/>
            <a:p>
              <a:pPr algn="ctr"/>
              <a:r>
                <a:rPr lang="it-IT" sz="2800" dirty="0">
                  <a:latin typeface="+mj-lt"/>
                </a:rPr>
                <a:t>IP</a:t>
              </a:r>
              <a:endParaRPr lang="en-GB" sz="2800" dirty="0">
                <a:latin typeface="+mj-lt"/>
              </a:endParaRPr>
            </a:p>
          </p:txBody>
        </p:sp>
        <p:sp>
          <p:nvSpPr>
            <p:cNvPr id="51" name="Rechteck 9">
              <a:extLst>
                <a:ext uri="{FF2B5EF4-FFF2-40B4-BE49-F238E27FC236}">
                  <a16:creationId xmlns:a16="http://schemas.microsoft.com/office/drawing/2014/main" id="{31A292F8-0BED-4FEC-A2AB-12E813BAB4E8}"/>
                </a:ext>
              </a:extLst>
            </p:cNvPr>
            <p:cNvSpPr/>
            <p:nvPr/>
          </p:nvSpPr>
          <p:spPr>
            <a:xfrm>
              <a:off x="9719257" y="4854014"/>
              <a:ext cx="1550226" cy="7584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sp>
          <p:nvSpPr>
            <p:cNvPr id="52" name="TextBox 51"/>
            <p:cNvSpPr txBox="1"/>
            <p:nvPr/>
          </p:nvSpPr>
          <p:spPr>
            <a:xfrm>
              <a:off x="9740698" y="5840044"/>
              <a:ext cx="1711805" cy="369332"/>
            </a:xfrm>
            <a:prstGeom prst="rect">
              <a:avLst/>
            </a:prstGeom>
            <a:noFill/>
          </p:spPr>
          <p:txBody>
            <a:bodyPr wrap="square" rtlCol="0">
              <a:spAutoFit/>
            </a:bodyPr>
            <a:lstStyle/>
            <a:p>
              <a:pPr algn="ctr"/>
              <a:r>
                <a:rPr lang="it-IT" sz="1800" dirty="0">
                  <a:latin typeface="+mj-lt"/>
                </a:rPr>
                <a:t>IP</a:t>
              </a:r>
              <a:endParaRPr lang="en-GB" sz="1800" dirty="0">
                <a:latin typeface="+mj-lt"/>
              </a:endParaRPr>
            </a:p>
          </p:txBody>
        </p:sp>
        <p:sp>
          <p:nvSpPr>
            <p:cNvPr id="53" name="Rechteck 12">
              <a:extLst>
                <a:ext uri="{FF2B5EF4-FFF2-40B4-BE49-F238E27FC236}">
                  <a16:creationId xmlns:a16="http://schemas.microsoft.com/office/drawing/2014/main" id="{0C505611-1202-4B6D-8DA5-D0A1C885E789}"/>
                </a:ext>
              </a:extLst>
            </p:cNvPr>
            <p:cNvSpPr/>
            <p:nvPr/>
          </p:nvSpPr>
          <p:spPr>
            <a:xfrm>
              <a:off x="11269484" y="4854014"/>
              <a:ext cx="209036" cy="758400"/>
            </a:xfrm>
            <a:prstGeom prst="rect">
              <a:avLst/>
            </a:prstGeom>
            <a:solidFill>
              <a:srgbClr val="EEECE1"/>
            </a:solidFill>
            <a:ln w="12700" cap="flat" cmpd="sng" algn="ctr">
              <a:solidFill>
                <a:srgbClr val="4F81BD">
                  <a:shade val="50000"/>
                </a:srgbClr>
              </a:solidFill>
              <a:prstDash val="dash"/>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grpSp>
        <p:nvGrpSpPr>
          <p:cNvPr id="54" name="Group 53"/>
          <p:cNvGrpSpPr/>
          <p:nvPr/>
        </p:nvGrpSpPr>
        <p:grpSpPr>
          <a:xfrm>
            <a:off x="7896299" y="3101594"/>
            <a:ext cx="1704096" cy="2585084"/>
            <a:chOff x="5091404" y="2636912"/>
            <a:chExt cx="1739031" cy="2454194"/>
          </a:xfrm>
        </p:grpSpPr>
        <p:sp>
          <p:nvSpPr>
            <p:cNvPr id="55" name="Rechteck 8">
              <a:extLst>
                <a:ext uri="{FF2B5EF4-FFF2-40B4-BE49-F238E27FC236}">
                  <a16:creationId xmlns:a16="http://schemas.microsoft.com/office/drawing/2014/main" id="{2816483D-6D24-4ECF-B9ED-BB04C86E4C76}"/>
                </a:ext>
              </a:extLst>
            </p:cNvPr>
            <p:cNvSpPr/>
            <p:nvPr/>
          </p:nvSpPr>
          <p:spPr>
            <a:xfrm>
              <a:off x="5091404" y="2636912"/>
              <a:ext cx="1739031" cy="1728000"/>
            </a:xfrm>
            <a:prstGeom prst="rect">
              <a:avLst/>
            </a:prstGeom>
            <a:solidFill>
              <a:srgbClr val="EEECE1"/>
            </a:solidFill>
            <a:ln w="9525"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56" name="TextBox 55"/>
            <p:cNvSpPr txBox="1"/>
            <p:nvPr/>
          </p:nvSpPr>
          <p:spPr>
            <a:xfrm>
              <a:off x="5437337" y="3199972"/>
              <a:ext cx="1047164" cy="584775"/>
            </a:xfrm>
            <a:prstGeom prst="rect">
              <a:avLst/>
            </a:prstGeom>
            <a:noFill/>
          </p:spPr>
          <p:txBody>
            <a:bodyPr wrap="square" rtlCol="0">
              <a:spAutoFit/>
            </a:bodyPr>
            <a:lstStyle/>
            <a:p>
              <a:pPr algn="ctr"/>
              <a:r>
                <a:rPr lang="it-IT" sz="3200" dirty="0">
                  <a:latin typeface="+mj-lt"/>
                </a:rPr>
                <a:t>IP</a:t>
              </a:r>
              <a:endParaRPr lang="en-GB" sz="5400" dirty="0">
                <a:latin typeface="+mj-lt"/>
              </a:endParaRPr>
            </a:p>
          </p:txBody>
        </p:sp>
        <p:sp>
          <p:nvSpPr>
            <p:cNvPr id="57" name="Rechteck 9">
              <a:extLst>
                <a:ext uri="{FF2B5EF4-FFF2-40B4-BE49-F238E27FC236}">
                  <a16:creationId xmlns:a16="http://schemas.microsoft.com/office/drawing/2014/main" id="{31A292F8-0BED-4FEC-A2AB-12E813BAB4E8}"/>
                </a:ext>
              </a:extLst>
            </p:cNvPr>
            <p:cNvSpPr/>
            <p:nvPr/>
          </p:nvSpPr>
          <p:spPr>
            <a:xfrm>
              <a:off x="5091404" y="4371106"/>
              <a:ext cx="1739031" cy="720000"/>
            </a:xfrm>
            <a:prstGeom prst="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1800" b="0" i="0" u="none" strike="noStrike" kern="0" cap="none" spc="0" normalizeH="0" baseline="0" noProof="0" dirty="0">
                <a:ln>
                  <a:noFill/>
                </a:ln>
                <a:solidFill>
                  <a:schemeClr val="bg1"/>
                </a:solidFill>
                <a:effectLst/>
                <a:uLnTx/>
                <a:uFillTx/>
                <a:latin typeface="+mj-lt"/>
                <a:ea typeface="+mn-ea"/>
                <a:cs typeface="+mn-cs"/>
              </a:endParaRPr>
            </a:p>
          </p:txBody>
        </p:sp>
      </p:grpSp>
    </p:spTree>
    <p:extLst>
      <p:ext uri="{BB962C8B-B14F-4D97-AF65-F5344CB8AC3E}">
        <p14:creationId xmlns:p14="http://schemas.microsoft.com/office/powerpoint/2010/main" val="311553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1421895"/>
            <a:ext cx="9505056" cy="523220"/>
          </a:xfrm>
          <a:prstGeom prst="rect">
            <a:avLst/>
          </a:prstGeom>
          <a:noFill/>
        </p:spPr>
        <p:txBody>
          <a:bodyPr wrap="square" rtlCol="0">
            <a:spAutoFit/>
          </a:bodyPr>
          <a:lstStyle/>
          <a:p>
            <a:r>
              <a:rPr lang="en-GB" sz="2800" dirty="0"/>
              <a:t>THEMATIC – SIW – debt-type (4.2.2.4 b)  1/2</a:t>
            </a:r>
          </a:p>
        </p:txBody>
      </p:sp>
      <p:sp>
        <p:nvSpPr>
          <p:cNvPr id="3" name="TextBox 2"/>
          <p:cNvSpPr txBox="1"/>
          <p:nvPr/>
        </p:nvSpPr>
        <p:spPr>
          <a:xfrm>
            <a:off x="517740" y="2216447"/>
            <a:ext cx="4680596" cy="1200329"/>
          </a:xfrm>
          <a:prstGeom prst="rect">
            <a:avLst/>
          </a:prstGeom>
          <a:noFill/>
        </p:spPr>
        <p:txBody>
          <a:bodyPr wrap="square" rtlCol="0" anchor="b">
            <a:spAutoFit/>
          </a:bodyPr>
          <a:lstStyle/>
          <a:p>
            <a:pPr algn="just"/>
            <a:r>
              <a:rPr lang="en-US" dirty="0"/>
              <a:t>The EU guarantee may cover an FLP in respect of the relevant </a:t>
            </a:r>
            <a:r>
              <a:rPr lang="en-US" b="1" dirty="0"/>
              <a:t>portfolio of operations </a:t>
            </a:r>
            <a:r>
              <a:rPr lang="en-US" dirty="0"/>
              <a:t>financed by the IP. […] the size of the IP’s and the EU guarantee’s contribution to the FLP could be more than 50% of the target financing provided by the IPs. The IP shall contribute at least 5% to the FLP.</a:t>
            </a:r>
          </a:p>
        </p:txBody>
      </p:sp>
      <p:sp>
        <p:nvSpPr>
          <p:cNvPr id="2" name="Rectangle 1"/>
          <p:cNvSpPr/>
          <p:nvPr/>
        </p:nvSpPr>
        <p:spPr>
          <a:xfrm>
            <a:off x="6600056" y="2216446"/>
            <a:ext cx="5146659" cy="1200329"/>
          </a:xfrm>
          <a:prstGeom prst="rect">
            <a:avLst/>
          </a:prstGeom>
        </p:spPr>
        <p:txBody>
          <a:bodyPr wrap="square">
            <a:spAutoFit/>
          </a:bodyPr>
          <a:lstStyle/>
          <a:p>
            <a:pPr algn="just"/>
            <a:r>
              <a:rPr lang="en-US" dirty="0"/>
              <a:t>In duly justified cases, the implementing partners’ contribution to the loss-coverage ensured by the FLP could be provided progressively, as the portfolio matures and is de-risked, through the revenues originating from the guaranteed or other portfolio(s), or through other appropriate and innovative mechanisms. </a:t>
            </a:r>
            <a:endParaRPr lang="en-GB" dirty="0"/>
          </a:p>
        </p:txBody>
      </p:sp>
      <p:sp>
        <p:nvSpPr>
          <p:cNvPr id="31" name="Slide Number Placeholder 30"/>
          <p:cNvSpPr>
            <a:spLocks noGrp="1"/>
          </p:cNvSpPr>
          <p:nvPr>
            <p:ph type="sldNum" sz="quarter" idx="12"/>
          </p:nvPr>
        </p:nvSpPr>
        <p:spPr/>
        <p:txBody>
          <a:bodyPr/>
          <a:lstStyle/>
          <a:p>
            <a:fld id="{39886854-C2D6-4F81-8167-269B9D86EE46}" type="slidenum">
              <a:rPr lang="en-GB" smtClean="0"/>
              <a:t>6</a:t>
            </a:fld>
            <a:endParaRPr lang="en-GB"/>
          </a:p>
        </p:txBody>
      </p:sp>
      <p:grpSp>
        <p:nvGrpSpPr>
          <p:cNvPr id="32" name="Group 31"/>
          <p:cNvGrpSpPr/>
          <p:nvPr/>
        </p:nvGrpSpPr>
        <p:grpSpPr>
          <a:xfrm>
            <a:off x="1595546" y="3687415"/>
            <a:ext cx="2988286" cy="2981945"/>
            <a:chOff x="1271464" y="3789040"/>
            <a:chExt cx="2988286" cy="2981945"/>
          </a:xfrm>
        </p:grpSpPr>
        <p:grpSp>
          <p:nvGrpSpPr>
            <p:cNvPr id="33" name="Group 32"/>
            <p:cNvGrpSpPr/>
            <p:nvPr/>
          </p:nvGrpSpPr>
          <p:grpSpPr>
            <a:xfrm>
              <a:off x="1271464" y="3789040"/>
              <a:ext cx="2808312" cy="2981945"/>
              <a:chOff x="1496395" y="3857546"/>
              <a:chExt cx="2808312" cy="2981945"/>
            </a:xfrm>
          </p:grpSpPr>
          <p:sp>
            <p:nvSpPr>
              <p:cNvPr id="36" name="Rechteck 12">
                <a:extLst>
                  <a:ext uri="{FF2B5EF4-FFF2-40B4-BE49-F238E27FC236}">
                    <a16:creationId xmlns:a16="http://schemas.microsoft.com/office/drawing/2014/main" id="{0C505611-1202-4B6D-8DA5-D0A1C885E789}"/>
                  </a:ext>
                </a:extLst>
              </p:cNvPr>
              <p:cNvSpPr/>
              <p:nvPr/>
            </p:nvSpPr>
            <p:spPr>
              <a:xfrm>
                <a:off x="3126080" y="4936939"/>
                <a:ext cx="170315" cy="1374444"/>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nvGrpSpPr>
              <p:cNvPr id="37" name="Group 36"/>
              <p:cNvGrpSpPr/>
              <p:nvPr/>
            </p:nvGrpSpPr>
            <p:grpSpPr>
              <a:xfrm>
                <a:off x="1496395" y="3857546"/>
                <a:ext cx="2808312" cy="2981945"/>
                <a:chOff x="6816080" y="2638259"/>
                <a:chExt cx="2808312" cy="2981945"/>
              </a:xfrm>
            </p:grpSpPr>
            <p:grpSp>
              <p:nvGrpSpPr>
                <p:cNvPr id="38" name="Group 37"/>
                <p:cNvGrpSpPr/>
                <p:nvPr/>
              </p:nvGrpSpPr>
              <p:grpSpPr>
                <a:xfrm>
                  <a:off x="6816080" y="2638259"/>
                  <a:ext cx="1800000" cy="1079691"/>
                  <a:chOff x="6816080" y="2638259"/>
                  <a:chExt cx="1800000" cy="1079691"/>
                </a:xfrm>
              </p:grpSpPr>
              <p:sp>
                <p:nvSpPr>
                  <p:cNvPr id="42" name="Rechteck 12">
                    <a:extLst>
                      <a:ext uri="{FF2B5EF4-FFF2-40B4-BE49-F238E27FC236}">
                        <a16:creationId xmlns:a16="http://schemas.microsoft.com/office/drawing/2014/main" id="{0C505611-1202-4B6D-8DA5-D0A1C885E789}"/>
                      </a:ext>
                    </a:extLst>
                  </p:cNvPr>
                  <p:cNvSpPr/>
                  <p:nvPr/>
                </p:nvSpPr>
                <p:spPr>
                  <a:xfrm>
                    <a:off x="6816080" y="2638259"/>
                    <a:ext cx="1800000" cy="1079691"/>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43" name="TextBox 42"/>
                  <p:cNvSpPr txBox="1"/>
                  <p:nvPr/>
                </p:nvSpPr>
                <p:spPr>
                  <a:xfrm>
                    <a:off x="7450635" y="285936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39" name="Bent Arrow 38"/>
                <p:cNvSpPr/>
                <p:nvPr/>
              </p:nvSpPr>
              <p:spPr bwMode="auto">
                <a:xfrm flipV="1">
                  <a:off x="8445765" y="5159682"/>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40" name="TextBox 39"/>
                <p:cNvSpPr txBox="1"/>
                <p:nvPr/>
              </p:nvSpPr>
              <p:spPr>
                <a:xfrm>
                  <a:off x="8728358" y="5158539"/>
                  <a:ext cx="896034" cy="461665"/>
                </a:xfrm>
                <a:prstGeom prst="rect">
                  <a:avLst/>
                </a:prstGeom>
                <a:noFill/>
              </p:spPr>
              <p:txBody>
                <a:bodyPr wrap="square" rtlCol="0">
                  <a:spAutoFit/>
                </a:bodyPr>
                <a:lstStyle/>
                <a:p>
                  <a:r>
                    <a:rPr lang="en-GB" dirty="0">
                      <a:latin typeface="+mn-lt"/>
                    </a:rPr>
                    <a:t>IP at least 5%</a:t>
                  </a:r>
                </a:p>
              </p:txBody>
            </p:sp>
          </p:grpSp>
        </p:grpSp>
        <p:sp>
          <p:nvSpPr>
            <p:cNvPr id="34" name="TextBox 33"/>
            <p:cNvSpPr txBox="1"/>
            <p:nvPr/>
          </p:nvSpPr>
          <p:spPr>
            <a:xfrm>
              <a:off x="3120940" y="4738826"/>
              <a:ext cx="1138810" cy="523220"/>
            </a:xfrm>
            <a:prstGeom prst="rect">
              <a:avLst/>
            </a:prstGeom>
            <a:noFill/>
          </p:spPr>
          <p:txBody>
            <a:bodyPr wrap="square" rtlCol="0">
              <a:spAutoFit/>
            </a:bodyPr>
            <a:lstStyle/>
            <a:p>
              <a:r>
                <a:rPr lang="en-GB" sz="1400" dirty="0">
                  <a:latin typeface="+mn-lt"/>
                </a:rPr>
                <a:t>FLP more than 50%</a:t>
              </a:r>
            </a:p>
          </p:txBody>
        </p:sp>
        <p:sp>
          <p:nvSpPr>
            <p:cNvPr id="35" name="Rechteck 13">
              <a:extLst>
                <a:ext uri="{FF2B5EF4-FFF2-40B4-BE49-F238E27FC236}">
                  <a16:creationId xmlns:a16="http://schemas.microsoft.com/office/drawing/2014/main" id="{19ED0800-685D-4FFC-835A-4558200CA41F}"/>
                </a:ext>
              </a:extLst>
            </p:cNvPr>
            <p:cNvSpPr/>
            <p:nvPr/>
          </p:nvSpPr>
          <p:spPr>
            <a:xfrm>
              <a:off x="1271464" y="4868731"/>
              <a:ext cx="1629684" cy="1374445"/>
            </a:xfrm>
            <a:prstGeom prst="rect">
              <a:avLst/>
            </a:prstGeom>
            <a:gradFill flip="none" rotWithShape="1">
              <a:gsLst>
                <a:gs pos="0">
                  <a:srgbClr val="284C78"/>
                </a:gs>
                <a:gs pos="67000">
                  <a:srgbClr val="2F598A"/>
                </a:gs>
                <a:gs pos="41000">
                  <a:srgbClr val="2B5280"/>
                </a:gs>
                <a:gs pos="85000">
                  <a:srgbClr val="4F81BD">
                    <a:shade val="67500"/>
                    <a:satMod val="115000"/>
                  </a:srgbClr>
                </a:gs>
                <a:gs pos="100000">
                  <a:srgbClr val="79A3D5"/>
                </a:gs>
              </a:gsLst>
              <a:path path="rect">
                <a:fillToRect t="100000" r="100000"/>
              </a:path>
              <a:tileRect l="-100000" b="-100000"/>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grpSp>
      <p:grpSp>
        <p:nvGrpSpPr>
          <p:cNvPr id="44" name="Group 43"/>
          <p:cNvGrpSpPr/>
          <p:nvPr/>
        </p:nvGrpSpPr>
        <p:grpSpPr>
          <a:xfrm>
            <a:off x="7792692" y="3712220"/>
            <a:ext cx="3083665" cy="3145780"/>
            <a:chOff x="7830508" y="3499628"/>
            <a:chExt cx="3083665" cy="3145780"/>
          </a:xfrm>
        </p:grpSpPr>
        <p:grpSp>
          <p:nvGrpSpPr>
            <p:cNvPr id="45" name="Group 44"/>
            <p:cNvGrpSpPr/>
            <p:nvPr/>
          </p:nvGrpSpPr>
          <p:grpSpPr>
            <a:xfrm>
              <a:off x="7830508" y="3499628"/>
              <a:ext cx="2657274" cy="3145780"/>
              <a:chOff x="7806778" y="3687446"/>
              <a:chExt cx="2657274" cy="3145780"/>
            </a:xfrm>
          </p:grpSpPr>
          <p:grpSp>
            <p:nvGrpSpPr>
              <p:cNvPr id="48" name="Group 47"/>
              <p:cNvGrpSpPr/>
              <p:nvPr/>
            </p:nvGrpSpPr>
            <p:grpSpPr>
              <a:xfrm>
                <a:off x="7806778" y="3687446"/>
                <a:ext cx="2657274" cy="3145780"/>
                <a:chOff x="3038807" y="3773413"/>
                <a:chExt cx="2657274" cy="3145780"/>
              </a:xfrm>
            </p:grpSpPr>
            <p:grpSp>
              <p:nvGrpSpPr>
                <p:cNvPr id="50" name="Group 49"/>
                <p:cNvGrpSpPr/>
                <p:nvPr/>
              </p:nvGrpSpPr>
              <p:grpSpPr>
                <a:xfrm>
                  <a:off x="3038807" y="3773413"/>
                  <a:ext cx="1800000" cy="2454136"/>
                  <a:chOff x="6816080" y="2638259"/>
                  <a:chExt cx="1800000" cy="2454136"/>
                </a:xfrm>
              </p:grpSpPr>
              <p:sp>
                <p:nvSpPr>
                  <p:cNvPr id="53" name="Rechteck 12">
                    <a:extLst>
                      <a:ext uri="{FF2B5EF4-FFF2-40B4-BE49-F238E27FC236}">
                        <a16:creationId xmlns:a16="http://schemas.microsoft.com/office/drawing/2014/main" id="{0C505611-1202-4B6D-8DA5-D0A1C885E789}"/>
                      </a:ext>
                    </a:extLst>
                  </p:cNvPr>
                  <p:cNvSpPr/>
                  <p:nvPr/>
                </p:nvSpPr>
                <p:spPr>
                  <a:xfrm>
                    <a:off x="8436080" y="4480395"/>
                    <a:ext cx="180000" cy="612000"/>
                  </a:xfrm>
                  <a:prstGeom prst="rect">
                    <a:avLst/>
                  </a:prstGeom>
                  <a:solidFill>
                    <a:srgbClr val="EEECE1"/>
                  </a:solidFill>
                  <a:ln w="12700" cap="flat" cmpd="sng" algn="ctr">
                    <a:no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54" name="Rechteck 12">
                    <a:extLst>
                      <a:ext uri="{FF2B5EF4-FFF2-40B4-BE49-F238E27FC236}">
                        <a16:creationId xmlns:a16="http://schemas.microsoft.com/office/drawing/2014/main" id="{0C505611-1202-4B6D-8DA5-D0A1C885E789}"/>
                      </a:ext>
                    </a:extLst>
                  </p:cNvPr>
                  <p:cNvSpPr/>
                  <p:nvPr/>
                </p:nvSpPr>
                <p:spPr>
                  <a:xfrm>
                    <a:off x="6816080" y="2638259"/>
                    <a:ext cx="1800000" cy="1051381"/>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55" name="TextBox 54"/>
                  <p:cNvSpPr txBox="1"/>
                  <p:nvPr/>
                </p:nvSpPr>
                <p:spPr>
                  <a:xfrm>
                    <a:off x="7450635" y="285936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51" name="Right Arrow 50"/>
                <p:cNvSpPr/>
                <p:nvPr/>
              </p:nvSpPr>
              <p:spPr bwMode="auto">
                <a:xfrm rot="10800000">
                  <a:off x="4580640" y="6329483"/>
                  <a:ext cx="258167" cy="167472"/>
                </a:xfrm>
                <a:prstGeom prst="righ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a:latin typeface="+mn-lt"/>
                  </a:endParaRPr>
                </a:p>
              </p:txBody>
            </p:sp>
            <p:sp>
              <p:nvSpPr>
                <p:cNvPr id="52" name="TextBox 51"/>
                <p:cNvSpPr txBox="1"/>
                <p:nvPr/>
              </p:nvSpPr>
              <p:spPr>
                <a:xfrm>
                  <a:off x="3723364" y="6457528"/>
                  <a:ext cx="1972717" cy="461665"/>
                </a:xfrm>
                <a:prstGeom prst="rect">
                  <a:avLst/>
                </a:prstGeom>
                <a:noFill/>
              </p:spPr>
              <p:txBody>
                <a:bodyPr wrap="square" rtlCol="0">
                  <a:spAutoFit/>
                </a:bodyPr>
                <a:lstStyle/>
                <a:p>
                  <a:r>
                    <a:rPr lang="en-GB" dirty="0">
                      <a:latin typeface="+mn-lt"/>
                    </a:rPr>
                    <a:t>IP’s contribution provided progressively</a:t>
                  </a:r>
                </a:p>
              </p:txBody>
            </p:sp>
          </p:grpSp>
          <p:sp>
            <p:nvSpPr>
              <p:cNvPr id="49" name="Rectangle 48"/>
              <p:cNvSpPr/>
              <p:nvPr/>
            </p:nvSpPr>
            <p:spPr bwMode="auto">
              <a:xfrm>
                <a:off x="9426777" y="4738826"/>
                <a:ext cx="180001" cy="1504350"/>
              </a:xfrm>
              <a:prstGeom prst="rect">
                <a:avLst/>
              </a:prstGeom>
              <a:gradFill flip="none" rotWithShape="1">
                <a:gsLst>
                  <a:gs pos="0">
                    <a:srgbClr val="4F81BD"/>
                  </a:gs>
                  <a:gs pos="74000">
                    <a:srgbClr val="EEECE1">
                      <a:shade val="67500"/>
                      <a:satMod val="115000"/>
                    </a:srgbClr>
                  </a:gs>
                  <a:gs pos="100000">
                    <a:srgbClr val="EEECE1">
                      <a:shade val="100000"/>
                      <a:satMod val="115000"/>
                    </a:srgbClr>
                  </a:gs>
                </a:gsLst>
                <a:lin ang="0" scaled="1"/>
                <a:tileRect/>
              </a:gradFill>
              <a:ln>
                <a:solidFill>
                  <a:srgbClr val="385D8A"/>
                </a:solidFill>
                <a:prstDash val="solid"/>
              </a:ln>
              <a:extLst/>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grpSp>
        <p:sp>
          <p:nvSpPr>
            <p:cNvPr id="46" name="TextBox 45"/>
            <p:cNvSpPr txBox="1"/>
            <p:nvPr/>
          </p:nvSpPr>
          <p:spPr>
            <a:xfrm>
              <a:off x="9775363" y="4407105"/>
              <a:ext cx="1138810" cy="523220"/>
            </a:xfrm>
            <a:prstGeom prst="rect">
              <a:avLst/>
            </a:prstGeom>
            <a:noFill/>
          </p:spPr>
          <p:txBody>
            <a:bodyPr wrap="square" rtlCol="0">
              <a:spAutoFit/>
            </a:bodyPr>
            <a:lstStyle/>
            <a:p>
              <a:r>
                <a:rPr lang="en-GB" sz="1400" dirty="0">
                  <a:latin typeface="+mn-lt"/>
                </a:rPr>
                <a:t>FLP more than 50%</a:t>
              </a:r>
            </a:p>
          </p:txBody>
        </p:sp>
      </p:grpSp>
      <p:sp>
        <p:nvSpPr>
          <p:cNvPr id="5" name="TextBox 4"/>
          <p:cNvSpPr txBox="1"/>
          <p:nvPr/>
        </p:nvSpPr>
        <p:spPr>
          <a:xfrm>
            <a:off x="1595546" y="6146140"/>
            <a:ext cx="1800000" cy="523220"/>
          </a:xfrm>
          <a:prstGeom prst="rect">
            <a:avLst/>
          </a:prstGeom>
          <a:noFill/>
        </p:spPr>
        <p:txBody>
          <a:bodyPr wrap="square" rtlCol="0">
            <a:spAutoFit/>
          </a:bodyPr>
          <a:lstStyle/>
          <a:p>
            <a:pPr algn="ctr"/>
            <a:r>
              <a:rPr lang="en-GB" sz="1400" dirty="0"/>
              <a:t>Possibility of blending</a:t>
            </a:r>
          </a:p>
        </p:txBody>
      </p:sp>
      <p:sp>
        <p:nvSpPr>
          <p:cNvPr id="56" name="Rechteck 13">
            <a:extLst>
              <a:ext uri="{FF2B5EF4-FFF2-40B4-BE49-F238E27FC236}">
                <a16:creationId xmlns:a16="http://schemas.microsoft.com/office/drawing/2014/main" id="{19ED0800-685D-4FFC-835A-4558200CA41F}"/>
              </a:ext>
            </a:extLst>
          </p:cNvPr>
          <p:cNvSpPr/>
          <p:nvPr/>
        </p:nvSpPr>
        <p:spPr>
          <a:xfrm>
            <a:off x="7792692" y="4763261"/>
            <a:ext cx="1620000" cy="1504690"/>
          </a:xfrm>
          <a:prstGeom prst="rect">
            <a:avLst/>
          </a:prstGeom>
          <a:gradFill flip="none" rotWithShape="1">
            <a:gsLst>
              <a:gs pos="0">
                <a:srgbClr val="284C78"/>
              </a:gs>
              <a:gs pos="67000">
                <a:srgbClr val="2F598A"/>
              </a:gs>
              <a:gs pos="41000">
                <a:srgbClr val="2B5280"/>
              </a:gs>
              <a:gs pos="85000">
                <a:srgbClr val="4F81BD">
                  <a:shade val="67500"/>
                  <a:satMod val="115000"/>
                </a:srgbClr>
              </a:gs>
              <a:gs pos="100000">
                <a:srgbClr val="79A3D5"/>
              </a:gs>
            </a:gsLst>
            <a:path path="rect">
              <a:fillToRect t="100000" r="100000"/>
            </a:path>
            <a:tileRect l="-100000" b="-100000"/>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Tree>
    <p:extLst>
      <p:ext uri="{BB962C8B-B14F-4D97-AF65-F5344CB8AC3E}">
        <p14:creationId xmlns:p14="http://schemas.microsoft.com/office/powerpoint/2010/main" val="1551533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1384" y="2000083"/>
            <a:ext cx="10768162" cy="830997"/>
          </a:xfrm>
          <a:prstGeom prst="rect">
            <a:avLst/>
          </a:prstGeom>
          <a:noFill/>
        </p:spPr>
        <p:txBody>
          <a:bodyPr wrap="square" rtlCol="0">
            <a:spAutoFit/>
          </a:bodyPr>
          <a:lstStyle/>
          <a:p>
            <a:pPr algn="just"/>
            <a:r>
              <a:rPr lang="en-US" dirty="0">
                <a:latin typeface="+mn-lt"/>
              </a:rPr>
              <a:t>For the </a:t>
            </a:r>
            <a:r>
              <a:rPr lang="en-US" b="1" dirty="0">
                <a:latin typeface="+mn-lt"/>
              </a:rPr>
              <a:t>intermediated</a:t>
            </a:r>
            <a:r>
              <a:rPr lang="en-US" dirty="0">
                <a:latin typeface="+mn-lt"/>
              </a:rPr>
              <a:t> debt financing, where remuneration from financial intermediaries is not sufficient to adequately remunerate the risk of the financing provided by the IPs’ risk taking, the EU guarantee may cover up to 100% of the contribution to the FLP. </a:t>
            </a:r>
          </a:p>
          <a:p>
            <a:pPr algn="just"/>
            <a:r>
              <a:rPr lang="en-US" dirty="0">
                <a:latin typeface="+mn-lt"/>
              </a:rPr>
              <a:t>For such intermediated debt financing in the form of capped guarantees, the EU guarantee may cover up to 100% of the financing provided by the IP partner. </a:t>
            </a:r>
            <a:endParaRPr lang="en-GB" dirty="0">
              <a:latin typeface="+mn-lt"/>
            </a:endParaRPr>
          </a:p>
        </p:txBody>
      </p:sp>
      <p:sp>
        <p:nvSpPr>
          <p:cNvPr id="24" name="Slide Number Placeholder 23"/>
          <p:cNvSpPr>
            <a:spLocks noGrp="1"/>
          </p:cNvSpPr>
          <p:nvPr>
            <p:ph type="sldNum" sz="quarter" idx="12"/>
          </p:nvPr>
        </p:nvSpPr>
        <p:spPr/>
        <p:txBody>
          <a:bodyPr/>
          <a:lstStyle/>
          <a:p>
            <a:fld id="{39886854-C2D6-4F81-8167-269B9D86EE46}" type="slidenum">
              <a:rPr lang="en-GB" smtClean="0"/>
              <a:t>7</a:t>
            </a:fld>
            <a:endParaRPr lang="en-GB"/>
          </a:p>
        </p:txBody>
      </p:sp>
      <p:grpSp>
        <p:nvGrpSpPr>
          <p:cNvPr id="82" name="Group 81"/>
          <p:cNvGrpSpPr/>
          <p:nvPr/>
        </p:nvGrpSpPr>
        <p:grpSpPr>
          <a:xfrm>
            <a:off x="3575720" y="2996952"/>
            <a:ext cx="4892118" cy="3399268"/>
            <a:chOff x="6501756" y="3409255"/>
            <a:chExt cx="4892118" cy="3399268"/>
          </a:xfrm>
        </p:grpSpPr>
        <p:sp>
          <p:nvSpPr>
            <p:cNvPr id="83" name="Rechteck 12">
              <a:extLst>
                <a:ext uri="{FF2B5EF4-FFF2-40B4-BE49-F238E27FC236}">
                  <a16:creationId xmlns:a16="http://schemas.microsoft.com/office/drawing/2014/main" id="{0C505611-1202-4B6D-8DA5-D0A1C885E789}"/>
                </a:ext>
              </a:extLst>
            </p:cNvPr>
            <p:cNvSpPr/>
            <p:nvPr/>
          </p:nvSpPr>
          <p:spPr>
            <a:xfrm>
              <a:off x="6747170" y="3757639"/>
              <a:ext cx="1653086" cy="180382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r>
                <a:rPr lang="en-GB" sz="2400" kern="0" dirty="0">
                  <a:latin typeface="+mn-lt"/>
                </a:rPr>
                <a:t>IP</a:t>
              </a:r>
            </a:p>
          </p:txBody>
        </p:sp>
        <p:sp>
          <p:nvSpPr>
            <p:cNvPr id="84" name="Rechteck 12">
              <a:extLst>
                <a:ext uri="{FF2B5EF4-FFF2-40B4-BE49-F238E27FC236}">
                  <a16:creationId xmlns:a16="http://schemas.microsoft.com/office/drawing/2014/main" id="{0C505611-1202-4B6D-8DA5-D0A1C885E789}"/>
                </a:ext>
              </a:extLst>
            </p:cNvPr>
            <p:cNvSpPr/>
            <p:nvPr/>
          </p:nvSpPr>
          <p:spPr>
            <a:xfrm>
              <a:off x="6747170" y="5561459"/>
              <a:ext cx="1653086" cy="619483"/>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0" scaled="0"/>
              <a:tileRect/>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en-GB" sz="2400" kern="0" dirty="0">
                  <a:solidFill>
                    <a:schemeClr val="bg1"/>
                  </a:solidFill>
                  <a:latin typeface="+mn-lt"/>
                </a:rPr>
                <a:t>COM</a:t>
              </a:r>
            </a:p>
          </p:txBody>
        </p:sp>
        <p:sp>
          <p:nvSpPr>
            <p:cNvPr id="85" name="Left Brace 84"/>
            <p:cNvSpPr/>
            <p:nvPr/>
          </p:nvSpPr>
          <p:spPr bwMode="auto">
            <a:xfrm rot="16200000">
              <a:off x="8716779" y="4018208"/>
              <a:ext cx="280558" cy="4710604"/>
            </a:xfrm>
            <a:prstGeom prst="leftBrace">
              <a:avLst>
                <a:gd name="adj1" fmla="val 62653"/>
                <a:gd name="adj2" fmla="val 50000"/>
              </a:avLst>
            </a:prstGeom>
            <a:noFill/>
            <a:ln w="19050">
              <a:solidFill>
                <a:srgbClr val="4F81BD"/>
              </a:solidFill>
              <a:headEnd type="none" w="med" len="med"/>
              <a:tailEnd type="none" w="med" len="med"/>
            </a:ln>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4F81BD"/>
                </a:solidFill>
                <a:effectLst/>
              </a:endParaRPr>
            </a:p>
          </p:txBody>
        </p:sp>
        <p:sp>
          <p:nvSpPr>
            <p:cNvPr id="86" name="TextBox 85"/>
            <p:cNvSpPr txBox="1"/>
            <p:nvPr/>
          </p:nvSpPr>
          <p:spPr>
            <a:xfrm>
              <a:off x="7312229" y="6469969"/>
              <a:ext cx="3246781" cy="338554"/>
            </a:xfrm>
            <a:prstGeom prst="rect">
              <a:avLst/>
            </a:prstGeom>
            <a:noFill/>
          </p:spPr>
          <p:txBody>
            <a:bodyPr wrap="square" rtlCol="0">
              <a:spAutoFit/>
            </a:bodyPr>
            <a:lstStyle/>
            <a:p>
              <a:pPr algn="ctr"/>
              <a:r>
                <a:rPr lang="en-GB" sz="1600" dirty="0">
                  <a:latin typeface="+mn-lt"/>
                </a:rPr>
                <a:t>(</a:t>
              </a:r>
              <a:r>
                <a:rPr lang="en-GB" sz="1600" i="1" dirty="0">
                  <a:latin typeface="+mn-lt"/>
                </a:rPr>
                <a:t>May</a:t>
              </a:r>
              <a:r>
                <a:rPr lang="en-GB" sz="1600" dirty="0">
                  <a:latin typeface="+mn-lt"/>
                </a:rPr>
                <a:t> cover up to 100%)</a:t>
              </a:r>
              <a:endParaRPr lang="en-GB" sz="1600" i="1" dirty="0">
                <a:latin typeface="+mn-lt"/>
              </a:endParaRPr>
            </a:p>
          </p:txBody>
        </p:sp>
        <p:sp>
          <p:nvSpPr>
            <p:cNvPr id="87" name="Rechteck 9">
              <a:extLst>
                <a:ext uri="{FF2B5EF4-FFF2-40B4-BE49-F238E27FC236}">
                  <a16:creationId xmlns:a16="http://schemas.microsoft.com/office/drawing/2014/main" id="{31A292F8-0BED-4FEC-A2AB-12E813BAB4E8}"/>
                </a:ext>
              </a:extLst>
            </p:cNvPr>
            <p:cNvSpPr/>
            <p:nvPr/>
          </p:nvSpPr>
          <p:spPr>
            <a:xfrm>
              <a:off x="9336360" y="3725459"/>
              <a:ext cx="1653086" cy="2455483"/>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16200000" scaled="1"/>
              <a:tileRect/>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n-lt"/>
                </a:rPr>
                <a:t>COM</a:t>
              </a:r>
              <a:endParaRPr lang="en-GB" sz="2400" kern="0" dirty="0">
                <a:solidFill>
                  <a:schemeClr val="bg1"/>
                </a:solidFill>
                <a:latin typeface="+mn-lt"/>
              </a:endParaRPr>
            </a:p>
          </p:txBody>
        </p:sp>
        <p:sp>
          <p:nvSpPr>
            <p:cNvPr id="88" name="TextBox 87"/>
            <p:cNvSpPr txBox="1"/>
            <p:nvPr/>
          </p:nvSpPr>
          <p:spPr>
            <a:xfrm>
              <a:off x="8868308" y="3409255"/>
              <a:ext cx="2525566" cy="307777"/>
            </a:xfrm>
            <a:prstGeom prst="rect">
              <a:avLst/>
            </a:prstGeom>
            <a:noFill/>
          </p:spPr>
          <p:txBody>
            <a:bodyPr wrap="square" rtlCol="0">
              <a:spAutoFit/>
            </a:bodyPr>
            <a:lstStyle/>
            <a:p>
              <a:pPr algn="ctr"/>
              <a:r>
                <a:rPr lang="en-GB" sz="1400" dirty="0"/>
                <a:t>Capped guarantees</a:t>
              </a:r>
            </a:p>
          </p:txBody>
        </p:sp>
      </p:grpSp>
      <p:sp>
        <p:nvSpPr>
          <p:cNvPr id="34" name="TextBox 33"/>
          <p:cNvSpPr txBox="1"/>
          <p:nvPr/>
        </p:nvSpPr>
        <p:spPr>
          <a:xfrm>
            <a:off x="551384" y="1421895"/>
            <a:ext cx="9217024" cy="523220"/>
          </a:xfrm>
          <a:prstGeom prst="rect">
            <a:avLst/>
          </a:prstGeom>
          <a:noFill/>
        </p:spPr>
        <p:txBody>
          <a:bodyPr wrap="square" rtlCol="0">
            <a:spAutoFit/>
          </a:bodyPr>
          <a:lstStyle/>
          <a:p>
            <a:r>
              <a:rPr lang="en-GB" sz="2800" dirty="0"/>
              <a:t>THEMATIC – SIW – debt-type (4.2.2.4 b)  2/2</a:t>
            </a:r>
          </a:p>
        </p:txBody>
      </p:sp>
    </p:spTree>
    <p:extLst>
      <p:ext uri="{BB962C8B-B14F-4D97-AF65-F5344CB8AC3E}">
        <p14:creationId xmlns:p14="http://schemas.microsoft.com/office/powerpoint/2010/main" val="7173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84" y="1421895"/>
            <a:ext cx="8208912" cy="954107"/>
          </a:xfrm>
          <a:prstGeom prst="rect">
            <a:avLst/>
          </a:prstGeom>
          <a:noFill/>
        </p:spPr>
        <p:txBody>
          <a:bodyPr wrap="square" rtlCol="0">
            <a:spAutoFit/>
          </a:bodyPr>
          <a:lstStyle/>
          <a:p>
            <a:r>
              <a:rPr lang="en-GB" sz="2800" dirty="0"/>
              <a:t>THEMATIC – SIW – equity-type (4.1.2.4 d)</a:t>
            </a:r>
          </a:p>
          <a:p>
            <a:r>
              <a:rPr lang="en-GB" sz="2800" dirty="0"/>
              <a:t> </a:t>
            </a:r>
          </a:p>
        </p:txBody>
      </p:sp>
      <p:sp>
        <p:nvSpPr>
          <p:cNvPr id="3" name="TextBox 2"/>
          <p:cNvSpPr txBox="1"/>
          <p:nvPr/>
        </p:nvSpPr>
        <p:spPr>
          <a:xfrm>
            <a:off x="551384" y="2049358"/>
            <a:ext cx="5112568" cy="1384995"/>
          </a:xfrm>
          <a:prstGeom prst="rect">
            <a:avLst/>
          </a:prstGeom>
          <a:noFill/>
        </p:spPr>
        <p:txBody>
          <a:bodyPr wrap="square" rtlCol="0">
            <a:spAutoFit/>
          </a:bodyPr>
          <a:lstStyle/>
          <a:p>
            <a:pPr algn="just"/>
            <a:r>
              <a:rPr lang="en-US" dirty="0">
                <a:latin typeface="+mn-lt"/>
              </a:rPr>
              <a:t>Given the characteristics of high-risk thematic financial products, the EU guarantee may be used to partly cover equity-type operations by the IP on an asymmetric risk-revenue sharing basis. In these cases, the EU guarantee may cover an FLP  of more than 50% in respect of the relevant </a:t>
            </a:r>
            <a:r>
              <a:rPr lang="en-US" b="1" dirty="0">
                <a:latin typeface="+mn-lt"/>
              </a:rPr>
              <a:t>portfolio of operations</a:t>
            </a:r>
            <a:r>
              <a:rPr lang="en-US" dirty="0">
                <a:latin typeface="+mn-lt"/>
              </a:rPr>
              <a:t> financed by the IP. The IP shall contribute at least 5% to the FLP in order to ensure alignment of interest. </a:t>
            </a:r>
            <a:endParaRPr lang="en-GB" dirty="0">
              <a:latin typeface="+mn-lt"/>
            </a:endParaRPr>
          </a:p>
        </p:txBody>
      </p:sp>
      <p:sp>
        <p:nvSpPr>
          <p:cNvPr id="5" name="TextBox 4"/>
          <p:cNvSpPr txBox="1"/>
          <p:nvPr/>
        </p:nvSpPr>
        <p:spPr>
          <a:xfrm>
            <a:off x="6312024" y="2049358"/>
            <a:ext cx="5112568" cy="1015663"/>
          </a:xfrm>
          <a:prstGeom prst="rect">
            <a:avLst/>
          </a:prstGeom>
          <a:noFill/>
        </p:spPr>
        <p:txBody>
          <a:bodyPr wrap="square" rtlCol="0">
            <a:spAutoFit/>
          </a:bodyPr>
          <a:lstStyle/>
          <a:p>
            <a:pPr algn="just"/>
            <a:r>
              <a:rPr lang="en-US" dirty="0">
                <a:latin typeface="+mn-lt"/>
              </a:rPr>
              <a:t>In duly justified cases, the IPs’ contribution to the loss-coverage ensured by the FLP could be provided progressively, as the portfolio matures and is de-risked, through the revenues originating from the guaranteed or other portfolio(s), or through other appropriate and innovative mechanisms.</a:t>
            </a:r>
            <a:endParaRPr lang="en-GB" dirty="0">
              <a:latin typeface="+mn-lt"/>
            </a:endParaRPr>
          </a:p>
        </p:txBody>
      </p:sp>
      <p:grpSp>
        <p:nvGrpSpPr>
          <p:cNvPr id="6" name="Group 5"/>
          <p:cNvGrpSpPr/>
          <p:nvPr/>
        </p:nvGrpSpPr>
        <p:grpSpPr>
          <a:xfrm>
            <a:off x="1745394" y="3618527"/>
            <a:ext cx="2838438" cy="3008442"/>
            <a:chOff x="1496395" y="3857546"/>
            <a:chExt cx="2838438" cy="3008442"/>
          </a:xfrm>
        </p:grpSpPr>
        <p:sp>
          <p:nvSpPr>
            <p:cNvPr id="7" name="Rechteck 12">
              <a:extLst>
                <a:ext uri="{FF2B5EF4-FFF2-40B4-BE49-F238E27FC236}">
                  <a16:creationId xmlns:a16="http://schemas.microsoft.com/office/drawing/2014/main" id="{0C505611-1202-4B6D-8DA5-D0A1C885E789}"/>
                </a:ext>
              </a:extLst>
            </p:cNvPr>
            <p:cNvSpPr/>
            <p:nvPr/>
          </p:nvSpPr>
          <p:spPr>
            <a:xfrm>
              <a:off x="3126080" y="4842186"/>
              <a:ext cx="170316" cy="1469495"/>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nvGrpSpPr>
            <p:cNvPr id="8" name="Group 7"/>
            <p:cNvGrpSpPr/>
            <p:nvPr/>
          </p:nvGrpSpPr>
          <p:grpSpPr>
            <a:xfrm>
              <a:off x="1496395" y="3857546"/>
              <a:ext cx="2838438" cy="3008442"/>
              <a:chOff x="6816080" y="2638259"/>
              <a:chExt cx="2838438" cy="3008442"/>
            </a:xfrm>
          </p:grpSpPr>
          <p:grpSp>
            <p:nvGrpSpPr>
              <p:cNvPr id="10" name="Group 9"/>
              <p:cNvGrpSpPr/>
              <p:nvPr/>
            </p:nvGrpSpPr>
            <p:grpSpPr>
              <a:xfrm>
                <a:off x="6816080" y="2638259"/>
                <a:ext cx="1800000" cy="984641"/>
                <a:chOff x="6816080" y="2638259"/>
                <a:chExt cx="1800000" cy="984641"/>
              </a:xfrm>
            </p:grpSpPr>
            <p:sp>
              <p:nvSpPr>
                <p:cNvPr id="14" name="Rechteck 12">
                  <a:extLst>
                    <a:ext uri="{FF2B5EF4-FFF2-40B4-BE49-F238E27FC236}">
                      <a16:creationId xmlns:a16="http://schemas.microsoft.com/office/drawing/2014/main" id="{0C505611-1202-4B6D-8DA5-D0A1C885E789}"/>
                    </a:ext>
                  </a:extLst>
                </p:cNvPr>
                <p:cNvSpPr/>
                <p:nvPr/>
              </p:nvSpPr>
              <p:spPr>
                <a:xfrm>
                  <a:off x="6816080" y="2638259"/>
                  <a:ext cx="1800000" cy="984641"/>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15" name="TextBox 14"/>
                <p:cNvSpPr txBox="1"/>
                <p:nvPr/>
              </p:nvSpPr>
              <p:spPr>
                <a:xfrm>
                  <a:off x="7450635" y="285936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11" name="Bent Arrow 10"/>
              <p:cNvSpPr/>
              <p:nvPr/>
            </p:nvSpPr>
            <p:spPr bwMode="auto">
              <a:xfrm flipV="1">
                <a:off x="8445765" y="5159682"/>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12" name="TextBox 11"/>
              <p:cNvSpPr txBox="1"/>
              <p:nvPr/>
            </p:nvSpPr>
            <p:spPr>
              <a:xfrm>
                <a:off x="8728357" y="5185036"/>
                <a:ext cx="926161" cy="461665"/>
              </a:xfrm>
              <a:prstGeom prst="rect">
                <a:avLst/>
              </a:prstGeom>
              <a:noFill/>
            </p:spPr>
            <p:txBody>
              <a:bodyPr wrap="square" rtlCol="0">
                <a:spAutoFit/>
              </a:bodyPr>
              <a:lstStyle/>
              <a:p>
                <a:r>
                  <a:rPr lang="en-GB" dirty="0">
                    <a:latin typeface="+mn-lt"/>
                  </a:rPr>
                  <a:t>IP at least 5%</a:t>
                </a:r>
              </a:p>
            </p:txBody>
          </p:sp>
        </p:grpSp>
      </p:grpSp>
      <p:grpSp>
        <p:nvGrpSpPr>
          <p:cNvPr id="34" name="Group 33"/>
          <p:cNvGrpSpPr/>
          <p:nvPr/>
        </p:nvGrpSpPr>
        <p:grpSpPr>
          <a:xfrm>
            <a:off x="8184232" y="3568873"/>
            <a:ext cx="2733214" cy="3092301"/>
            <a:chOff x="7806778" y="3687446"/>
            <a:chExt cx="2733214" cy="3092301"/>
          </a:xfrm>
        </p:grpSpPr>
        <p:grpSp>
          <p:nvGrpSpPr>
            <p:cNvPr id="35" name="Group 34"/>
            <p:cNvGrpSpPr/>
            <p:nvPr/>
          </p:nvGrpSpPr>
          <p:grpSpPr>
            <a:xfrm>
              <a:off x="7806778" y="3687446"/>
              <a:ext cx="2733214" cy="3092301"/>
              <a:chOff x="3038807" y="3773413"/>
              <a:chExt cx="2733214" cy="3092301"/>
            </a:xfrm>
          </p:grpSpPr>
          <p:grpSp>
            <p:nvGrpSpPr>
              <p:cNvPr id="50" name="Group 49"/>
              <p:cNvGrpSpPr/>
              <p:nvPr/>
            </p:nvGrpSpPr>
            <p:grpSpPr>
              <a:xfrm>
                <a:off x="3038807" y="3773413"/>
                <a:ext cx="1800000" cy="2454136"/>
                <a:chOff x="6816080" y="2638259"/>
                <a:chExt cx="1800000" cy="2454136"/>
              </a:xfrm>
            </p:grpSpPr>
            <p:sp>
              <p:nvSpPr>
                <p:cNvPr id="51" name="Rechteck 12">
                  <a:extLst>
                    <a:ext uri="{FF2B5EF4-FFF2-40B4-BE49-F238E27FC236}">
                      <a16:creationId xmlns:a16="http://schemas.microsoft.com/office/drawing/2014/main" id="{0C505611-1202-4B6D-8DA5-D0A1C885E789}"/>
                    </a:ext>
                  </a:extLst>
                </p:cNvPr>
                <p:cNvSpPr/>
                <p:nvPr/>
              </p:nvSpPr>
              <p:spPr>
                <a:xfrm>
                  <a:off x="8436080" y="4480395"/>
                  <a:ext cx="180000" cy="612000"/>
                </a:xfrm>
                <a:prstGeom prst="rect">
                  <a:avLst/>
                </a:prstGeom>
                <a:solidFill>
                  <a:srgbClr val="EEECE1"/>
                </a:solidFill>
                <a:ln w="12700" cap="flat" cmpd="sng" algn="ctr">
                  <a:no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52" name="Rechteck 12">
                  <a:extLst>
                    <a:ext uri="{FF2B5EF4-FFF2-40B4-BE49-F238E27FC236}">
                      <a16:creationId xmlns:a16="http://schemas.microsoft.com/office/drawing/2014/main" id="{0C505611-1202-4B6D-8DA5-D0A1C885E789}"/>
                    </a:ext>
                  </a:extLst>
                </p:cNvPr>
                <p:cNvSpPr/>
                <p:nvPr/>
              </p:nvSpPr>
              <p:spPr>
                <a:xfrm>
                  <a:off x="6816080" y="2638259"/>
                  <a:ext cx="1800000" cy="1051381"/>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53" name="TextBox 52"/>
                <p:cNvSpPr txBox="1"/>
                <p:nvPr/>
              </p:nvSpPr>
              <p:spPr>
                <a:xfrm>
                  <a:off x="7450635" y="2859367"/>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grpSp>
          <p:sp>
            <p:nvSpPr>
              <p:cNvPr id="45" name="Right Arrow 44"/>
              <p:cNvSpPr/>
              <p:nvPr/>
            </p:nvSpPr>
            <p:spPr bwMode="auto">
              <a:xfrm rot="10800000">
                <a:off x="4580640" y="6262768"/>
                <a:ext cx="258167" cy="167472"/>
              </a:xfrm>
              <a:prstGeom prst="righ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a:latin typeface="+mn-lt"/>
                </a:endParaRPr>
              </a:p>
            </p:txBody>
          </p:sp>
          <p:sp>
            <p:nvSpPr>
              <p:cNvPr id="46" name="TextBox 45"/>
              <p:cNvSpPr txBox="1"/>
              <p:nvPr/>
            </p:nvSpPr>
            <p:spPr>
              <a:xfrm>
                <a:off x="3799304" y="6404049"/>
                <a:ext cx="1972717" cy="461665"/>
              </a:xfrm>
              <a:prstGeom prst="rect">
                <a:avLst/>
              </a:prstGeom>
              <a:noFill/>
            </p:spPr>
            <p:txBody>
              <a:bodyPr wrap="square" rtlCol="0">
                <a:spAutoFit/>
              </a:bodyPr>
              <a:lstStyle/>
              <a:p>
                <a:r>
                  <a:rPr lang="en-GB" dirty="0">
                    <a:latin typeface="+mn-lt"/>
                  </a:rPr>
                  <a:t>IP’s contribution provided progressively</a:t>
                </a:r>
              </a:p>
            </p:txBody>
          </p:sp>
        </p:grpSp>
        <p:sp>
          <p:nvSpPr>
            <p:cNvPr id="43" name="Rectangle 42"/>
            <p:cNvSpPr/>
            <p:nvPr/>
          </p:nvSpPr>
          <p:spPr bwMode="auto">
            <a:xfrm>
              <a:off x="9426777" y="4735962"/>
              <a:ext cx="180002" cy="1405619"/>
            </a:xfrm>
            <a:prstGeom prst="rect">
              <a:avLst/>
            </a:prstGeom>
            <a:gradFill flip="none" rotWithShape="1">
              <a:gsLst>
                <a:gs pos="0">
                  <a:srgbClr val="4F81BD"/>
                </a:gs>
                <a:gs pos="74000">
                  <a:srgbClr val="EEECE1">
                    <a:shade val="67500"/>
                    <a:satMod val="115000"/>
                  </a:srgbClr>
                </a:gs>
                <a:gs pos="100000">
                  <a:srgbClr val="EEECE1">
                    <a:shade val="100000"/>
                    <a:satMod val="115000"/>
                  </a:srgbClr>
                </a:gs>
              </a:gsLst>
              <a:lin ang="0" scaled="1"/>
              <a:tileRect/>
            </a:gradFill>
            <a:ln>
              <a:solidFill>
                <a:srgbClr val="385D8A"/>
              </a:solidFill>
              <a:prstDash val="solid"/>
            </a:ln>
            <a:extLst/>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grpSp>
      <p:sp>
        <p:nvSpPr>
          <p:cNvPr id="2" name="Slide Number Placeholder 1"/>
          <p:cNvSpPr>
            <a:spLocks noGrp="1"/>
          </p:cNvSpPr>
          <p:nvPr>
            <p:ph type="sldNum" sz="quarter" idx="12"/>
          </p:nvPr>
        </p:nvSpPr>
        <p:spPr/>
        <p:txBody>
          <a:bodyPr/>
          <a:lstStyle/>
          <a:p>
            <a:fld id="{39886854-C2D6-4F81-8167-269B9D86EE46}" type="slidenum">
              <a:rPr lang="en-GB" smtClean="0"/>
              <a:t>8</a:t>
            </a:fld>
            <a:endParaRPr lang="en-GB"/>
          </a:p>
        </p:txBody>
      </p:sp>
      <p:sp>
        <p:nvSpPr>
          <p:cNvPr id="31" name="TextBox 30"/>
          <p:cNvSpPr txBox="1"/>
          <p:nvPr/>
        </p:nvSpPr>
        <p:spPr>
          <a:xfrm>
            <a:off x="3656193" y="4447915"/>
            <a:ext cx="1138810" cy="523220"/>
          </a:xfrm>
          <a:prstGeom prst="rect">
            <a:avLst/>
          </a:prstGeom>
          <a:noFill/>
        </p:spPr>
        <p:txBody>
          <a:bodyPr wrap="square" rtlCol="0">
            <a:spAutoFit/>
          </a:bodyPr>
          <a:lstStyle/>
          <a:p>
            <a:r>
              <a:rPr lang="en-GB" sz="1400" dirty="0">
                <a:latin typeface="+mn-lt"/>
              </a:rPr>
              <a:t>FLP more than 50%</a:t>
            </a:r>
          </a:p>
        </p:txBody>
      </p:sp>
      <p:sp>
        <p:nvSpPr>
          <p:cNvPr id="32" name="TextBox 31"/>
          <p:cNvSpPr txBox="1"/>
          <p:nvPr/>
        </p:nvSpPr>
        <p:spPr>
          <a:xfrm>
            <a:off x="9984232" y="4442730"/>
            <a:ext cx="1138810" cy="523220"/>
          </a:xfrm>
          <a:prstGeom prst="rect">
            <a:avLst/>
          </a:prstGeom>
          <a:noFill/>
        </p:spPr>
        <p:txBody>
          <a:bodyPr wrap="square" rtlCol="0">
            <a:spAutoFit/>
          </a:bodyPr>
          <a:lstStyle/>
          <a:p>
            <a:r>
              <a:rPr lang="en-GB" sz="1400" dirty="0">
                <a:latin typeface="+mn-lt"/>
              </a:rPr>
              <a:t>FLP more than 50%</a:t>
            </a:r>
          </a:p>
        </p:txBody>
      </p:sp>
      <p:sp>
        <p:nvSpPr>
          <p:cNvPr id="30" name="Rechteck 13">
            <a:extLst>
              <a:ext uri="{FF2B5EF4-FFF2-40B4-BE49-F238E27FC236}">
                <a16:creationId xmlns:a16="http://schemas.microsoft.com/office/drawing/2014/main" id="{19ED0800-685D-4FFC-835A-4558200CA41F}"/>
              </a:ext>
            </a:extLst>
          </p:cNvPr>
          <p:cNvSpPr/>
          <p:nvPr/>
        </p:nvSpPr>
        <p:spPr>
          <a:xfrm>
            <a:off x="1745393" y="4603166"/>
            <a:ext cx="1629685" cy="1469495"/>
          </a:xfrm>
          <a:prstGeom prst="rect">
            <a:avLst/>
          </a:prstGeom>
          <a:gradFill flip="none" rotWithShape="1">
            <a:gsLst>
              <a:gs pos="0">
                <a:srgbClr val="284C78"/>
              </a:gs>
              <a:gs pos="67000">
                <a:srgbClr val="2F598A"/>
              </a:gs>
              <a:gs pos="41000">
                <a:srgbClr val="2B5280"/>
              </a:gs>
              <a:gs pos="85000">
                <a:srgbClr val="4F81BD">
                  <a:shade val="67500"/>
                  <a:satMod val="115000"/>
                </a:srgbClr>
              </a:gs>
              <a:gs pos="100000">
                <a:srgbClr val="79A3D5"/>
              </a:gs>
            </a:gsLst>
            <a:path path="rect">
              <a:fillToRect t="100000" r="100000"/>
            </a:path>
            <a:tileRect l="-100000" b="-100000"/>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
        <p:nvSpPr>
          <p:cNvPr id="37" name="Rechteck 13">
            <a:extLst>
              <a:ext uri="{FF2B5EF4-FFF2-40B4-BE49-F238E27FC236}">
                <a16:creationId xmlns:a16="http://schemas.microsoft.com/office/drawing/2014/main" id="{19ED0800-685D-4FFC-835A-4558200CA41F}"/>
              </a:ext>
            </a:extLst>
          </p:cNvPr>
          <p:cNvSpPr/>
          <p:nvPr/>
        </p:nvSpPr>
        <p:spPr>
          <a:xfrm>
            <a:off x="8182290" y="4617388"/>
            <a:ext cx="1623884" cy="1405620"/>
          </a:xfrm>
          <a:prstGeom prst="rect">
            <a:avLst/>
          </a:prstGeom>
          <a:gradFill flip="none" rotWithShape="1">
            <a:gsLst>
              <a:gs pos="0">
                <a:srgbClr val="284C78"/>
              </a:gs>
              <a:gs pos="67000">
                <a:srgbClr val="2F598A"/>
              </a:gs>
              <a:gs pos="41000">
                <a:srgbClr val="2B5280"/>
              </a:gs>
              <a:gs pos="85000">
                <a:srgbClr val="4F81BD">
                  <a:shade val="67500"/>
                  <a:satMod val="115000"/>
                </a:srgbClr>
              </a:gs>
              <a:gs pos="100000">
                <a:srgbClr val="79A3D5"/>
              </a:gs>
            </a:gsLst>
            <a:path path="rect">
              <a:fillToRect t="100000" r="100000"/>
            </a:path>
            <a:tileRect l="-100000" b="-100000"/>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Tree>
    <p:extLst>
      <p:ext uri="{BB962C8B-B14F-4D97-AF65-F5344CB8AC3E}">
        <p14:creationId xmlns:p14="http://schemas.microsoft.com/office/powerpoint/2010/main" val="307179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51384" y="1249596"/>
            <a:ext cx="9289032" cy="523220"/>
          </a:xfrm>
          <a:prstGeom prst="rect">
            <a:avLst/>
          </a:prstGeom>
          <a:noFill/>
        </p:spPr>
        <p:txBody>
          <a:bodyPr wrap="square" rtlCol="0">
            <a:spAutoFit/>
          </a:bodyPr>
          <a:lstStyle/>
          <a:p>
            <a:r>
              <a:rPr lang="en-GB" sz="2800" dirty="0"/>
              <a:t>GENERAL - RIDW - debt-type (4.2.2.3 b)  1/2</a:t>
            </a:r>
          </a:p>
        </p:txBody>
      </p:sp>
      <p:sp>
        <p:nvSpPr>
          <p:cNvPr id="19" name="TextBox 18"/>
          <p:cNvSpPr txBox="1"/>
          <p:nvPr/>
        </p:nvSpPr>
        <p:spPr>
          <a:xfrm>
            <a:off x="6096000" y="1859340"/>
            <a:ext cx="5112568" cy="1754326"/>
          </a:xfrm>
          <a:prstGeom prst="rect">
            <a:avLst/>
          </a:prstGeom>
          <a:noFill/>
        </p:spPr>
        <p:txBody>
          <a:bodyPr wrap="square" rtlCol="0">
            <a:spAutoFit/>
          </a:bodyPr>
          <a:lstStyle/>
          <a:p>
            <a:pPr algn="just"/>
            <a:r>
              <a:rPr lang="en-US" dirty="0">
                <a:latin typeface="+mn-lt"/>
              </a:rPr>
              <a:t>The EU guarantee may cover an FLP or a mezzanine tranche in respect of the relevant </a:t>
            </a:r>
            <a:r>
              <a:rPr lang="en-US" b="1" dirty="0">
                <a:latin typeface="+mn-lt"/>
              </a:rPr>
              <a:t>portfolio of operations </a:t>
            </a:r>
            <a:r>
              <a:rPr lang="en-US" dirty="0">
                <a:latin typeface="+mn-lt"/>
              </a:rPr>
              <a:t>financed by the </a:t>
            </a:r>
            <a:r>
              <a:rPr lang="en-US" dirty="0">
                <a:solidFill>
                  <a:srgbClr val="385D8A"/>
                </a:solidFill>
                <a:latin typeface="+mn-lt"/>
              </a:rPr>
              <a:t>IP. Where the EU guarantee covers the FLP, the IP </a:t>
            </a:r>
            <a:r>
              <a:rPr lang="en-US" dirty="0">
                <a:latin typeface="+mn-lt"/>
              </a:rPr>
              <a:t>must contribute at least 5% to the FLP. The size of the implementing partner’s and the EU guarantee’s contribution to the FLP would depend on the risk profile of the financing and investment operations under the guaranteed portfolio and may range from 10% to 37% of the amount of financing to be provided by the IP. </a:t>
            </a:r>
            <a:endParaRPr lang="en-GB" dirty="0">
              <a:latin typeface="+mn-lt"/>
            </a:endParaRPr>
          </a:p>
        </p:txBody>
      </p:sp>
      <p:sp>
        <p:nvSpPr>
          <p:cNvPr id="4" name="Slide Number Placeholder 3"/>
          <p:cNvSpPr>
            <a:spLocks noGrp="1"/>
          </p:cNvSpPr>
          <p:nvPr>
            <p:ph type="sldNum" sz="quarter" idx="12"/>
          </p:nvPr>
        </p:nvSpPr>
        <p:spPr>
          <a:xfrm>
            <a:off x="8737600" y="6409134"/>
            <a:ext cx="2844800" cy="476250"/>
          </a:xfrm>
        </p:spPr>
        <p:txBody>
          <a:bodyPr/>
          <a:lstStyle/>
          <a:p>
            <a:fld id="{39886854-C2D6-4F81-8167-269B9D86EE46}" type="slidenum">
              <a:rPr lang="en-GB" smtClean="0"/>
              <a:t>9</a:t>
            </a:fld>
            <a:endParaRPr lang="en-GB"/>
          </a:p>
        </p:txBody>
      </p:sp>
      <p:grpSp>
        <p:nvGrpSpPr>
          <p:cNvPr id="7" name="Group 6"/>
          <p:cNvGrpSpPr/>
          <p:nvPr/>
        </p:nvGrpSpPr>
        <p:grpSpPr>
          <a:xfrm>
            <a:off x="6023992" y="3899818"/>
            <a:ext cx="3196967" cy="2985566"/>
            <a:chOff x="119336" y="3725459"/>
            <a:chExt cx="3196967" cy="2985566"/>
          </a:xfrm>
        </p:grpSpPr>
        <p:grpSp>
          <p:nvGrpSpPr>
            <p:cNvPr id="2" name="Group 1"/>
            <p:cNvGrpSpPr/>
            <p:nvPr/>
          </p:nvGrpSpPr>
          <p:grpSpPr>
            <a:xfrm>
              <a:off x="119336" y="3725459"/>
              <a:ext cx="3196967" cy="2985566"/>
              <a:chOff x="1951370" y="2412615"/>
              <a:chExt cx="3196967" cy="2985566"/>
            </a:xfrm>
          </p:grpSpPr>
          <p:sp>
            <p:nvSpPr>
              <p:cNvPr id="25" name="TextBox 24"/>
              <p:cNvSpPr txBox="1"/>
              <p:nvPr/>
            </p:nvSpPr>
            <p:spPr>
              <a:xfrm>
                <a:off x="3735761" y="3772340"/>
                <a:ext cx="1412576" cy="738664"/>
              </a:xfrm>
              <a:prstGeom prst="rect">
                <a:avLst/>
              </a:prstGeom>
              <a:noFill/>
            </p:spPr>
            <p:txBody>
              <a:bodyPr wrap="square" rtlCol="0">
                <a:spAutoFit/>
              </a:bodyPr>
              <a:lstStyle/>
              <a:p>
                <a:r>
                  <a:rPr lang="en-GB" sz="1400" dirty="0">
                    <a:latin typeface="+mn-lt"/>
                  </a:rPr>
                  <a:t>37%</a:t>
                </a:r>
              </a:p>
              <a:p>
                <a:endParaRPr lang="en-GB" sz="1400" dirty="0">
                  <a:latin typeface="+mn-lt"/>
                </a:endParaRPr>
              </a:p>
              <a:p>
                <a:r>
                  <a:rPr lang="en-GB" sz="1400" dirty="0">
                    <a:latin typeface="+mn-lt"/>
                  </a:rPr>
                  <a:t>10% </a:t>
                </a:r>
              </a:p>
            </p:txBody>
          </p:sp>
          <p:sp>
            <p:nvSpPr>
              <p:cNvPr id="28" name="Bent Arrow 27"/>
              <p:cNvSpPr/>
              <p:nvPr/>
            </p:nvSpPr>
            <p:spPr bwMode="auto">
              <a:xfrm flipV="1">
                <a:off x="3595268" y="4924737"/>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29" name="TextBox 28"/>
              <p:cNvSpPr txBox="1"/>
              <p:nvPr/>
            </p:nvSpPr>
            <p:spPr>
              <a:xfrm>
                <a:off x="3935896" y="4936516"/>
                <a:ext cx="895794" cy="461665"/>
              </a:xfrm>
              <a:prstGeom prst="rect">
                <a:avLst/>
              </a:prstGeom>
              <a:noFill/>
            </p:spPr>
            <p:txBody>
              <a:bodyPr wrap="square" rtlCol="0">
                <a:spAutoFit/>
              </a:bodyPr>
              <a:lstStyle/>
              <a:p>
                <a:r>
                  <a:rPr lang="en-GB" dirty="0">
                    <a:latin typeface="+mn-lt"/>
                  </a:rPr>
                  <a:t>IP at least 5%</a:t>
                </a:r>
              </a:p>
            </p:txBody>
          </p:sp>
          <p:sp>
            <p:nvSpPr>
              <p:cNvPr id="15" name="Rechteck 13">
                <a:extLst>
                  <a:ext uri="{FF2B5EF4-FFF2-40B4-BE49-F238E27FC236}">
                    <a16:creationId xmlns:a16="http://schemas.microsoft.com/office/drawing/2014/main" id="{19ED0800-685D-4FFC-835A-4558200CA41F}"/>
                  </a:ext>
                </a:extLst>
              </p:cNvPr>
              <p:cNvSpPr/>
              <p:nvPr/>
            </p:nvSpPr>
            <p:spPr>
              <a:xfrm>
                <a:off x="1951370" y="4233991"/>
                <a:ext cx="1620000" cy="634108"/>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0" scaled="0"/>
                <a:tileRect/>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
            <p:nvSpPr>
              <p:cNvPr id="16" name="Rechteck 12">
                <a:extLst>
                  <a:ext uri="{FF2B5EF4-FFF2-40B4-BE49-F238E27FC236}">
                    <a16:creationId xmlns:a16="http://schemas.microsoft.com/office/drawing/2014/main" id="{0C505611-1202-4B6D-8DA5-D0A1C885E789}"/>
                  </a:ext>
                </a:extLst>
              </p:cNvPr>
              <p:cNvSpPr/>
              <p:nvPr/>
            </p:nvSpPr>
            <p:spPr>
              <a:xfrm>
                <a:off x="3571370" y="4248615"/>
                <a:ext cx="177995" cy="619483"/>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17" name="Rechteck 12">
                <a:extLst>
                  <a:ext uri="{FF2B5EF4-FFF2-40B4-BE49-F238E27FC236}">
                    <a16:creationId xmlns:a16="http://schemas.microsoft.com/office/drawing/2014/main" id="{0C505611-1202-4B6D-8DA5-D0A1C885E789}"/>
                  </a:ext>
                </a:extLst>
              </p:cNvPr>
              <p:cNvSpPr/>
              <p:nvPr/>
            </p:nvSpPr>
            <p:spPr>
              <a:xfrm>
                <a:off x="1951370" y="2412615"/>
                <a:ext cx="1797995" cy="18360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18" name="TextBox 17"/>
              <p:cNvSpPr txBox="1"/>
              <p:nvPr/>
            </p:nvSpPr>
            <p:spPr>
              <a:xfrm>
                <a:off x="2607096" y="2959062"/>
                <a:ext cx="627937" cy="461665"/>
              </a:xfrm>
              <a:prstGeom prst="rect">
                <a:avLst/>
              </a:prstGeom>
              <a:noFill/>
            </p:spPr>
            <p:txBody>
              <a:bodyPr wrap="square" rtlCol="0">
                <a:spAutoFit/>
              </a:bodyPr>
              <a:lstStyle/>
              <a:p>
                <a:r>
                  <a:rPr lang="en-GB" sz="2400" kern="0" dirty="0">
                    <a:latin typeface="+mn-lt"/>
                  </a:rPr>
                  <a:t>IP</a:t>
                </a:r>
              </a:p>
            </p:txBody>
          </p:sp>
        </p:grpSp>
        <p:sp>
          <p:nvSpPr>
            <p:cNvPr id="39" name="Right Arrow 38"/>
            <p:cNvSpPr/>
            <p:nvPr/>
          </p:nvSpPr>
          <p:spPr bwMode="auto">
            <a:xfrm rot="16200000">
              <a:off x="2039877" y="5405212"/>
              <a:ext cx="198146" cy="116014"/>
            </a:xfrm>
            <a:prstGeom prst="rightArrow">
              <a:avLst>
                <a:gd name="adj1" fmla="val 29525"/>
                <a:gd name="adj2" fmla="val 50000"/>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a:latin typeface="+mn-lt"/>
              </a:endParaRPr>
            </a:p>
          </p:txBody>
        </p:sp>
      </p:grpSp>
      <p:grpSp>
        <p:nvGrpSpPr>
          <p:cNvPr id="42" name="Group 41"/>
          <p:cNvGrpSpPr/>
          <p:nvPr/>
        </p:nvGrpSpPr>
        <p:grpSpPr>
          <a:xfrm>
            <a:off x="10416480" y="3905754"/>
            <a:ext cx="1668886" cy="2479673"/>
            <a:chOff x="9035626" y="3423632"/>
            <a:chExt cx="1452862" cy="2160240"/>
          </a:xfrm>
        </p:grpSpPr>
        <p:sp>
          <p:nvSpPr>
            <p:cNvPr id="43" name="Rechteck 20">
              <a:extLst>
                <a:ext uri="{FF2B5EF4-FFF2-40B4-BE49-F238E27FC236}">
                  <a16:creationId xmlns:a16="http://schemas.microsoft.com/office/drawing/2014/main" id="{09B935A3-3CB0-4955-A562-B166753C8C84}"/>
                </a:ext>
              </a:extLst>
            </p:cNvPr>
            <p:cNvSpPr/>
            <p:nvPr/>
          </p:nvSpPr>
          <p:spPr>
            <a:xfrm>
              <a:off x="9035628" y="3423632"/>
              <a:ext cx="1452860" cy="2160240"/>
            </a:xfrm>
            <a:prstGeom prst="rect">
              <a:avLst/>
            </a:prstGeom>
            <a:solidFill>
              <a:srgbClr val="EEECE1"/>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44" name="TextBox 43"/>
            <p:cNvSpPr txBox="1"/>
            <p:nvPr/>
          </p:nvSpPr>
          <p:spPr>
            <a:xfrm>
              <a:off x="9438863" y="3724110"/>
              <a:ext cx="64638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sp>
          <p:nvSpPr>
            <p:cNvPr id="45" name="Rechteck 9">
              <a:extLst>
                <a:ext uri="{FF2B5EF4-FFF2-40B4-BE49-F238E27FC236}">
                  <a16:creationId xmlns:a16="http://schemas.microsoft.com/office/drawing/2014/main" id="{31A292F8-0BED-4FEC-A2AB-12E813BAB4E8}"/>
                </a:ext>
              </a:extLst>
            </p:cNvPr>
            <p:cNvSpPr/>
            <p:nvPr/>
          </p:nvSpPr>
          <p:spPr>
            <a:xfrm>
              <a:off x="9035626" y="4516070"/>
              <a:ext cx="1452861" cy="459800"/>
            </a:xfrm>
            <a:prstGeom prst="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dirty="0">
                  <a:ln>
                    <a:noFill/>
                  </a:ln>
                  <a:solidFill>
                    <a:schemeClr val="bg1"/>
                  </a:solidFill>
                  <a:effectLst/>
                  <a:uLnTx/>
                  <a:uFillTx/>
                  <a:latin typeface="+mj-lt"/>
                  <a:ea typeface="+mn-ea"/>
                  <a:cs typeface="+mn-cs"/>
                </a:rPr>
                <a:t>COM</a:t>
              </a:r>
              <a:endParaRPr kumimoji="0" lang="en-GB" sz="2400" b="0" i="0" u="none" strike="noStrike" kern="0" cap="none" spc="0" normalizeH="0" baseline="0" noProof="0" dirty="0">
                <a:ln>
                  <a:noFill/>
                </a:ln>
                <a:solidFill>
                  <a:schemeClr val="bg1"/>
                </a:solidFill>
                <a:effectLst/>
                <a:uLnTx/>
                <a:uFillTx/>
                <a:latin typeface="+mj-lt"/>
                <a:ea typeface="+mn-ea"/>
                <a:cs typeface="+mn-cs"/>
              </a:endParaRPr>
            </a:p>
          </p:txBody>
        </p:sp>
        <p:sp>
          <p:nvSpPr>
            <p:cNvPr id="46" name="TextBox 45"/>
            <p:cNvSpPr txBox="1"/>
            <p:nvPr/>
          </p:nvSpPr>
          <p:spPr>
            <a:xfrm>
              <a:off x="9060824" y="5079816"/>
              <a:ext cx="140999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grpSp>
      <p:grpSp>
        <p:nvGrpSpPr>
          <p:cNvPr id="47" name="Group 46"/>
          <p:cNvGrpSpPr/>
          <p:nvPr/>
        </p:nvGrpSpPr>
        <p:grpSpPr>
          <a:xfrm>
            <a:off x="8531574" y="3905754"/>
            <a:ext cx="1668884" cy="2479673"/>
            <a:chOff x="10276738" y="4132686"/>
            <a:chExt cx="1452860" cy="2160240"/>
          </a:xfrm>
        </p:grpSpPr>
        <p:grpSp>
          <p:nvGrpSpPr>
            <p:cNvPr id="48" name="Group 47"/>
            <p:cNvGrpSpPr/>
            <p:nvPr/>
          </p:nvGrpSpPr>
          <p:grpSpPr>
            <a:xfrm>
              <a:off x="10276738" y="4132686"/>
              <a:ext cx="1452860" cy="2160240"/>
              <a:chOff x="9035628" y="3423632"/>
              <a:chExt cx="1452860" cy="2160240"/>
            </a:xfrm>
          </p:grpSpPr>
          <p:sp>
            <p:nvSpPr>
              <p:cNvPr id="50" name="Rechteck 20">
                <a:extLst>
                  <a:ext uri="{FF2B5EF4-FFF2-40B4-BE49-F238E27FC236}">
                    <a16:creationId xmlns:a16="http://schemas.microsoft.com/office/drawing/2014/main" id="{09B935A3-3CB0-4955-A562-B166753C8C84}"/>
                  </a:ext>
                </a:extLst>
              </p:cNvPr>
              <p:cNvSpPr/>
              <p:nvPr/>
            </p:nvSpPr>
            <p:spPr>
              <a:xfrm>
                <a:off x="9035628" y="3423632"/>
                <a:ext cx="1452860" cy="2160240"/>
              </a:xfrm>
              <a:prstGeom prst="rect">
                <a:avLst/>
              </a:prstGeom>
              <a:solidFill>
                <a:srgbClr val="EEECE1"/>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0" i="0" u="none" strike="noStrike" kern="0" cap="none" spc="0" normalizeH="0" baseline="0" noProof="0" dirty="0">
                  <a:ln>
                    <a:noFill/>
                  </a:ln>
                  <a:solidFill>
                    <a:prstClr val="white"/>
                  </a:solidFill>
                  <a:effectLst/>
                  <a:highlight>
                    <a:srgbClr val="C0C0C0"/>
                  </a:highlight>
                  <a:uLnTx/>
                  <a:uFillTx/>
                  <a:latin typeface="+mj-lt"/>
                  <a:ea typeface="+mn-ea"/>
                  <a:cs typeface="+mn-cs"/>
                </a:endParaRPr>
              </a:p>
            </p:txBody>
          </p:sp>
          <p:sp>
            <p:nvSpPr>
              <p:cNvPr id="51" name="TextBox 50"/>
              <p:cNvSpPr txBox="1"/>
              <p:nvPr/>
            </p:nvSpPr>
            <p:spPr>
              <a:xfrm>
                <a:off x="9438863" y="3724110"/>
                <a:ext cx="64638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sp>
            <p:nvSpPr>
              <p:cNvPr id="53" name="TextBox 52"/>
              <p:cNvSpPr txBox="1"/>
              <p:nvPr/>
            </p:nvSpPr>
            <p:spPr>
              <a:xfrm>
                <a:off x="9060824" y="5079816"/>
                <a:ext cx="1409999" cy="400110"/>
              </a:xfrm>
              <a:prstGeom prst="rect">
                <a:avLst/>
              </a:prstGeom>
              <a:noFill/>
            </p:spPr>
            <p:txBody>
              <a:bodyPr wrap="square" rtlCol="0">
                <a:spAutoFit/>
              </a:bodyPr>
              <a:lstStyle/>
              <a:p>
                <a:pPr algn="ctr"/>
                <a:r>
                  <a:rPr lang="it-IT" sz="2000" dirty="0">
                    <a:latin typeface="+mj-lt"/>
                  </a:rPr>
                  <a:t>IP</a:t>
                </a:r>
                <a:endParaRPr lang="en-GB" sz="2000" dirty="0">
                  <a:latin typeface="+mj-lt"/>
                </a:endParaRPr>
              </a:p>
            </p:txBody>
          </p:sp>
        </p:grpSp>
        <p:sp>
          <p:nvSpPr>
            <p:cNvPr id="49" name="Rechteck 12">
              <a:extLst>
                <a:ext uri="{FF2B5EF4-FFF2-40B4-BE49-F238E27FC236}">
                  <a16:creationId xmlns:a16="http://schemas.microsoft.com/office/drawing/2014/main" id="{0C505611-1202-4B6D-8DA5-D0A1C885E789}"/>
                </a:ext>
              </a:extLst>
            </p:cNvPr>
            <p:cNvSpPr/>
            <p:nvPr/>
          </p:nvSpPr>
          <p:spPr>
            <a:xfrm>
              <a:off x="11568608" y="5225124"/>
              <a:ext cx="160989" cy="4598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grpSp>
      <p:sp>
        <p:nvSpPr>
          <p:cNvPr id="54" name="TextBox 53"/>
          <p:cNvSpPr txBox="1"/>
          <p:nvPr/>
        </p:nvSpPr>
        <p:spPr>
          <a:xfrm>
            <a:off x="229174" y="1874950"/>
            <a:ext cx="5434778" cy="1569660"/>
          </a:xfrm>
          <a:prstGeom prst="rect">
            <a:avLst/>
          </a:prstGeom>
          <a:noFill/>
        </p:spPr>
        <p:txBody>
          <a:bodyPr wrap="square" rtlCol="0">
            <a:spAutoFit/>
          </a:bodyPr>
          <a:lstStyle/>
          <a:p>
            <a:pPr algn="just"/>
            <a:r>
              <a:rPr lang="en-GB" dirty="0">
                <a:solidFill>
                  <a:srgbClr val="385D8A"/>
                </a:solidFill>
              </a:rPr>
              <a:t>The EU guarantee may be used to partly cover </a:t>
            </a:r>
            <a:r>
              <a:rPr lang="en-GB" b="1" dirty="0">
                <a:solidFill>
                  <a:srgbClr val="385D8A"/>
                </a:solidFill>
              </a:rPr>
              <a:t>individual operations </a:t>
            </a:r>
            <a:r>
              <a:rPr lang="en-GB" dirty="0">
                <a:solidFill>
                  <a:srgbClr val="385D8A"/>
                </a:solidFill>
              </a:rPr>
              <a:t>on a </a:t>
            </a:r>
            <a:r>
              <a:rPr lang="en-GB" i="1" dirty="0">
                <a:solidFill>
                  <a:srgbClr val="385D8A"/>
                </a:solidFill>
              </a:rPr>
              <a:t>pari passu</a:t>
            </a:r>
            <a:r>
              <a:rPr lang="en-GB" dirty="0">
                <a:solidFill>
                  <a:srgbClr val="385D8A"/>
                </a:solidFill>
              </a:rPr>
              <a:t> basis. In this case, the maximum exposure of the EU guarantee on an individual operation is 50% of the financing provided by the implementing partner. </a:t>
            </a:r>
          </a:p>
          <a:p>
            <a:pPr algn="just"/>
            <a:r>
              <a:rPr lang="en-GB" dirty="0">
                <a:solidFill>
                  <a:srgbClr val="385D8A"/>
                </a:solidFill>
              </a:rPr>
              <a:t>The EU guarantee may also cover an FLP in respect of individual financing provided to a final recipient. The FLP cover is limited to 25% of the overall amount of financing to the final recipient. The implementing partner must contribute at least 5% to the FLP.</a:t>
            </a:r>
            <a:endParaRPr lang="en-GB" dirty="0">
              <a:solidFill>
                <a:srgbClr val="385D8A"/>
              </a:solidFill>
              <a:latin typeface="+mn-lt"/>
            </a:endParaRPr>
          </a:p>
        </p:txBody>
      </p:sp>
      <p:sp>
        <p:nvSpPr>
          <p:cNvPr id="55" name="TextBox 54"/>
          <p:cNvSpPr txBox="1"/>
          <p:nvPr/>
        </p:nvSpPr>
        <p:spPr>
          <a:xfrm>
            <a:off x="1703512" y="3574880"/>
            <a:ext cx="2058216" cy="276999"/>
          </a:xfrm>
          <a:prstGeom prst="rect">
            <a:avLst/>
          </a:prstGeom>
          <a:noFill/>
        </p:spPr>
        <p:txBody>
          <a:bodyPr wrap="square" rtlCol="0">
            <a:spAutoFit/>
          </a:bodyPr>
          <a:lstStyle/>
          <a:p>
            <a:r>
              <a:rPr lang="en-GB" b="1" dirty="0">
                <a:latin typeface="+mn-lt"/>
              </a:rPr>
              <a:t>Individual operations</a:t>
            </a:r>
          </a:p>
        </p:txBody>
      </p:sp>
      <p:sp>
        <p:nvSpPr>
          <p:cNvPr id="56" name="TextBox 55"/>
          <p:cNvSpPr txBox="1"/>
          <p:nvPr/>
        </p:nvSpPr>
        <p:spPr>
          <a:xfrm>
            <a:off x="7536160" y="3501008"/>
            <a:ext cx="2177551" cy="276999"/>
          </a:xfrm>
          <a:prstGeom prst="rect">
            <a:avLst/>
          </a:prstGeom>
          <a:noFill/>
        </p:spPr>
        <p:txBody>
          <a:bodyPr wrap="square" rtlCol="0">
            <a:spAutoFit/>
          </a:bodyPr>
          <a:lstStyle/>
          <a:p>
            <a:r>
              <a:rPr lang="en-GB" b="1" dirty="0">
                <a:latin typeface="+mn-lt"/>
              </a:rPr>
              <a:t>Portfolio of operations</a:t>
            </a:r>
          </a:p>
        </p:txBody>
      </p:sp>
      <p:grpSp>
        <p:nvGrpSpPr>
          <p:cNvPr id="30" name="Group 29"/>
          <p:cNvGrpSpPr/>
          <p:nvPr/>
        </p:nvGrpSpPr>
        <p:grpSpPr>
          <a:xfrm>
            <a:off x="212590" y="3920374"/>
            <a:ext cx="5426891" cy="2922619"/>
            <a:chOff x="212590" y="3920374"/>
            <a:chExt cx="5426891" cy="2922619"/>
          </a:xfrm>
        </p:grpSpPr>
        <p:sp>
          <p:nvSpPr>
            <p:cNvPr id="31" name="Rechteck 8">
              <a:extLst>
                <a:ext uri="{FF2B5EF4-FFF2-40B4-BE49-F238E27FC236}">
                  <a16:creationId xmlns:a16="http://schemas.microsoft.com/office/drawing/2014/main" id="{2816483D-6D24-4ECF-B9ED-BB04C86E4C76}"/>
                </a:ext>
              </a:extLst>
            </p:cNvPr>
            <p:cNvSpPr/>
            <p:nvPr/>
          </p:nvSpPr>
          <p:spPr>
            <a:xfrm>
              <a:off x="1112590" y="3920374"/>
              <a:ext cx="900000" cy="2448000"/>
            </a:xfrm>
            <a:prstGeom prst="rect">
              <a:avLst/>
            </a:prstGeom>
            <a:solidFill>
              <a:srgbClr val="EEECE1"/>
            </a:solidFill>
            <a:ln w="12700" cap="flat" cmpd="sng" algn="ctr">
              <a:solidFill>
                <a:srgbClr val="385D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3200" kern="0" dirty="0">
                  <a:latin typeface="+mn-lt"/>
                </a:rPr>
                <a:t>IP</a:t>
              </a:r>
              <a:endParaRPr kumimoji="0" lang="de-DE" b="0" i="0" u="none" strike="noStrike" kern="0" cap="none" spc="0" normalizeH="0" baseline="0" noProof="0" dirty="0">
                <a:ln>
                  <a:noFill/>
                </a:ln>
                <a:effectLst/>
                <a:highlight>
                  <a:srgbClr val="C0C0C0"/>
                </a:highlight>
                <a:uLnTx/>
                <a:uFillTx/>
                <a:latin typeface="+mn-lt"/>
              </a:endParaRPr>
            </a:p>
          </p:txBody>
        </p:sp>
        <p:sp>
          <p:nvSpPr>
            <p:cNvPr id="32" name="Rechteck 9">
              <a:extLst>
                <a:ext uri="{FF2B5EF4-FFF2-40B4-BE49-F238E27FC236}">
                  <a16:creationId xmlns:a16="http://schemas.microsoft.com/office/drawing/2014/main" id="{31A292F8-0BED-4FEC-A2AB-12E813BAB4E8}"/>
                </a:ext>
              </a:extLst>
            </p:cNvPr>
            <p:cNvSpPr/>
            <p:nvPr/>
          </p:nvSpPr>
          <p:spPr>
            <a:xfrm>
              <a:off x="212590" y="3920374"/>
              <a:ext cx="900000" cy="2448000"/>
            </a:xfrm>
            <a:prstGeom prst="rect">
              <a:avLst/>
            </a:prstGeom>
            <a:gradFill>
              <a:gsLst>
                <a:gs pos="0">
                  <a:srgbClr val="133176"/>
                </a:gs>
                <a:gs pos="67000">
                  <a:srgbClr val="4F81BD"/>
                </a:gs>
                <a:gs pos="100000">
                  <a:srgbClr val="4F81BD"/>
                </a:gs>
              </a:gsLst>
              <a:lin ang="0" scaled="1"/>
            </a:gradFill>
            <a:ln w="12700" cap="flat" cmpd="sng" algn="ctr">
              <a:solidFill>
                <a:srgbClr val="4F81BD">
                  <a:shade val="50000"/>
                </a:srgbClr>
              </a:solidFill>
              <a:prstDash val="solid"/>
            </a:ln>
            <a:effectLst/>
          </p:spPr>
          <p:txBody>
            <a:bodyPr rtlCol="0" anchor="ctr"/>
            <a:lstStyle/>
            <a:p>
              <a:pPr algn="ctr" fontAlgn="auto">
                <a:spcBef>
                  <a:spcPts val="0"/>
                </a:spcBef>
                <a:spcAft>
                  <a:spcPts val="0"/>
                </a:spcAft>
              </a:pPr>
              <a:r>
                <a:rPr lang="it-IT" sz="2400" kern="0" dirty="0">
                  <a:solidFill>
                    <a:schemeClr val="bg1"/>
                  </a:solidFill>
                  <a:latin typeface="+mj-lt"/>
                </a:rPr>
                <a:t>COM</a:t>
              </a:r>
              <a:endParaRPr lang="en-GB" sz="2400" kern="0" dirty="0">
                <a:solidFill>
                  <a:schemeClr val="bg1"/>
                </a:solidFill>
                <a:latin typeface="+mj-lt"/>
              </a:endParaRPr>
            </a:p>
          </p:txBody>
        </p:sp>
        <p:sp>
          <p:nvSpPr>
            <p:cNvPr id="33" name="Rectangle 32"/>
            <p:cNvSpPr/>
            <p:nvPr/>
          </p:nvSpPr>
          <p:spPr>
            <a:xfrm>
              <a:off x="407368" y="6379763"/>
              <a:ext cx="1584176" cy="307777"/>
            </a:xfrm>
            <a:prstGeom prst="rect">
              <a:avLst/>
            </a:prstGeom>
          </p:spPr>
          <p:txBody>
            <a:bodyPr wrap="square">
              <a:spAutoFit/>
            </a:bodyPr>
            <a:lstStyle/>
            <a:p>
              <a:r>
                <a:rPr lang="it-IT" sz="1400" kern="0" dirty="0">
                  <a:latin typeface="+mn-lt"/>
                </a:rPr>
                <a:t>50% maximum</a:t>
              </a:r>
              <a:endParaRPr lang="en-GB" sz="1400" dirty="0">
                <a:latin typeface="+mn-lt"/>
              </a:endParaRPr>
            </a:p>
          </p:txBody>
        </p:sp>
        <p:sp>
          <p:nvSpPr>
            <p:cNvPr id="34" name="TextBox 33"/>
            <p:cNvSpPr txBox="1"/>
            <p:nvPr/>
          </p:nvSpPr>
          <p:spPr>
            <a:xfrm>
              <a:off x="4539048" y="5627754"/>
              <a:ext cx="890307" cy="523220"/>
            </a:xfrm>
            <a:prstGeom prst="rect">
              <a:avLst/>
            </a:prstGeom>
            <a:noFill/>
          </p:spPr>
          <p:txBody>
            <a:bodyPr wrap="square" rtlCol="0">
              <a:spAutoFit/>
            </a:bodyPr>
            <a:lstStyle/>
            <a:p>
              <a:r>
                <a:rPr lang="en-GB" sz="1400" dirty="0">
                  <a:latin typeface="+mn-lt"/>
                </a:rPr>
                <a:t>Limited to 25%</a:t>
              </a:r>
            </a:p>
          </p:txBody>
        </p:sp>
        <p:sp>
          <p:nvSpPr>
            <p:cNvPr id="36" name="Rechteck 12">
              <a:extLst>
                <a:ext uri="{FF2B5EF4-FFF2-40B4-BE49-F238E27FC236}">
                  <a16:creationId xmlns:a16="http://schemas.microsoft.com/office/drawing/2014/main" id="{0C505611-1202-4B6D-8DA5-D0A1C885E789}"/>
                </a:ext>
              </a:extLst>
            </p:cNvPr>
            <p:cNvSpPr/>
            <p:nvPr/>
          </p:nvSpPr>
          <p:spPr>
            <a:xfrm>
              <a:off x="4368733" y="5763857"/>
              <a:ext cx="142891" cy="6120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37" name="Rechteck 12">
              <a:extLst>
                <a:ext uri="{FF2B5EF4-FFF2-40B4-BE49-F238E27FC236}">
                  <a16:creationId xmlns:a16="http://schemas.microsoft.com/office/drawing/2014/main" id="{0C505611-1202-4B6D-8DA5-D0A1C885E789}"/>
                </a:ext>
              </a:extLst>
            </p:cNvPr>
            <p:cNvSpPr/>
            <p:nvPr/>
          </p:nvSpPr>
          <p:spPr>
            <a:xfrm>
              <a:off x="2711624" y="3920374"/>
              <a:ext cx="1800000" cy="1836000"/>
            </a:xfrm>
            <a:prstGeom prst="rect">
              <a:avLst/>
            </a:prstGeom>
            <a:solidFill>
              <a:srgbClr val="EEECE1"/>
            </a:solidFill>
            <a:ln w="127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en-GB" sz="2400" kern="0" dirty="0">
                <a:solidFill>
                  <a:prstClr val="white"/>
                </a:solidFill>
                <a:latin typeface="+mn-lt"/>
              </a:endParaRPr>
            </a:p>
          </p:txBody>
        </p:sp>
        <p:sp>
          <p:nvSpPr>
            <p:cNvPr id="38" name="TextBox 37"/>
            <p:cNvSpPr txBox="1"/>
            <p:nvPr/>
          </p:nvSpPr>
          <p:spPr>
            <a:xfrm>
              <a:off x="3297655" y="4494543"/>
              <a:ext cx="627937" cy="584775"/>
            </a:xfrm>
            <a:prstGeom prst="rect">
              <a:avLst/>
            </a:prstGeom>
            <a:noFill/>
          </p:spPr>
          <p:txBody>
            <a:bodyPr wrap="square" rtlCol="0">
              <a:spAutoFit/>
            </a:bodyPr>
            <a:lstStyle/>
            <a:p>
              <a:r>
                <a:rPr lang="en-GB" sz="3200" kern="0" dirty="0">
                  <a:latin typeface="+mn-lt"/>
                </a:rPr>
                <a:t>IP</a:t>
              </a:r>
              <a:endParaRPr lang="en-GB" sz="2400" kern="0" dirty="0">
                <a:latin typeface="+mn-lt"/>
              </a:endParaRPr>
            </a:p>
          </p:txBody>
        </p:sp>
        <p:sp>
          <p:nvSpPr>
            <p:cNvPr id="40" name="Bent Arrow 39"/>
            <p:cNvSpPr/>
            <p:nvPr/>
          </p:nvSpPr>
          <p:spPr bwMode="auto">
            <a:xfrm flipV="1">
              <a:off x="4368733" y="6394115"/>
              <a:ext cx="340629" cy="334945"/>
            </a:xfrm>
            <a:prstGeom prst="bentArrow">
              <a:avLst/>
            </a:prstGeom>
            <a:solidFill>
              <a:srgbClr val="4F81BD"/>
            </a:solidFill>
            <a:ln w="9525" cap="flat" cmpd="sng" algn="ctr">
              <a:solidFill>
                <a:srgbClr val="EEECE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41" name="TextBox 40"/>
            <p:cNvSpPr txBox="1"/>
            <p:nvPr/>
          </p:nvSpPr>
          <p:spPr>
            <a:xfrm>
              <a:off x="4693898" y="6381328"/>
              <a:ext cx="945583" cy="461665"/>
            </a:xfrm>
            <a:prstGeom prst="rect">
              <a:avLst/>
            </a:prstGeom>
            <a:noFill/>
          </p:spPr>
          <p:txBody>
            <a:bodyPr wrap="square" rtlCol="0">
              <a:spAutoFit/>
            </a:bodyPr>
            <a:lstStyle/>
            <a:p>
              <a:r>
                <a:rPr lang="en-GB" dirty="0">
                  <a:latin typeface="+mn-lt"/>
                </a:rPr>
                <a:t>IP at least 5%</a:t>
              </a:r>
            </a:p>
          </p:txBody>
        </p:sp>
      </p:grpSp>
      <p:sp>
        <p:nvSpPr>
          <p:cNvPr id="57" name="Rechteck 13">
            <a:extLst>
              <a:ext uri="{FF2B5EF4-FFF2-40B4-BE49-F238E27FC236}">
                <a16:creationId xmlns:a16="http://schemas.microsoft.com/office/drawing/2014/main" id="{19ED0800-685D-4FFC-835A-4558200CA41F}"/>
              </a:ext>
            </a:extLst>
          </p:cNvPr>
          <p:cNvSpPr/>
          <p:nvPr/>
        </p:nvSpPr>
        <p:spPr>
          <a:xfrm>
            <a:off x="2701131" y="5763856"/>
            <a:ext cx="1659922" cy="612001"/>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0" scaled="0"/>
            <a:tileRect/>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
        <p:nvSpPr>
          <p:cNvPr id="58" name="Rechteck 13">
            <a:extLst>
              <a:ext uri="{FF2B5EF4-FFF2-40B4-BE49-F238E27FC236}">
                <a16:creationId xmlns:a16="http://schemas.microsoft.com/office/drawing/2014/main" id="{19ED0800-685D-4FFC-835A-4558200CA41F}"/>
              </a:ext>
            </a:extLst>
          </p:cNvPr>
          <p:cNvSpPr/>
          <p:nvPr/>
        </p:nvSpPr>
        <p:spPr>
          <a:xfrm>
            <a:off x="8531573" y="5159730"/>
            <a:ext cx="1471505" cy="525534"/>
          </a:xfrm>
          <a:prstGeom prst="rect">
            <a:avLst/>
          </a:prstGeom>
          <a:gradFill flip="none" rotWithShape="1">
            <a:gsLst>
              <a:gs pos="0">
                <a:srgbClr val="4F81BD">
                  <a:shade val="30000"/>
                  <a:satMod val="115000"/>
                </a:srgbClr>
              </a:gs>
              <a:gs pos="38000">
                <a:srgbClr val="4F81BD">
                  <a:shade val="67500"/>
                  <a:satMod val="115000"/>
                </a:srgbClr>
              </a:gs>
              <a:gs pos="58000">
                <a:srgbClr val="4F81BD">
                  <a:shade val="100000"/>
                  <a:satMod val="115000"/>
                </a:srgbClr>
              </a:gs>
            </a:gsLst>
            <a:lin ang="0" scaled="0"/>
            <a:tileRect/>
          </a:gra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latin typeface="+mn-lt"/>
              </a:rPr>
              <a:t>COM</a:t>
            </a:r>
          </a:p>
        </p:txBody>
      </p:sp>
    </p:spTree>
    <p:extLst>
      <p:ext uri="{BB962C8B-B14F-4D97-AF65-F5344CB8AC3E}">
        <p14:creationId xmlns:p14="http://schemas.microsoft.com/office/powerpoint/2010/main" val="2479254332"/>
      </p:ext>
    </p:extLst>
  </p:cSld>
  <p:clrMapOvr>
    <a:masterClrMapping/>
  </p:clrMapOvr>
</p:sld>
</file>

<file path=ppt/theme/theme1.xml><?xml version="1.0" encoding="utf-8"?>
<a:theme xmlns:a="http://schemas.openxmlformats.org/drawingml/2006/main" name="EC theme">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 theme" id="{EE30B5EA-28F9-4EDE-B0E2-EBA7A1607CD3}" vid="{15DB53AC-0F90-4D6D-BF67-CB2960EEF6A6}"/>
    </a:ext>
  </a:extLst>
</a:theme>
</file>

<file path=ppt/theme/theme2.xml><?xml version="1.0" encoding="utf-8"?>
<a:theme xmlns:a="http://schemas.openxmlformats.org/drawingml/2006/main" name="8_Blank">
  <a:themeElements>
    <a:clrScheme name="MFF Sector Colour 1">
      <a:dk1>
        <a:srgbClr val="FBC400"/>
      </a:dk1>
      <a:lt1>
        <a:srgbClr val="FFFFFF"/>
      </a:lt1>
      <a:dk2>
        <a:srgbClr val="FBC400"/>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MFF Colour scheme Sector 0">
      <a:dk1>
        <a:srgbClr val="00A3A0"/>
      </a:dk1>
      <a:lt1>
        <a:srgbClr val="FFFFFF"/>
      </a:lt1>
      <a:dk2>
        <a:srgbClr val="0E4194"/>
      </a:dk2>
      <a:lt2>
        <a:srgbClr val="333333"/>
      </a:lt2>
      <a:accent1>
        <a:srgbClr val="94C356"/>
      </a:accent1>
      <a:accent2>
        <a:srgbClr val="C24793"/>
      </a:accent2>
      <a:accent3>
        <a:srgbClr val="F17E00"/>
      </a:accent3>
      <a:accent4>
        <a:srgbClr val="89CCCA"/>
      </a:accent4>
      <a:accent5>
        <a:srgbClr val="006B75"/>
      </a:accent5>
      <a:accent6>
        <a:srgbClr val="FFD500"/>
      </a:accent6>
      <a:hlink>
        <a:srgbClr val="0E4194"/>
      </a:hlink>
      <a:folHlink>
        <a:srgbClr val="00A3A0"/>
      </a:folHlink>
    </a:clrScheme>
    <a:fontScheme name="Custom 1">
      <a:majorFont>
        <a:latin typeface="Arial"/>
        <a:ea typeface=""/>
        <a:cs typeface=""/>
      </a:majorFont>
      <a:minorFont>
        <a:latin typeface="Arial"/>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C theme">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 theme" id="{EE30B5EA-28F9-4EDE-B0E2-EBA7A1607CD3}" vid="{15DB53AC-0F90-4D6D-BF67-CB2960EEF6A6}"/>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tatus xmlns="http://schemas.microsoft.com/sharepoint/v3/fields" xsi:nil="true"/>
    <EC_Collab_DocumentLanguage xmlns="2170f1bb-b4a4-405f-baef-d2accc8145af">EN</EC_Collab_DocumentLanguage>
    <EC_Collab_Reference xmlns="2170f1bb-b4a4-405f-baef-d2accc8145af" xsi:nil="true"/>
    <EC_Collab_Status xmlns="2170f1bb-b4a4-405f-baef-d2accc8145af">Draft</EC_Collab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C Document" ma:contentTypeID="0x010100258AA79CEB83498886A3A086811232500004F5546E6268474DADBF6F96B2F8F985" ma:contentTypeVersion="0" ma:contentTypeDescription="Create a new document in this library." ma:contentTypeScope="" ma:versionID="4580a367e9a4c470751f609fc4e122bb">
  <xsd:schema xmlns:xsd="http://www.w3.org/2001/XMLSchema" xmlns:xs="http://www.w3.org/2001/XMLSchema" xmlns:p="http://schemas.microsoft.com/office/2006/metadata/properties" xmlns:ns2="http://schemas.microsoft.com/sharepoint/v3/fields" xmlns:ns3="2170f1bb-b4a4-405f-baef-d2accc8145af" targetNamespace="http://schemas.microsoft.com/office/2006/metadata/properties" ma:root="true" ma:fieldsID="44b4e04e4fa5a70bc054bc63179d5430" ns2:_="" ns3:_="">
    <xsd:import namespace="http://schemas.microsoft.com/sharepoint/v3/fields"/>
    <xsd:import namespace="2170f1bb-b4a4-405f-baef-d2accc8145af"/>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2170f1bb-b4a4-405f-baef-d2accc8145af"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C8039-470E-49AE-B503-A9959E397D3B}">
  <ds:schemaRefs>
    <ds:schemaRef ds:uri="http://purl.org/dc/terms/"/>
    <ds:schemaRef ds:uri="http://schemas.microsoft.com/office/2006/documentManagement/types"/>
    <ds:schemaRef ds:uri="2170f1bb-b4a4-405f-baef-d2accc8145af"/>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6F819A18-510B-420C-9CBE-38D4A5F1F138}">
  <ds:schemaRefs>
    <ds:schemaRef ds:uri="http://schemas.microsoft.com/sharepoint/v3/contenttype/forms"/>
  </ds:schemaRefs>
</ds:datastoreItem>
</file>

<file path=customXml/itemProps3.xml><?xml version="1.0" encoding="utf-8"?>
<ds:datastoreItem xmlns:ds="http://schemas.openxmlformats.org/officeDocument/2006/customXml" ds:itemID="{D526D06C-83D0-41C0-89AA-7825B99376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2170f1bb-b4a4-405f-baef-d2accc8145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 theme</Template>
  <TotalTime>0</TotalTime>
  <Words>2943</Words>
  <Application>Microsoft Office PowerPoint</Application>
  <PresentationFormat>Widescreen</PresentationFormat>
  <Paragraphs>325</Paragraphs>
  <Slides>22</Slides>
  <Notes>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22</vt:i4>
      </vt:variant>
    </vt:vector>
  </HeadingPairs>
  <TitlesOfParts>
    <vt:vector size="29" baseType="lpstr">
      <vt:lpstr>Arial</vt:lpstr>
      <vt:lpstr>EC Square Sans Pro Medium</vt:lpstr>
      <vt:lpstr>Verdana</vt:lpstr>
      <vt:lpstr>EC theme</vt:lpstr>
      <vt:lpstr>8_Blank</vt:lpstr>
      <vt:lpstr>1_Blank</vt:lpstr>
      <vt:lpstr>1_EC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
  <cp:revision>2</cp:revision>
  <dcterms:created xsi:type="dcterms:W3CDTF">2017-07-18T13:30:19Z</dcterms:created>
  <dcterms:modified xsi:type="dcterms:W3CDTF">2019-11-14T18:21:19Z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1</vt:lpwstr>
  </property>
  <property fmtid="{D5CDD505-2E9C-101B-9397-08002B2CF9AE}" pid="3" name="Jive_LatestUserAccountName">
    <vt:lpwstr>renaseb</vt:lpwstr>
  </property>
  <property fmtid="{D5CDD505-2E9C-101B-9397-08002B2CF9AE}" pid="4" name="Offisync_UniqueId">
    <vt:lpwstr>152932</vt:lpwstr>
  </property>
  <property fmtid="{D5CDD505-2E9C-101B-9397-08002B2CF9AE}" pid="5" name="Offisync_ProviderInitializationData">
    <vt:lpwstr>https://connected.cnect.cec.eu.int</vt:lpwstr>
  </property>
  <property fmtid="{D5CDD505-2E9C-101B-9397-08002B2CF9AE}" pid="6" name="Jive_VersionGuid">
    <vt:lpwstr>52717b15-10eb-49a8-9459-456c5ed4b430</vt:lpwstr>
  </property>
  <property fmtid="{D5CDD505-2E9C-101B-9397-08002B2CF9AE}" pid="7" name="Offisync_ServerID">
    <vt:lpwstr>0d3b22a6-6203-4efc-8e8e-b5279256493b</vt:lpwstr>
  </property>
  <property fmtid="{D5CDD505-2E9C-101B-9397-08002B2CF9AE}" pid="8" name="Jive_ModifiedButNotPublished">
    <vt:lpwstr>True</vt:lpwstr>
  </property>
  <property fmtid="{D5CDD505-2E9C-101B-9397-08002B2CF9AE}" pid="9" name="ContentTypeId">
    <vt:lpwstr>0x010100258AA79CEB83498886A3A086811232500004F5546E6268474DADBF6F96B2F8F985</vt:lpwstr>
  </property>
</Properties>
</file>