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8" r:id="rId5"/>
    <p:sldId id="303" r:id="rId6"/>
    <p:sldId id="305" r:id="rId7"/>
    <p:sldId id="306" r:id="rId8"/>
    <p:sldId id="307" r:id="rId9"/>
    <p:sldId id="304" r:id="rId10"/>
    <p:sldId id="296" r:id="rId11"/>
    <p:sldId id="297" r:id="rId12"/>
    <p:sldId id="298" r:id="rId13"/>
    <p:sldId id="299" r:id="rId14"/>
    <p:sldId id="300" r:id="rId15"/>
    <p:sldId id="309" r:id="rId16"/>
    <p:sldId id="310" r:id="rId17"/>
    <p:sldId id="311" r:id="rId18"/>
    <p:sldId id="313" r:id="rId19"/>
    <p:sldId id="312" r:id="rId20"/>
    <p:sldId id="314" r:id="rId21"/>
    <p:sldId id="301" r:id="rId22"/>
    <p:sldId id="302" r:id="rId23"/>
    <p:sldId id="28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494"/>
    <a:srgbClr val="0356B1"/>
    <a:srgbClr val="024EA2"/>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4660"/>
  </p:normalViewPr>
  <p:slideViewPr>
    <p:cSldViewPr snapToGrid="0">
      <p:cViewPr varScale="1">
        <p:scale>
          <a:sx n="61" d="100"/>
          <a:sy n="61" d="100"/>
        </p:scale>
        <p:origin x="812" y="60"/>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06/07/2020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06/07/2020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2</a:t>
            </a:fld>
            <a:endParaRPr lang="en-GB" altLang="en-US" smtClean="0">
              <a:solidFill>
                <a:srgbClr val="000000"/>
              </a:solidFill>
            </a:endParaRPr>
          </a:p>
        </p:txBody>
      </p:sp>
    </p:spTree>
    <p:extLst>
      <p:ext uri="{BB962C8B-B14F-4D97-AF65-F5344CB8AC3E}">
        <p14:creationId xmlns:p14="http://schemas.microsoft.com/office/powerpoint/2010/main" val="3338457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14</a:t>
            </a:fld>
            <a:endParaRPr lang="en-GB" altLang="en-US" smtClean="0">
              <a:solidFill>
                <a:srgbClr val="000000"/>
              </a:solidFill>
            </a:endParaRPr>
          </a:p>
        </p:txBody>
      </p:sp>
    </p:spTree>
    <p:extLst>
      <p:ext uri="{BB962C8B-B14F-4D97-AF65-F5344CB8AC3E}">
        <p14:creationId xmlns:p14="http://schemas.microsoft.com/office/powerpoint/2010/main" val="3081359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15</a:t>
            </a:fld>
            <a:endParaRPr lang="en-GB" altLang="en-US" smtClean="0">
              <a:solidFill>
                <a:srgbClr val="000000"/>
              </a:solidFill>
            </a:endParaRPr>
          </a:p>
        </p:txBody>
      </p:sp>
    </p:spTree>
    <p:extLst>
      <p:ext uri="{BB962C8B-B14F-4D97-AF65-F5344CB8AC3E}">
        <p14:creationId xmlns:p14="http://schemas.microsoft.com/office/powerpoint/2010/main" val="2864204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16</a:t>
            </a:fld>
            <a:endParaRPr lang="en-GB" altLang="en-US" smtClean="0">
              <a:solidFill>
                <a:srgbClr val="000000"/>
              </a:solidFill>
            </a:endParaRPr>
          </a:p>
        </p:txBody>
      </p:sp>
    </p:spTree>
    <p:extLst>
      <p:ext uri="{BB962C8B-B14F-4D97-AF65-F5344CB8AC3E}">
        <p14:creationId xmlns:p14="http://schemas.microsoft.com/office/powerpoint/2010/main" val="463703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17</a:t>
            </a:fld>
            <a:endParaRPr lang="en-GB" altLang="en-US" smtClean="0">
              <a:solidFill>
                <a:srgbClr val="000000"/>
              </a:solidFill>
            </a:endParaRPr>
          </a:p>
        </p:txBody>
      </p:sp>
    </p:spTree>
    <p:extLst>
      <p:ext uri="{BB962C8B-B14F-4D97-AF65-F5344CB8AC3E}">
        <p14:creationId xmlns:p14="http://schemas.microsoft.com/office/powerpoint/2010/main" val="2924515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18</a:t>
            </a:fld>
            <a:endParaRPr lang="en-GB" altLang="en-US" smtClean="0">
              <a:solidFill>
                <a:srgbClr val="000000"/>
              </a:solidFill>
            </a:endParaRPr>
          </a:p>
        </p:txBody>
      </p:sp>
    </p:spTree>
    <p:extLst>
      <p:ext uri="{BB962C8B-B14F-4D97-AF65-F5344CB8AC3E}">
        <p14:creationId xmlns:p14="http://schemas.microsoft.com/office/powerpoint/2010/main" val="1937770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19</a:t>
            </a:fld>
            <a:endParaRPr lang="en-GB" altLang="en-US" smtClean="0">
              <a:solidFill>
                <a:srgbClr val="000000"/>
              </a:solidFill>
            </a:endParaRPr>
          </a:p>
        </p:txBody>
      </p:sp>
    </p:spTree>
    <p:extLst>
      <p:ext uri="{BB962C8B-B14F-4D97-AF65-F5344CB8AC3E}">
        <p14:creationId xmlns:p14="http://schemas.microsoft.com/office/powerpoint/2010/main" val="16942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Update/add/delete parts of the</a:t>
            </a:r>
            <a:r>
              <a:rPr lang="en-IE" baseline="0" dirty="0" smtClean="0"/>
              <a:t> copy right notice where appropriate.</a:t>
            </a:r>
          </a:p>
          <a:p>
            <a:r>
              <a:rPr lang="en-IE" baseline="0" dirty="0" smtClean="0"/>
              <a:t>More information: </a:t>
            </a:r>
            <a:r>
              <a:rPr lang="en-GB" dirty="0" smtClean="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20</a:t>
            </a:fld>
            <a:endParaRPr lang="en-GB"/>
          </a:p>
        </p:txBody>
      </p:sp>
    </p:spTree>
    <p:extLst>
      <p:ext uri="{BB962C8B-B14F-4D97-AF65-F5344CB8AC3E}">
        <p14:creationId xmlns:p14="http://schemas.microsoft.com/office/powerpoint/2010/main" val="2007519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4125286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7</a:t>
            </a:fld>
            <a:endParaRPr lang="en-GB" altLang="en-US" smtClean="0">
              <a:solidFill>
                <a:srgbClr val="000000"/>
              </a:solidFill>
            </a:endParaRPr>
          </a:p>
        </p:txBody>
      </p:sp>
    </p:spTree>
    <p:extLst>
      <p:ext uri="{BB962C8B-B14F-4D97-AF65-F5344CB8AC3E}">
        <p14:creationId xmlns:p14="http://schemas.microsoft.com/office/powerpoint/2010/main" val="4219497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8</a:t>
            </a:fld>
            <a:endParaRPr lang="en-GB" altLang="en-US" smtClean="0">
              <a:solidFill>
                <a:srgbClr val="000000"/>
              </a:solidFill>
            </a:endParaRPr>
          </a:p>
        </p:txBody>
      </p:sp>
    </p:spTree>
    <p:extLst>
      <p:ext uri="{BB962C8B-B14F-4D97-AF65-F5344CB8AC3E}">
        <p14:creationId xmlns:p14="http://schemas.microsoft.com/office/powerpoint/2010/main" val="229079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9</a:t>
            </a:fld>
            <a:endParaRPr lang="en-GB" altLang="en-US" smtClean="0">
              <a:solidFill>
                <a:srgbClr val="000000"/>
              </a:solidFill>
            </a:endParaRPr>
          </a:p>
        </p:txBody>
      </p:sp>
    </p:spTree>
    <p:extLst>
      <p:ext uri="{BB962C8B-B14F-4D97-AF65-F5344CB8AC3E}">
        <p14:creationId xmlns:p14="http://schemas.microsoft.com/office/powerpoint/2010/main" val="1310930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10</a:t>
            </a:fld>
            <a:endParaRPr lang="en-GB" altLang="en-US" smtClean="0">
              <a:solidFill>
                <a:srgbClr val="000000"/>
              </a:solidFill>
            </a:endParaRPr>
          </a:p>
        </p:txBody>
      </p:sp>
    </p:spTree>
    <p:extLst>
      <p:ext uri="{BB962C8B-B14F-4D97-AF65-F5344CB8AC3E}">
        <p14:creationId xmlns:p14="http://schemas.microsoft.com/office/powerpoint/2010/main" val="3425847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11</a:t>
            </a:fld>
            <a:endParaRPr lang="en-GB" altLang="en-US" smtClean="0">
              <a:solidFill>
                <a:srgbClr val="000000"/>
              </a:solidFill>
            </a:endParaRPr>
          </a:p>
        </p:txBody>
      </p:sp>
    </p:spTree>
    <p:extLst>
      <p:ext uri="{BB962C8B-B14F-4D97-AF65-F5344CB8AC3E}">
        <p14:creationId xmlns:p14="http://schemas.microsoft.com/office/powerpoint/2010/main" val="840274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12</a:t>
            </a:fld>
            <a:endParaRPr lang="en-GB" altLang="en-US" smtClean="0">
              <a:solidFill>
                <a:srgbClr val="000000"/>
              </a:solidFill>
            </a:endParaRPr>
          </a:p>
        </p:txBody>
      </p:sp>
    </p:spTree>
    <p:extLst>
      <p:ext uri="{BB962C8B-B14F-4D97-AF65-F5344CB8AC3E}">
        <p14:creationId xmlns:p14="http://schemas.microsoft.com/office/powerpoint/2010/main" val="2820957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7305" indent="-281631" eaLnBrk="0" hangingPunct="0">
              <a:spcBef>
                <a:spcPct val="30000"/>
              </a:spcBef>
              <a:defRPr sz="1200">
                <a:solidFill>
                  <a:schemeClr val="tx1"/>
                </a:solidFill>
                <a:latin typeface="Arial" charset="0"/>
              </a:defRPr>
            </a:lvl2pPr>
            <a:lvl3pPr marL="1134438" indent="-224673" eaLnBrk="0" hangingPunct="0">
              <a:spcBef>
                <a:spcPct val="30000"/>
              </a:spcBef>
              <a:defRPr sz="1200">
                <a:solidFill>
                  <a:schemeClr val="tx1"/>
                </a:solidFill>
                <a:latin typeface="Arial" charset="0"/>
              </a:defRPr>
            </a:lvl3pPr>
            <a:lvl4pPr marL="1590111" indent="-224673" eaLnBrk="0" hangingPunct="0">
              <a:spcBef>
                <a:spcPct val="30000"/>
              </a:spcBef>
              <a:defRPr sz="1200">
                <a:solidFill>
                  <a:schemeClr val="tx1"/>
                </a:solidFill>
                <a:latin typeface="Arial" charset="0"/>
              </a:defRPr>
            </a:lvl4pPr>
            <a:lvl5pPr marL="2042619" indent="-224673" eaLnBrk="0" hangingPunct="0">
              <a:spcBef>
                <a:spcPct val="30000"/>
              </a:spcBef>
              <a:defRPr sz="1200">
                <a:solidFill>
                  <a:schemeClr val="tx1"/>
                </a:solidFill>
                <a:latin typeface="Arial" charset="0"/>
              </a:defRPr>
            </a:lvl5pPr>
            <a:lvl6pPr marL="2498293" indent="-224673" eaLnBrk="0" fontAlgn="base" hangingPunct="0">
              <a:spcBef>
                <a:spcPct val="30000"/>
              </a:spcBef>
              <a:spcAft>
                <a:spcPct val="0"/>
              </a:spcAft>
              <a:defRPr sz="1200">
                <a:solidFill>
                  <a:schemeClr val="tx1"/>
                </a:solidFill>
                <a:latin typeface="Arial" charset="0"/>
              </a:defRPr>
            </a:lvl6pPr>
            <a:lvl7pPr marL="2953967" indent="-224673" eaLnBrk="0" fontAlgn="base" hangingPunct="0">
              <a:spcBef>
                <a:spcPct val="30000"/>
              </a:spcBef>
              <a:spcAft>
                <a:spcPct val="0"/>
              </a:spcAft>
              <a:defRPr sz="1200">
                <a:solidFill>
                  <a:schemeClr val="tx1"/>
                </a:solidFill>
                <a:latin typeface="Arial" charset="0"/>
              </a:defRPr>
            </a:lvl7pPr>
            <a:lvl8pPr marL="3409640" indent="-224673" eaLnBrk="0" fontAlgn="base" hangingPunct="0">
              <a:spcBef>
                <a:spcPct val="30000"/>
              </a:spcBef>
              <a:spcAft>
                <a:spcPct val="0"/>
              </a:spcAft>
              <a:defRPr sz="1200">
                <a:solidFill>
                  <a:schemeClr val="tx1"/>
                </a:solidFill>
                <a:latin typeface="Arial" charset="0"/>
              </a:defRPr>
            </a:lvl8pPr>
            <a:lvl9pPr marL="3865313" indent="-2246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85EB19A-AFD5-4909-87FA-ABE5863280BB}" type="slidenum">
              <a:rPr lang="en-GB" altLang="en-US" smtClean="0">
                <a:solidFill>
                  <a:srgbClr val="000000"/>
                </a:solidFill>
              </a:rPr>
              <a:pPr eaLnBrk="1" hangingPunct="1">
                <a:spcBef>
                  <a:spcPct val="0"/>
                </a:spcBef>
              </a:pPr>
              <a:t>13</a:t>
            </a:fld>
            <a:endParaRPr lang="en-GB" altLang="en-US" smtClean="0">
              <a:solidFill>
                <a:srgbClr val="000000"/>
              </a:solidFill>
            </a:endParaRPr>
          </a:p>
        </p:txBody>
      </p:sp>
    </p:spTree>
    <p:extLst>
      <p:ext uri="{BB962C8B-B14F-4D97-AF65-F5344CB8AC3E}">
        <p14:creationId xmlns:p14="http://schemas.microsoft.com/office/powerpoint/2010/main" val="308004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smtClean="0"/>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smtClean="0"/>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dirty="0" smtClean="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dirty="0" smtClean="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dirty="0" smtClean="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dirty="0" smtClean="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dirty="0" smtClean="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dirty="0" smtClean="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dirty="0" smtClean="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13677460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dirty="0"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smtClean="0"/>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smtClean="0"/>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dirty="0" smtClean="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dirty="0"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dirty="0"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9.xml"/><Relationship Id="rId5" Type="http://schemas.openxmlformats.org/officeDocument/2006/relationships/image" Target="../media/image10.png"/><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8.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pPr algn="r"/>
            <a:r>
              <a:rPr lang="en-GB" sz="4800" i="1" dirty="0" smtClean="0"/>
              <a:t>Financing sustainability under the </a:t>
            </a:r>
            <a:r>
              <a:rPr lang="en-GB" sz="4800" i="1" dirty="0" smtClean="0"/>
              <a:t/>
            </a:r>
            <a:br>
              <a:rPr lang="en-GB" sz="4800" i="1" dirty="0" smtClean="0"/>
            </a:br>
            <a:r>
              <a:rPr lang="en-GB" sz="4800" i="1" dirty="0" smtClean="0"/>
              <a:t>InvestEU </a:t>
            </a:r>
            <a:r>
              <a:rPr lang="en-GB" sz="4800" i="1" dirty="0" smtClean="0"/>
              <a:t>SME window</a:t>
            </a:r>
            <a:r>
              <a:rPr lang="en-GB" sz="4800" i="1" dirty="0"/>
              <a:t/>
            </a:r>
            <a:br>
              <a:rPr lang="en-GB" sz="4800" i="1" dirty="0"/>
            </a:br>
            <a:r>
              <a:rPr lang="en-GB" sz="4800" dirty="0"/>
              <a:t/>
            </a:r>
            <a:br>
              <a:rPr lang="en-GB" sz="4800" dirty="0"/>
            </a:br>
            <a:r>
              <a:rPr lang="en-GB" sz="2400" dirty="0" smtClean="0"/>
              <a:t>NEFI webinar: </a:t>
            </a:r>
            <a:br>
              <a:rPr lang="en-GB" sz="2400" dirty="0" smtClean="0"/>
            </a:br>
            <a:r>
              <a:rPr lang="en-GB" sz="2400" dirty="0" smtClean="0"/>
              <a:t>Exchange of views on the Taxonomy Regulation </a:t>
            </a:r>
            <a:br>
              <a:rPr lang="en-GB" sz="2400" dirty="0" smtClean="0"/>
            </a:br>
            <a:r>
              <a:rPr lang="en-GB" sz="2400" dirty="0" smtClean="0"/>
              <a:t>7 July </a:t>
            </a:r>
            <a:r>
              <a:rPr lang="en-GB" sz="2400" dirty="0" smtClean="0"/>
              <a:t>2020 </a:t>
            </a:r>
            <a:br>
              <a:rPr lang="en-GB" sz="2400" dirty="0" smtClean="0"/>
            </a:br>
            <a:endParaRPr lang="en-GB" sz="2400" dirty="0"/>
          </a:p>
        </p:txBody>
      </p:sp>
      <p:sp>
        <p:nvSpPr>
          <p:cNvPr id="7" name="Subtitle 6"/>
          <p:cNvSpPr>
            <a:spLocks noGrp="1"/>
          </p:cNvSpPr>
          <p:nvPr>
            <p:ph type="subTitle" idx="1"/>
          </p:nvPr>
        </p:nvSpPr>
        <p:spPr>
          <a:xfrm>
            <a:off x="1071351" y="5265683"/>
            <a:ext cx="10065224" cy="1313792"/>
          </a:xfrm>
        </p:spPr>
        <p:txBody>
          <a:bodyPr/>
          <a:lstStyle/>
          <a:p>
            <a:pPr>
              <a:spcAft>
                <a:spcPts val="0"/>
              </a:spcAft>
            </a:pPr>
            <a:r>
              <a:rPr lang="en-GB" sz="2000" dirty="0"/>
              <a:t>Albena </a:t>
            </a:r>
            <a:r>
              <a:rPr lang="en-GB" sz="2000" dirty="0" smtClean="0"/>
              <a:t>Taneva </a:t>
            </a:r>
            <a:endParaRPr lang="en-GB" sz="2000" dirty="0" smtClean="0"/>
          </a:p>
          <a:p>
            <a:pPr>
              <a:spcAft>
                <a:spcPts val="0"/>
              </a:spcAft>
            </a:pPr>
            <a:r>
              <a:rPr lang="en-GB" sz="2000" dirty="0" smtClean="0"/>
              <a:t>Unit </a:t>
            </a:r>
            <a:r>
              <a:rPr lang="en-GB" sz="2000" dirty="0"/>
              <a:t>H3 ‘SME Access to Finance’, DG GROW</a:t>
            </a:r>
          </a:p>
          <a:p>
            <a:endParaRPr lang="en-US" sz="2000" dirty="0"/>
          </a:p>
        </p:txBody>
      </p:sp>
    </p:spTree>
    <p:extLst>
      <p:ext uri="{BB962C8B-B14F-4D97-AF65-F5344CB8AC3E}">
        <p14:creationId xmlns:p14="http://schemas.microsoft.com/office/powerpoint/2010/main" val="1121371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smtClean="0"/>
          </a:p>
          <a:p>
            <a:pPr algn="ctr" eaLnBrk="1" hangingPunct="1">
              <a:spcBef>
                <a:spcPct val="0"/>
              </a:spcBef>
              <a:buClrTx/>
              <a:buFontTx/>
              <a:buNone/>
            </a:pPr>
            <a:endParaRPr lang="en-GB" altLang="en-US" sz="2800" i="0" dirty="0" smtClean="0"/>
          </a:p>
          <a:p>
            <a:pPr algn="ctr" eaLnBrk="1" hangingPunct="1">
              <a:spcBef>
                <a:spcPct val="0"/>
              </a:spcBef>
              <a:buClrTx/>
              <a:buNone/>
            </a:pPr>
            <a:r>
              <a:rPr lang="en-GB" altLang="en-US" sz="3200" i="0" dirty="0" smtClean="0">
                <a:solidFill>
                  <a:schemeClr val="tx2"/>
                </a:solidFill>
              </a:rPr>
              <a:t>SMEW sustainability criteria (2/9)</a:t>
            </a:r>
          </a:p>
          <a:p>
            <a:pPr algn="ctr" eaLnBrk="1" hangingPunct="1">
              <a:spcBef>
                <a:spcPct val="0"/>
              </a:spcBef>
              <a:buClrTx/>
              <a:buFontTx/>
              <a:buNone/>
            </a:pPr>
            <a:endParaRPr lang="en-GB" altLang="en-US" sz="3200" i="0" dirty="0" smtClean="0"/>
          </a:p>
        </p:txBody>
      </p:sp>
      <p:sp>
        <p:nvSpPr>
          <p:cNvPr id="7" name="Content Placeholder 1"/>
          <p:cNvSpPr>
            <a:spLocks noGrp="1"/>
          </p:cNvSpPr>
          <p:nvPr>
            <p:ph idx="1"/>
          </p:nvPr>
        </p:nvSpPr>
        <p:spPr>
          <a:xfrm>
            <a:off x="1187669" y="1534510"/>
            <a:ext cx="8904069" cy="3766624"/>
          </a:xfrm>
        </p:spPr>
        <p:txBody>
          <a:bodyPr/>
          <a:lstStyle/>
          <a:p>
            <a:pPr marL="542925" lvl="1" indent="-361950" algn="just">
              <a:spcAft>
                <a:spcPts val="600"/>
              </a:spcAft>
              <a:buFont typeface="Wingdings" panose="05000000000000000000" pitchFamily="2" charset="2"/>
              <a:buChar char="q"/>
              <a:defRPr/>
            </a:pPr>
            <a:r>
              <a:rPr lang="en-GB" altLang="en-US" sz="2400" dirty="0">
                <a:solidFill>
                  <a:srgbClr val="FF0000"/>
                </a:solidFill>
              </a:rPr>
              <a:t>But yet a unique opportunity to</a:t>
            </a:r>
            <a:r>
              <a:rPr lang="en-GB" altLang="en-US" sz="2400" dirty="0">
                <a:solidFill>
                  <a:srgbClr val="0F5799"/>
                </a:solidFill>
              </a:rPr>
              <a:t>:</a:t>
            </a:r>
          </a:p>
          <a:p>
            <a:pPr marL="523875" lvl="1" indent="-342900" algn="just">
              <a:spcAft>
                <a:spcPts val="600"/>
              </a:spcAft>
              <a:buFontTx/>
              <a:buChar char="-"/>
              <a:defRPr/>
            </a:pPr>
            <a:r>
              <a:rPr lang="en-GB" altLang="en-US" sz="2400" i="1" dirty="0">
                <a:solidFill>
                  <a:srgbClr val="0F5799"/>
                </a:solidFill>
              </a:rPr>
              <a:t>deliver on the Green Deal;</a:t>
            </a:r>
          </a:p>
          <a:p>
            <a:pPr marL="523875" lvl="1" indent="-342900" algn="just">
              <a:spcAft>
                <a:spcPts val="600"/>
              </a:spcAft>
              <a:buFontTx/>
              <a:buChar char="-"/>
              <a:defRPr/>
            </a:pPr>
            <a:r>
              <a:rPr lang="en-GB" altLang="en-US" sz="2400" i="1" dirty="0">
                <a:solidFill>
                  <a:srgbClr val="0F5799"/>
                </a:solidFill>
              </a:rPr>
              <a:t>help SMEs in their green transition;</a:t>
            </a:r>
          </a:p>
          <a:p>
            <a:pPr marL="523875" lvl="1" indent="-342900" algn="just">
              <a:spcAft>
                <a:spcPts val="600"/>
              </a:spcAft>
              <a:buFontTx/>
              <a:buChar char="-"/>
              <a:defRPr/>
            </a:pPr>
            <a:r>
              <a:rPr lang="en-GB" altLang="en-US" sz="2400" i="1" dirty="0">
                <a:solidFill>
                  <a:srgbClr val="0F5799"/>
                </a:solidFill>
              </a:rPr>
              <a:t>incentivise the financial sector to provide lending for sustainable investments;</a:t>
            </a:r>
          </a:p>
          <a:p>
            <a:pPr marL="523875" lvl="1" indent="-342900" algn="just">
              <a:spcAft>
                <a:spcPts val="600"/>
              </a:spcAft>
              <a:buFontTx/>
              <a:buChar char="-"/>
              <a:defRPr/>
            </a:pPr>
            <a:r>
              <a:rPr lang="en-GB" altLang="en-US" sz="2400" i="1" dirty="0">
                <a:solidFill>
                  <a:srgbClr val="0F5799"/>
                </a:solidFill>
              </a:rPr>
              <a:t>contribute to the InvestEU climate &amp; environmental objectives</a:t>
            </a:r>
          </a:p>
          <a:p>
            <a:pPr marL="523875" lvl="1" indent="-342900" algn="just">
              <a:spcAft>
                <a:spcPts val="600"/>
              </a:spcAft>
              <a:buFontTx/>
              <a:buChar char="-"/>
              <a:defRPr/>
            </a:pPr>
            <a:endParaRPr lang="en-GB" altLang="en-US" sz="2400" dirty="0">
              <a:solidFill>
                <a:srgbClr val="0F5799"/>
              </a:solidFill>
            </a:endParaRPr>
          </a:p>
          <a:p>
            <a:pPr marL="180975" lvl="1" indent="0" algn="just">
              <a:spcAft>
                <a:spcPts val="600"/>
              </a:spcAft>
              <a:buNone/>
              <a:defRPr/>
            </a:pPr>
            <a:r>
              <a:rPr lang="en-GB" altLang="en-US" sz="2400" dirty="0">
                <a:solidFill>
                  <a:srgbClr val="FF0000"/>
                </a:solidFill>
              </a:rPr>
              <a:t>=&gt; need to find the right balance: supporting sustainable SME investments – undue admin </a:t>
            </a:r>
            <a:r>
              <a:rPr lang="en-GB" altLang="en-US" sz="2400" dirty="0" smtClean="0">
                <a:solidFill>
                  <a:srgbClr val="FF0000"/>
                </a:solidFill>
              </a:rPr>
              <a:t>burden/proportionality principle</a:t>
            </a:r>
            <a:endParaRPr lang="en-GB" altLang="en-US" sz="2400" dirty="0">
              <a:solidFill>
                <a:srgbClr val="FF0000"/>
              </a:solidFill>
            </a:endParaRPr>
          </a:p>
          <a:p>
            <a:pPr marL="523875" lvl="1" indent="-342900" algn="just">
              <a:spcAft>
                <a:spcPts val="600"/>
              </a:spcAft>
              <a:buFontTx/>
              <a:buChar char="-"/>
              <a:defRPr/>
            </a:pPr>
            <a:endParaRPr lang="en-GB" altLang="en-US" sz="2400" dirty="0">
              <a:solidFill>
                <a:srgbClr val="0F5799"/>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10</a:t>
            </a:fld>
            <a:endParaRPr lang="en-GB" dirty="0"/>
          </a:p>
        </p:txBody>
      </p:sp>
    </p:spTree>
    <p:extLst>
      <p:ext uri="{BB962C8B-B14F-4D97-AF65-F5344CB8AC3E}">
        <p14:creationId xmlns:p14="http://schemas.microsoft.com/office/powerpoint/2010/main" val="572832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r>
              <a:rPr lang="en-GB" altLang="en-US" sz="2800" i="0" dirty="0"/>
              <a:t>SMEW sustainability </a:t>
            </a:r>
            <a:r>
              <a:rPr lang="en-GB" altLang="en-US" sz="2800" i="0" dirty="0" smtClean="0"/>
              <a:t>criteria (3/9)</a:t>
            </a:r>
            <a:endParaRPr lang="en-GB" altLang="en-US" sz="2800" i="0" dirty="0"/>
          </a:p>
        </p:txBody>
      </p:sp>
      <p:sp>
        <p:nvSpPr>
          <p:cNvPr id="3" name="Slide Number Placeholder 2"/>
          <p:cNvSpPr>
            <a:spLocks noGrp="1"/>
          </p:cNvSpPr>
          <p:nvPr>
            <p:ph type="sldNum" sz="quarter" idx="12"/>
          </p:nvPr>
        </p:nvSpPr>
        <p:spPr>
          <a:xfrm>
            <a:off x="1424763" y="6131286"/>
            <a:ext cx="7267292" cy="305059"/>
          </a:xfrm>
        </p:spPr>
        <p:txBody>
          <a:bodyPr/>
          <a:lstStyle/>
          <a:p>
            <a:pPr>
              <a:defRPr/>
            </a:pPr>
            <a:r>
              <a:rPr lang="en-GB" dirty="0" smtClean="0"/>
              <a:t>* </a:t>
            </a:r>
            <a:r>
              <a:rPr lang="en-GB" sz="1400" dirty="0" smtClean="0">
                <a:solidFill>
                  <a:srgbClr val="004494"/>
                </a:solidFill>
              </a:rPr>
              <a:t>Green mobility and energy efficiency in buildings to be supported under SIW</a:t>
            </a:r>
            <a:endParaRPr lang="en-GB" sz="1400" dirty="0">
              <a:solidFill>
                <a:srgbClr val="004494"/>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42279782"/>
              </p:ext>
            </p:extLst>
          </p:nvPr>
        </p:nvGraphicFramePr>
        <p:xfrm>
          <a:off x="1991544" y="1205241"/>
          <a:ext cx="8147248" cy="4872863"/>
        </p:xfrm>
        <a:graphic>
          <a:graphicData uri="http://schemas.openxmlformats.org/drawingml/2006/table">
            <a:tbl>
              <a:tblPr firstRow="1" firstCol="1" bandRow="1">
                <a:tableStyleId>{5C22544A-7EE6-4342-B048-85BDC9FD1C3A}</a:tableStyleId>
              </a:tblPr>
              <a:tblGrid>
                <a:gridCol w="1293414">
                  <a:extLst>
                    <a:ext uri="{9D8B030D-6E8A-4147-A177-3AD203B41FA5}">
                      <a16:colId xmlns:a16="http://schemas.microsoft.com/office/drawing/2014/main" val="3613417243"/>
                    </a:ext>
                  </a:extLst>
                </a:gridCol>
                <a:gridCol w="1853473">
                  <a:extLst>
                    <a:ext uri="{9D8B030D-6E8A-4147-A177-3AD203B41FA5}">
                      <a16:colId xmlns:a16="http://schemas.microsoft.com/office/drawing/2014/main" val="1144326439"/>
                    </a:ext>
                  </a:extLst>
                </a:gridCol>
                <a:gridCol w="1710898">
                  <a:extLst>
                    <a:ext uri="{9D8B030D-6E8A-4147-A177-3AD203B41FA5}">
                      <a16:colId xmlns:a16="http://schemas.microsoft.com/office/drawing/2014/main" val="564016449"/>
                    </a:ext>
                  </a:extLst>
                </a:gridCol>
                <a:gridCol w="1225597">
                  <a:extLst>
                    <a:ext uri="{9D8B030D-6E8A-4147-A177-3AD203B41FA5}">
                      <a16:colId xmlns:a16="http://schemas.microsoft.com/office/drawing/2014/main" val="2876784219"/>
                    </a:ext>
                  </a:extLst>
                </a:gridCol>
                <a:gridCol w="2063866">
                  <a:extLst>
                    <a:ext uri="{9D8B030D-6E8A-4147-A177-3AD203B41FA5}">
                      <a16:colId xmlns:a16="http://schemas.microsoft.com/office/drawing/2014/main" val="2979883214"/>
                    </a:ext>
                  </a:extLst>
                </a:gridCol>
              </a:tblGrid>
              <a:tr h="938750">
                <a:tc>
                  <a:txBody>
                    <a:bodyPr/>
                    <a:lstStyle/>
                    <a:p>
                      <a:pPr algn="ctr">
                        <a:lnSpc>
                          <a:spcPct val="115000"/>
                        </a:lnSpc>
                        <a:spcAft>
                          <a:spcPts val="0"/>
                        </a:spcAft>
                      </a:pPr>
                      <a:r>
                        <a:rPr lang="en-GB" sz="900" dirty="0">
                          <a:solidFill>
                            <a:schemeClr val="tx1"/>
                          </a:solidFill>
                          <a:effectLst/>
                        </a:rPr>
                        <a:t>Taxonomy objective</a:t>
                      </a: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algn="ctr">
                        <a:lnSpc>
                          <a:spcPct val="115000"/>
                        </a:lnSpc>
                        <a:spcAft>
                          <a:spcPts val="0"/>
                        </a:spcAft>
                      </a:pPr>
                      <a:r>
                        <a:rPr lang="en-GB" sz="900" dirty="0">
                          <a:solidFill>
                            <a:schemeClr val="tx1"/>
                          </a:solidFill>
                          <a:effectLst/>
                        </a:rPr>
                        <a:t>Eligibility criteria for the 70% guarantee rate (if not met, support under the general 50% guarantee rate still possible)</a:t>
                      </a:r>
                      <a:endParaRPr lang="fr-BE" sz="900" dirty="0">
                        <a:solidFill>
                          <a:schemeClr val="tx1"/>
                        </a:solidFill>
                        <a:effectLst/>
                      </a:endParaRPr>
                    </a:p>
                    <a:p>
                      <a:pPr algn="ctr">
                        <a:lnSpc>
                          <a:spcPct val="115000"/>
                        </a:lnSpc>
                        <a:spcAft>
                          <a:spcPts val="0"/>
                        </a:spcAft>
                      </a:pPr>
                      <a:r>
                        <a:rPr lang="en-GB" sz="900" dirty="0">
                          <a:solidFill>
                            <a:schemeClr val="tx1"/>
                          </a:solidFill>
                          <a:effectLst/>
                        </a:rPr>
                        <a:t> </a:t>
                      </a: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algn="ctr">
                        <a:lnSpc>
                          <a:spcPct val="115000"/>
                        </a:lnSpc>
                        <a:spcAft>
                          <a:spcPts val="0"/>
                        </a:spcAft>
                      </a:pPr>
                      <a:r>
                        <a:rPr lang="en-GB" sz="900" dirty="0">
                          <a:solidFill>
                            <a:schemeClr val="tx1"/>
                          </a:solidFill>
                          <a:effectLst/>
                        </a:rPr>
                        <a:t>Constraints/restrictions</a:t>
                      </a:r>
                      <a:endParaRPr lang="fr-BE" sz="900" dirty="0">
                        <a:solidFill>
                          <a:schemeClr val="tx1"/>
                        </a:solidFill>
                        <a:effectLst/>
                      </a:endParaRPr>
                    </a:p>
                    <a:p>
                      <a:pPr algn="ctr">
                        <a:lnSpc>
                          <a:spcPct val="115000"/>
                        </a:lnSpc>
                        <a:spcAft>
                          <a:spcPts val="0"/>
                        </a:spcAft>
                      </a:pPr>
                      <a:r>
                        <a:rPr lang="en-GB" sz="900" dirty="0">
                          <a:solidFill>
                            <a:schemeClr val="tx1"/>
                          </a:solidFill>
                          <a:effectLst/>
                        </a:rPr>
                        <a:t> </a:t>
                      </a: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algn="ctr">
                        <a:lnSpc>
                          <a:spcPct val="115000"/>
                        </a:lnSpc>
                        <a:spcAft>
                          <a:spcPts val="0"/>
                        </a:spcAft>
                      </a:pPr>
                      <a:r>
                        <a:rPr lang="en-GB" sz="900" dirty="0">
                          <a:solidFill>
                            <a:schemeClr val="tx1"/>
                          </a:solidFill>
                          <a:effectLst/>
                        </a:rPr>
                        <a:t>Verification mechanisms</a:t>
                      </a: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algn="ctr">
                        <a:lnSpc>
                          <a:spcPct val="115000"/>
                        </a:lnSpc>
                        <a:spcAft>
                          <a:spcPts val="0"/>
                        </a:spcAft>
                      </a:pPr>
                      <a:r>
                        <a:rPr lang="en-GB" sz="900" dirty="0">
                          <a:solidFill>
                            <a:schemeClr val="tx1"/>
                          </a:solidFill>
                          <a:effectLst/>
                        </a:rPr>
                        <a:t>Examples</a:t>
                      </a: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extLst>
                  <a:ext uri="{0D108BD9-81ED-4DB2-BD59-A6C34878D82A}">
                    <a16:rowId xmlns:a16="http://schemas.microsoft.com/office/drawing/2014/main" val="1141207144"/>
                  </a:ext>
                </a:extLst>
              </a:tr>
              <a:tr h="640358">
                <a:tc>
                  <a:txBody>
                    <a:bodyPr/>
                    <a:lstStyle/>
                    <a:p>
                      <a:pPr algn="l">
                        <a:lnSpc>
                          <a:spcPct val="115000"/>
                        </a:lnSpc>
                        <a:spcAft>
                          <a:spcPts val="0"/>
                        </a:spcAft>
                      </a:pPr>
                      <a:r>
                        <a:rPr lang="en-GB" sz="900" b="1" kern="1200" dirty="0" smtClean="0">
                          <a:solidFill>
                            <a:schemeClr val="tx1"/>
                          </a:solidFill>
                          <a:effectLst/>
                          <a:latin typeface="+mn-lt"/>
                          <a:ea typeface="+mn-ea"/>
                          <a:cs typeface="+mn-cs"/>
                        </a:rPr>
                        <a:t>Climate change mitigation (Art.5(1) taxonomy)</a:t>
                      </a:r>
                      <a:endParaRPr lang="fr-BE" sz="900" b="1" kern="1200" dirty="0">
                        <a:solidFill>
                          <a:schemeClr val="tx1"/>
                        </a:solidFill>
                        <a:effectLst/>
                        <a:latin typeface="+mn-lt"/>
                        <a:ea typeface="+mn-ea"/>
                        <a:cs typeface="+mn-cs"/>
                      </a:endParaRPr>
                    </a:p>
                  </a:txBody>
                  <a:tcPr marL="56485" marR="56485" marT="0" marB="0"/>
                </a:tc>
                <a:tc>
                  <a:txBody>
                    <a:bodyPr/>
                    <a:lstStyle/>
                    <a:p>
                      <a:pPr algn="l">
                        <a:lnSpc>
                          <a:spcPct val="115000"/>
                        </a:lnSpc>
                        <a:spcAft>
                          <a:spcPts val="0"/>
                        </a:spcAft>
                      </a:pPr>
                      <a:r>
                        <a:rPr lang="en-GB" sz="900" b="1" kern="1200" dirty="0" smtClean="0">
                          <a:solidFill>
                            <a:schemeClr val="tx1"/>
                          </a:solidFill>
                          <a:effectLst/>
                          <a:latin typeface="+mn-lt"/>
                          <a:ea typeface="+mn-ea"/>
                          <a:cs typeface="+mn-cs"/>
                        </a:rPr>
                        <a:t>(internal) Investments in equipment or processes …………… </a:t>
                      </a:r>
                      <a:endParaRPr lang="fr-BE" sz="900" b="1" kern="1200" dirty="0">
                        <a:solidFill>
                          <a:schemeClr val="tx1"/>
                        </a:solidFill>
                        <a:effectLst/>
                        <a:latin typeface="+mn-lt"/>
                        <a:ea typeface="+mn-ea"/>
                        <a:cs typeface="+mn-cs"/>
                      </a:endParaRPr>
                    </a:p>
                  </a:txBody>
                  <a:tcPr marL="56485" marR="56485" marT="0" marB="0"/>
                </a:tc>
                <a:tc>
                  <a:txBody>
                    <a:bodyPr/>
                    <a:lstStyle/>
                    <a:p>
                      <a:pPr algn="l">
                        <a:lnSpc>
                          <a:spcPct val="115000"/>
                        </a:lnSpc>
                        <a:spcAft>
                          <a:spcPts val="0"/>
                        </a:spcAft>
                      </a:pPr>
                      <a:r>
                        <a:rPr lang="en-GB" sz="900" b="1" kern="1200" dirty="0" smtClean="0">
                          <a:solidFill>
                            <a:schemeClr val="tx1"/>
                          </a:solidFill>
                          <a:effectLst/>
                          <a:latin typeface="+mn-lt"/>
                          <a:ea typeface="+mn-ea"/>
                          <a:cs typeface="+mn-cs"/>
                        </a:rPr>
                        <a:t>- Activities to raise energy efficiency of buildings and / or ……….*</a:t>
                      </a:r>
                      <a:endParaRPr lang="fr-BE" sz="900" b="1" kern="1200" dirty="0">
                        <a:solidFill>
                          <a:schemeClr val="tx1"/>
                        </a:solidFill>
                        <a:effectLst/>
                        <a:latin typeface="+mn-lt"/>
                        <a:ea typeface="+mn-ea"/>
                        <a:cs typeface="+mn-cs"/>
                      </a:endParaRPr>
                    </a:p>
                  </a:txBody>
                  <a:tcPr marL="56485" marR="56485"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b="1" kern="1200" dirty="0" smtClean="0">
                          <a:solidFill>
                            <a:schemeClr val="tx1"/>
                          </a:solidFill>
                          <a:effectLst/>
                          <a:latin typeface="+mn-lt"/>
                          <a:ea typeface="+mn-ea"/>
                          <a:cs typeface="+mn-cs"/>
                        </a:rPr>
                        <a:t>For all eligibility criteria under this objective: ….</a:t>
                      </a:r>
                      <a:endParaRPr lang="fr-BE" sz="900" b="1" kern="1200" dirty="0" smtClean="0">
                        <a:solidFill>
                          <a:schemeClr val="tx1"/>
                        </a:solidFill>
                        <a:effectLst/>
                        <a:latin typeface="+mn-lt"/>
                        <a:ea typeface="+mn-ea"/>
                        <a:cs typeface="+mn-cs"/>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algn="l">
                        <a:lnSpc>
                          <a:spcPct val="115000"/>
                        </a:lnSpc>
                        <a:spcAft>
                          <a:spcPts val="0"/>
                        </a:spcAft>
                      </a:pPr>
                      <a:r>
                        <a:rPr lang="en-GB" sz="900" b="1" kern="1200" dirty="0" smtClean="0">
                          <a:solidFill>
                            <a:schemeClr val="tx1"/>
                          </a:solidFill>
                          <a:effectLst/>
                          <a:latin typeface="+mn-lt"/>
                          <a:ea typeface="+mn-ea"/>
                          <a:cs typeface="+mn-cs"/>
                        </a:rPr>
                        <a:t>suppor</a:t>
                      </a:r>
                      <a:r>
                        <a:rPr lang="en-GB" sz="900" b="1" i="1" kern="1200" dirty="0" smtClean="0">
                          <a:solidFill>
                            <a:schemeClr val="tx1"/>
                          </a:solidFill>
                          <a:effectLst/>
                          <a:latin typeface="+mn-lt"/>
                          <a:ea typeface="+mn-ea"/>
                          <a:cs typeface="+mn-cs"/>
                        </a:rPr>
                        <a:t>t to an SME buying a new technical equipment which will optimise its energy consumption….</a:t>
                      </a:r>
                      <a:endParaRPr lang="fr-BE" sz="900" b="1" i="1" kern="1200" dirty="0">
                        <a:solidFill>
                          <a:schemeClr val="tx1"/>
                        </a:solidFill>
                        <a:effectLst/>
                        <a:latin typeface="+mn-lt"/>
                        <a:ea typeface="+mn-ea"/>
                        <a:cs typeface="+mn-cs"/>
                      </a:endParaRPr>
                    </a:p>
                  </a:txBody>
                  <a:tcPr marL="56485" marR="56485" marT="0" marB="0"/>
                </a:tc>
                <a:extLst>
                  <a:ext uri="{0D108BD9-81ED-4DB2-BD59-A6C34878D82A}">
                    <a16:rowId xmlns:a16="http://schemas.microsoft.com/office/drawing/2014/main" val="3777797045"/>
                  </a:ext>
                </a:extLst>
              </a:tr>
              <a:tr h="568940">
                <a:tc>
                  <a:txBody>
                    <a:bodyPr/>
                    <a:lstStyle/>
                    <a:p>
                      <a:pPr marL="0" algn="l" defTabSz="914400" rtl="0" eaLnBrk="1" latinLnBrk="0" hangingPunct="1">
                        <a:lnSpc>
                          <a:spcPct val="115000"/>
                        </a:lnSpc>
                        <a:spcAft>
                          <a:spcPts val="0"/>
                        </a:spcAft>
                      </a:pPr>
                      <a:r>
                        <a:rPr lang="en-GB" sz="900" b="1" kern="1200" dirty="0" smtClean="0">
                          <a:solidFill>
                            <a:schemeClr val="tx1"/>
                          </a:solidFill>
                          <a:effectLst/>
                          <a:latin typeface="+mn-lt"/>
                          <a:ea typeface="+mn-ea"/>
                          <a:cs typeface="+mn-cs"/>
                        </a:rPr>
                        <a:t>Climate change adaptation (Art. 5(2) taxonomy)</a:t>
                      </a:r>
                      <a:endParaRPr lang="fr-BE" sz="900" b="1" kern="1200" dirty="0">
                        <a:solidFill>
                          <a:schemeClr val="tx1"/>
                        </a:solidFill>
                        <a:effectLst/>
                        <a:latin typeface="+mn-lt"/>
                        <a:ea typeface="+mn-ea"/>
                        <a:cs typeface="+mn-cs"/>
                      </a:endParaRPr>
                    </a:p>
                  </a:txBody>
                  <a:tcPr marL="56485" marR="56485" marT="0" marB="0"/>
                </a:tc>
                <a:tc>
                  <a:txBody>
                    <a:bodyPr/>
                    <a:lstStyle/>
                    <a:p>
                      <a:pPr algn="ctr">
                        <a:lnSpc>
                          <a:spcPct val="115000"/>
                        </a:lnSpc>
                        <a:spcAft>
                          <a:spcPts val="0"/>
                        </a:spcAft>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extLst>
                  <a:ext uri="{0D108BD9-81ED-4DB2-BD59-A6C34878D82A}">
                    <a16:rowId xmlns:a16="http://schemas.microsoft.com/office/drawing/2014/main" val="2693039325"/>
                  </a:ext>
                </a:extLst>
              </a:tr>
              <a:tr h="481566">
                <a:tc>
                  <a:txBody>
                    <a:bodyPr/>
                    <a:lstStyle/>
                    <a:p>
                      <a:pPr algn="l">
                        <a:lnSpc>
                          <a:spcPct val="115000"/>
                        </a:lnSpc>
                        <a:spcAft>
                          <a:spcPts val="0"/>
                        </a:spcAft>
                      </a:pPr>
                      <a:r>
                        <a:rPr lang="en-GB" sz="900" b="1" kern="1200" dirty="0" smtClean="0">
                          <a:solidFill>
                            <a:schemeClr val="tx1"/>
                          </a:solidFill>
                          <a:effectLst/>
                          <a:latin typeface="+mn-lt"/>
                          <a:ea typeface="+mn-ea"/>
                          <a:cs typeface="+mn-cs"/>
                        </a:rPr>
                        <a:t>Water resources (Art.5(3)-taxonomy)</a:t>
                      </a:r>
                      <a:endParaRPr lang="fr-BE" sz="900" b="1" kern="1200" dirty="0">
                        <a:solidFill>
                          <a:schemeClr val="tx1"/>
                        </a:solidFill>
                        <a:effectLst/>
                        <a:latin typeface="+mn-lt"/>
                        <a:ea typeface="+mn-ea"/>
                        <a:cs typeface="+mn-cs"/>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ctr">
                        <a:lnSpc>
                          <a:spcPct val="115000"/>
                        </a:lnSpc>
                        <a:spcAft>
                          <a:spcPts val="0"/>
                        </a:spcAft>
                        <a:buFont typeface="Arial" panose="020B0604020202020204" pitchFamily="34" charset="0"/>
                        <a:buChar char="•"/>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extLst>
                  <a:ext uri="{0D108BD9-81ED-4DB2-BD59-A6C34878D82A}">
                    <a16:rowId xmlns:a16="http://schemas.microsoft.com/office/drawing/2014/main" val="3556987745"/>
                  </a:ext>
                </a:extLst>
              </a:tr>
              <a:tr h="53642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b="1" kern="1200" dirty="0" smtClean="0">
                          <a:solidFill>
                            <a:schemeClr val="tx1"/>
                          </a:solidFill>
                          <a:effectLst/>
                          <a:latin typeface="+mn-lt"/>
                          <a:ea typeface="+mn-ea"/>
                          <a:cs typeface="+mn-cs"/>
                        </a:rPr>
                        <a:t>Circular economy (Art. 5(4)- taxonomy)</a:t>
                      </a:r>
                      <a:endParaRPr lang="fr-BE" sz="900" b="1" kern="1200" dirty="0">
                        <a:solidFill>
                          <a:schemeClr val="tx1"/>
                        </a:solidFill>
                        <a:effectLst/>
                        <a:latin typeface="+mn-lt"/>
                        <a:ea typeface="+mn-ea"/>
                        <a:cs typeface="+mn-cs"/>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extLst>
                  <a:ext uri="{0D108BD9-81ED-4DB2-BD59-A6C34878D82A}">
                    <a16:rowId xmlns:a16="http://schemas.microsoft.com/office/drawing/2014/main" val="886164233"/>
                  </a:ext>
                </a:extLst>
              </a:tr>
              <a:tr h="853410">
                <a:tc>
                  <a:txBody>
                    <a:bodyPr/>
                    <a:lstStyle/>
                    <a:p>
                      <a:pPr algn="l">
                        <a:lnSpc>
                          <a:spcPct val="115000"/>
                        </a:lnSpc>
                        <a:spcAft>
                          <a:spcPts val="0"/>
                        </a:spcAft>
                      </a:pPr>
                      <a:r>
                        <a:rPr lang="en-GB" sz="900" b="1" kern="1200" dirty="0" smtClean="0">
                          <a:solidFill>
                            <a:schemeClr val="tx1"/>
                          </a:solidFill>
                          <a:effectLst/>
                          <a:latin typeface="+mn-lt"/>
                          <a:ea typeface="+mn-ea"/>
                          <a:cs typeface="+mn-cs"/>
                        </a:rPr>
                        <a:t>Pollution prevention &amp; control (Art.5(5)  taxonomy)</a:t>
                      </a:r>
                      <a:endParaRPr lang="fr-BE" sz="900" b="1" kern="1200" dirty="0">
                        <a:solidFill>
                          <a:schemeClr val="tx1"/>
                        </a:solidFill>
                        <a:effectLst/>
                        <a:latin typeface="+mn-lt"/>
                        <a:ea typeface="+mn-ea"/>
                        <a:cs typeface="+mn-cs"/>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algn="ctr">
                        <a:lnSpc>
                          <a:spcPct val="115000"/>
                        </a:lnSpc>
                        <a:spcAft>
                          <a:spcPts val="0"/>
                        </a:spcAft>
                      </a:pPr>
                      <a:endPar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extLst>
                  <a:ext uri="{0D108BD9-81ED-4DB2-BD59-A6C34878D82A}">
                    <a16:rowId xmlns:a16="http://schemas.microsoft.com/office/drawing/2014/main" val="613243108"/>
                  </a:ext>
                </a:extLst>
              </a:tr>
              <a:tr h="853410">
                <a:tc>
                  <a:txBody>
                    <a:bodyPr/>
                    <a:lstStyle/>
                    <a:p>
                      <a:pPr marL="0" algn="l" defTabSz="914400" rtl="0" eaLnBrk="1" latinLnBrk="0" hangingPunct="1">
                        <a:lnSpc>
                          <a:spcPct val="115000"/>
                        </a:lnSpc>
                        <a:spcAft>
                          <a:spcPts val="0"/>
                        </a:spcAft>
                      </a:pPr>
                      <a:r>
                        <a:rPr lang="en-GB" sz="900" b="1" kern="1200" dirty="0" smtClean="0">
                          <a:solidFill>
                            <a:schemeClr val="tx1"/>
                          </a:solidFill>
                          <a:effectLst/>
                          <a:latin typeface="+mn-lt"/>
                          <a:ea typeface="+mn-ea"/>
                          <a:cs typeface="+mn-cs"/>
                        </a:rPr>
                        <a:t>Biodiversity &amp; ecosystems (Art.5(6) taxonomy)</a:t>
                      </a:r>
                      <a:endParaRPr lang="fr-BE" sz="900" b="1" kern="1200" dirty="0">
                        <a:solidFill>
                          <a:schemeClr val="tx1"/>
                        </a:solidFill>
                        <a:effectLst/>
                        <a:latin typeface="+mn-lt"/>
                        <a:ea typeface="+mn-ea"/>
                        <a:cs typeface="+mn-cs"/>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I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BE"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fr-BE"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485" marR="56485" marT="0" marB="0"/>
                </a:tc>
                <a:extLst>
                  <a:ext uri="{0D108BD9-81ED-4DB2-BD59-A6C34878D82A}">
                    <a16:rowId xmlns:a16="http://schemas.microsoft.com/office/drawing/2014/main" val="2343058433"/>
                  </a:ext>
                </a:extLst>
              </a:tr>
            </a:tbl>
          </a:graphicData>
        </a:graphic>
      </p:graphicFrame>
      <p:sp>
        <p:nvSpPr>
          <p:cNvPr id="9" name="Oval Callout 8"/>
          <p:cNvSpPr/>
          <p:nvPr/>
        </p:nvSpPr>
        <p:spPr>
          <a:xfrm>
            <a:off x="3431704" y="2636912"/>
            <a:ext cx="3384376" cy="1440160"/>
          </a:xfrm>
          <a:prstGeom prst="wedgeEllipseCallout">
            <a:avLst>
              <a:gd name="adj1" fmla="val -64621"/>
              <a:gd name="adj2" fmla="val 95673"/>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defTabSz="457200"/>
            <a:r>
              <a:rPr lang="en-IE" dirty="0">
                <a:solidFill>
                  <a:srgbClr val="FF0000"/>
                </a:solidFill>
              </a:rPr>
              <a:t>Follow the 6 taxonomy objectives, </a:t>
            </a:r>
            <a:r>
              <a:rPr lang="en-IE" u="sng" dirty="0">
                <a:solidFill>
                  <a:srgbClr val="FF0000"/>
                </a:solidFill>
              </a:rPr>
              <a:t>but do not substitute the taxonomy!</a:t>
            </a:r>
            <a:endParaRPr lang="fr-BE" u="sng" dirty="0">
              <a:solidFill>
                <a:srgbClr val="FF0000"/>
              </a:solidFill>
            </a:endParaRPr>
          </a:p>
        </p:txBody>
      </p:sp>
      <p:sp>
        <p:nvSpPr>
          <p:cNvPr id="10" name="Oval Callout 9"/>
          <p:cNvSpPr/>
          <p:nvPr/>
        </p:nvSpPr>
        <p:spPr>
          <a:xfrm>
            <a:off x="5087888" y="622487"/>
            <a:ext cx="2088232" cy="1656184"/>
          </a:xfrm>
          <a:prstGeom prst="wedgeEllipseCallout">
            <a:avLst>
              <a:gd name="adj1" fmla="val -107139"/>
              <a:gd name="adj2" fmla="val 25058"/>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defTabSz="457200"/>
            <a:r>
              <a:rPr lang="en-IE" dirty="0">
                <a:solidFill>
                  <a:srgbClr val="FF0000"/>
                </a:solidFill>
              </a:rPr>
              <a:t>Yes/no eligibility criteria for FIs/IPs</a:t>
            </a:r>
            <a:endParaRPr lang="fr-BE" dirty="0">
              <a:solidFill>
                <a:srgbClr val="FF0000"/>
              </a:solidFill>
            </a:endParaRPr>
          </a:p>
        </p:txBody>
      </p:sp>
      <p:sp>
        <p:nvSpPr>
          <p:cNvPr id="12" name="Oval Callout 11"/>
          <p:cNvSpPr/>
          <p:nvPr/>
        </p:nvSpPr>
        <p:spPr>
          <a:xfrm>
            <a:off x="7392144" y="3068960"/>
            <a:ext cx="2304256" cy="1872208"/>
          </a:xfrm>
          <a:prstGeom prst="wedgeEllipseCallout">
            <a:avLst>
              <a:gd name="adj1" fmla="val 37868"/>
              <a:gd name="adj2" fmla="val 79749"/>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IE" dirty="0">
                <a:solidFill>
                  <a:srgbClr val="FF0000"/>
                </a:solidFill>
              </a:rPr>
              <a:t>No additional documents required from </a:t>
            </a:r>
            <a:r>
              <a:rPr lang="en-IE" dirty="0" smtClean="0">
                <a:solidFill>
                  <a:srgbClr val="FF0000"/>
                </a:solidFill>
              </a:rPr>
              <a:t>the final recipient</a:t>
            </a:r>
            <a:endParaRPr lang="fr-BE" dirty="0">
              <a:solidFill>
                <a:srgbClr val="FF0000"/>
              </a:solidFill>
            </a:endParaRPr>
          </a:p>
        </p:txBody>
      </p:sp>
      <p:sp>
        <p:nvSpPr>
          <p:cNvPr id="13" name="Oval Callout 12"/>
          <p:cNvSpPr/>
          <p:nvPr/>
        </p:nvSpPr>
        <p:spPr>
          <a:xfrm>
            <a:off x="4871864" y="4233508"/>
            <a:ext cx="2880320" cy="1800200"/>
          </a:xfrm>
          <a:prstGeom prst="wedgeEllipseCallout">
            <a:avLst>
              <a:gd name="adj1" fmla="val -68957"/>
              <a:gd name="adj2" fmla="val 39085"/>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IE" dirty="0">
                <a:solidFill>
                  <a:srgbClr val="FF0000"/>
                </a:solidFill>
              </a:rPr>
              <a:t>For SMEs/small midcaps in all eligible sectors</a:t>
            </a:r>
            <a:endParaRPr lang="fr-BE" dirty="0">
              <a:solidFill>
                <a:srgbClr val="FF0000"/>
              </a:solidFill>
            </a:endParaRPr>
          </a:p>
        </p:txBody>
      </p:sp>
    </p:spTree>
    <p:extLst>
      <p:ext uri="{BB962C8B-B14F-4D97-AF65-F5344CB8AC3E}">
        <p14:creationId xmlns:p14="http://schemas.microsoft.com/office/powerpoint/2010/main" val="2303438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a:p>
          <a:p>
            <a:pPr algn="ctr" eaLnBrk="1" hangingPunct="1">
              <a:spcBef>
                <a:spcPct val="0"/>
              </a:spcBef>
              <a:buClrTx/>
              <a:buFontTx/>
              <a:buNone/>
            </a:pPr>
            <a:r>
              <a:rPr lang="en-GB" altLang="en-US" sz="2800" i="0" dirty="0" smtClean="0"/>
              <a:t>SMEW </a:t>
            </a:r>
            <a:r>
              <a:rPr lang="en-GB" altLang="en-US" sz="2800" i="0" dirty="0"/>
              <a:t>sustainability </a:t>
            </a:r>
            <a:r>
              <a:rPr lang="en-GB" altLang="en-US" sz="2800" i="0" dirty="0" smtClean="0"/>
              <a:t>criteria (4/9)</a:t>
            </a:r>
            <a:endParaRPr lang="en-GB" altLang="en-US" sz="2800" i="0" dirty="0"/>
          </a:p>
        </p:txBody>
      </p:sp>
      <p:sp>
        <p:nvSpPr>
          <p:cNvPr id="7" name="Content Placeholder 1"/>
          <p:cNvSpPr>
            <a:spLocks noGrp="1"/>
          </p:cNvSpPr>
          <p:nvPr>
            <p:ph idx="1"/>
          </p:nvPr>
        </p:nvSpPr>
        <p:spPr>
          <a:xfrm>
            <a:off x="1093076" y="1177159"/>
            <a:ext cx="9711558" cy="4123975"/>
          </a:xfrm>
        </p:spPr>
        <p:txBody>
          <a:bodyPr/>
          <a:lstStyle/>
          <a:p>
            <a:pPr marL="542925" lvl="1" indent="-361950" algn="just">
              <a:spcAft>
                <a:spcPts val="600"/>
              </a:spcAft>
              <a:buFont typeface="Wingdings" panose="05000000000000000000" pitchFamily="2" charset="2"/>
              <a:buChar char="q"/>
              <a:defRPr/>
            </a:pPr>
            <a:r>
              <a:rPr lang="en-GB" altLang="en-US" sz="2400" dirty="0" smtClean="0">
                <a:solidFill>
                  <a:srgbClr val="FF0000"/>
                </a:solidFill>
              </a:rPr>
              <a:t>Climate change mitigation</a:t>
            </a:r>
            <a:r>
              <a:rPr lang="en-GB" altLang="en-US" sz="2400" dirty="0" smtClean="0">
                <a:solidFill>
                  <a:srgbClr val="0F5799"/>
                </a:solidFill>
              </a:rPr>
              <a:t>:</a:t>
            </a:r>
            <a:endParaRPr lang="en-GB" altLang="en-US" sz="2400" dirty="0">
              <a:solidFill>
                <a:srgbClr val="0F5799"/>
              </a:solidFill>
            </a:endParaRPr>
          </a:p>
          <a:p>
            <a:pPr marL="523875" lvl="1" indent="-342900" algn="just">
              <a:spcAft>
                <a:spcPts val="600"/>
              </a:spcAft>
              <a:buFontTx/>
              <a:buChar char="-"/>
              <a:defRPr/>
            </a:pPr>
            <a:r>
              <a:rPr lang="en-GB" dirty="0"/>
              <a:t>(internal) Investments in equipment or processes </a:t>
            </a:r>
            <a:r>
              <a:rPr lang="en-GB" dirty="0" smtClean="0"/>
              <a:t>which </a:t>
            </a:r>
            <a:r>
              <a:rPr lang="en-GB" dirty="0"/>
              <a:t>will increase the energy efficiency of the company </a:t>
            </a:r>
            <a:endParaRPr lang="en-GB" dirty="0" smtClean="0"/>
          </a:p>
          <a:p>
            <a:pPr marL="523875" lvl="1" indent="-342900" algn="just">
              <a:spcAft>
                <a:spcPts val="600"/>
              </a:spcAft>
              <a:buFontTx/>
              <a:buChar char="-"/>
              <a:defRPr/>
            </a:pPr>
            <a:r>
              <a:rPr lang="en-GB" dirty="0"/>
              <a:t>(external) Investments in developing and manufacturing, low carbon </a:t>
            </a:r>
            <a:r>
              <a:rPr lang="en-GB" dirty="0" smtClean="0"/>
              <a:t>technologies</a:t>
            </a:r>
          </a:p>
          <a:p>
            <a:pPr marL="523875" lvl="1" indent="-342900" algn="just">
              <a:spcAft>
                <a:spcPts val="600"/>
              </a:spcAft>
              <a:buFontTx/>
              <a:buChar char="-"/>
              <a:defRPr/>
            </a:pPr>
            <a:r>
              <a:rPr lang="en-GB" dirty="0"/>
              <a:t>energy </a:t>
            </a:r>
            <a:r>
              <a:rPr lang="en-GB" dirty="0" smtClean="0"/>
              <a:t>storage</a:t>
            </a:r>
          </a:p>
          <a:p>
            <a:pPr marL="523875" lvl="1" indent="-342900" algn="just">
              <a:spcAft>
                <a:spcPts val="600"/>
              </a:spcAft>
              <a:buFontTx/>
              <a:buChar char="-"/>
              <a:defRPr/>
            </a:pPr>
            <a:r>
              <a:rPr lang="en-GB" dirty="0" smtClean="0"/>
              <a:t>Integrating RES in the business of the company</a:t>
            </a:r>
          </a:p>
          <a:p>
            <a:pPr marL="523875" lvl="1" indent="-342900" algn="just">
              <a:spcAft>
                <a:spcPts val="600"/>
              </a:spcAft>
              <a:buFontTx/>
              <a:buChar char="-"/>
              <a:defRPr/>
            </a:pPr>
            <a:r>
              <a:rPr lang="en-GB" dirty="0"/>
              <a:t>a</a:t>
            </a:r>
            <a:r>
              <a:rPr lang="en-GB" dirty="0" smtClean="0"/>
              <a:t>fforestation, restoration, rehabilitation of forests</a:t>
            </a:r>
          </a:p>
          <a:p>
            <a:pPr marL="523875" lvl="1" indent="-342900" algn="just">
              <a:spcAft>
                <a:spcPts val="600"/>
              </a:spcAft>
              <a:buFontTx/>
              <a:buChar char="-"/>
              <a:defRPr/>
            </a:pPr>
            <a:r>
              <a:rPr lang="en-GB" dirty="0"/>
              <a:t>i</a:t>
            </a:r>
            <a:r>
              <a:rPr lang="en-GB" dirty="0" smtClean="0"/>
              <a:t>nvestments in sustainable transport assets</a:t>
            </a:r>
          </a:p>
          <a:p>
            <a:pPr marL="523875" lvl="1" indent="-342900" algn="just">
              <a:spcAft>
                <a:spcPts val="600"/>
              </a:spcAft>
              <a:buFontTx/>
              <a:buChar char="-"/>
              <a:defRPr/>
            </a:pPr>
            <a:r>
              <a:rPr lang="en-GB" dirty="0"/>
              <a:t>in developing  digital applications and tools that help mitigate climate </a:t>
            </a:r>
            <a:r>
              <a:rPr lang="en-GB" dirty="0" smtClean="0"/>
              <a:t>change</a:t>
            </a:r>
          </a:p>
          <a:p>
            <a:pPr marL="180975" lvl="1" indent="0" algn="just">
              <a:spcAft>
                <a:spcPts val="600"/>
              </a:spcAft>
              <a:buNone/>
              <a:defRPr/>
            </a:pPr>
            <a:r>
              <a:rPr lang="en-GB" b="1" dirty="0"/>
              <a:t>=&gt; </a:t>
            </a:r>
            <a:r>
              <a:rPr lang="en-GB" b="1" u="sng" dirty="0" smtClean="0"/>
              <a:t>Examples</a:t>
            </a:r>
            <a:r>
              <a:rPr lang="en-GB" u="sng" dirty="0" smtClean="0"/>
              <a:t>: </a:t>
            </a:r>
            <a:r>
              <a:rPr lang="en-GB" i="1" dirty="0" smtClean="0"/>
              <a:t>support </a:t>
            </a:r>
            <a:r>
              <a:rPr lang="en-GB" i="1" dirty="0"/>
              <a:t>to an SME to produce e-bikes that will lead to less car </a:t>
            </a:r>
            <a:r>
              <a:rPr lang="en-GB" i="1" dirty="0" smtClean="0"/>
              <a:t>use; </a:t>
            </a:r>
            <a:r>
              <a:rPr lang="en-GB" i="1" dirty="0"/>
              <a:t>support to an SME producing e.g. timber frames for buildings giving high level of insulation and reducing energy </a:t>
            </a:r>
            <a:r>
              <a:rPr lang="en-GB" i="1" dirty="0" smtClean="0"/>
              <a:t>consumption; </a:t>
            </a:r>
            <a:r>
              <a:rPr lang="en-GB" i="1" dirty="0"/>
              <a:t>support to an SME developing digital applications using Copernicus data and/or Galileo </a:t>
            </a:r>
            <a:r>
              <a:rPr lang="en-GB" i="1" dirty="0" smtClean="0"/>
              <a:t>signals for precision farming</a:t>
            </a:r>
            <a:endParaRPr lang="fr-BE" dirty="0"/>
          </a:p>
          <a:p>
            <a:pPr marL="180975" lvl="1" indent="0" algn="just">
              <a:spcAft>
                <a:spcPts val="600"/>
              </a:spcAft>
              <a:buNone/>
              <a:defRPr/>
            </a:pPr>
            <a:endParaRPr lang="fr-BE" dirty="0"/>
          </a:p>
          <a:p>
            <a:pPr marL="180975" lvl="1" indent="0" algn="just">
              <a:spcAft>
                <a:spcPts val="600"/>
              </a:spcAft>
              <a:buNone/>
              <a:defRPr/>
            </a:pPr>
            <a:endParaRPr lang="en-GB" dirty="0" smtClean="0"/>
          </a:p>
          <a:p>
            <a:pPr marL="0" indent="0">
              <a:buNone/>
            </a:pPr>
            <a:r>
              <a:rPr lang="en-GB" dirty="0"/>
              <a:t> </a:t>
            </a:r>
            <a:endParaRPr lang="fr-BE" dirty="0"/>
          </a:p>
          <a:p>
            <a:pPr marL="523875" lvl="1" indent="-342900" algn="just">
              <a:spcAft>
                <a:spcPts val="600"/>
              </a:spcAft>
              <a:buFontTx/>
              <a:buChar char="-"/>
              <a:defRPr/>
            </a:pPr>
            <a:endParaRPr lang="en-GB" altLang="en-US" b="0" i="1" dirty="0">
              <a:solidFill>
                <a:srgbClr val="0F5799"/>
              </a:solidFill>
            </a:endParaRPr>
          </a:p>
          <a:p>
            <a:pPr marL="523875" lvl="1" indent="-342900" algn="just">
              <a:spcAft>
                <a:spcPts val="600"/>
              </a:spcAft>
              <a:buFontTx/>
              <a:buChar char="-"/>
              <a:defRPr/>
            </a:pPr>
            <a:endParaRPr lang="en-GB" altLang="en-US" sz="2400" dirty="0">
              <a:solidFill>
                <a:srgbClr val="0F5799"/>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12</a:t>
            </a:fld>
            <a:r>
              <a:rPr lang="en-GB" dirty="0" smtClean="0"/>
              <a:t> </a:t>
            </a:r>
            <a:endParaRPr lang="en-GB" dirty="0"/>
          </a:p>
        </p:txBody>
      </p:sp>
    </p:spTree>
    <p:extLst>
      <p:ext uri="{BB962C8B-B14F-4D97-AF65-F5344CB8AC3E}">
        <p14:creationId xmlns:p14="http://schemas.microsoft.com/office/powerpoint/2010/main" val="1894398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a:p>
          <a:p>
            <a:pPr algn="ctr" eaLnBrk="1" hangingPunct="1">
              <a:spcBef>
                <a:spcPct val="0"/>
              </a:spcBef>
              <a:buClrTx/>
              <a:buFontTx/>
              <a:buNone/>
            </a:pPr>
            <a:r>
              <a:rPr lang="en-GB" altLang="en-US" sz="2800" i="0" dirty="0" smtClean="0"/>
              <a:t>SMEW </a:t>
            </a:r>
            <a:r>
              <a:rPr lang="en-GB" altLang="en-US" sz="2800" i="0" dirty="0"/>
              <a:t>sustainability </a:t>
            </a:r>
            <a:r>
              <a:rPr lang="en-GB" altLang="en-US" sz="2800" i="0" dirty="0" smtClean="0"/>
              <a:t>criteria (5/9)</a:t>
            </a:r>
            <a:endParaRPr lang="en-GB" altLang="en-US" sz="2800" i="0" dirty="0"/>
          </a:p>
        </p:txBody>
      </p:sp>
      <p:sp>
        <p:nvSpPr>
          <p:cNvPr id="7" name="Content Placeholder 1"/>
          <p:cNvSpPr>
            <a:spLocks noGrp="1"/>
          </p:cNvSpPr>
          <p:nvPr>
            <p:ph idx="1"/>
          </p:nvPr>
        </p:nvSpPr>
        <p:spPr>
          <a:xfrm>
            <a:off x="714703" y="1187669"/>
            <a:ext cx="10646980" cy="4943617"/>
          </a:xfrm>
        </p:spPr>
        <p:txBody>
          <a:bodyPr/>
          <a:lstStyle/>
          <a:p>
            <a:pPr marL="542925" lvl="1" indent="-361950" algn="just">
              <a:spcAft>
                <a:spcPts val="600"/>
              </a:spcAft>
              <a:buFont typeface="Wingdings" panose="05000000000000000000" pitchFamily="2" charset="2"/>
              <a:buChar char="q"/>
              <a:defRPr/>
            </a:pPr>
            <a:r>
              <a:rPr lang="en-GB" altLang="en-US" sz="2400" dirty="0" smtClean="0">
                <a:solidFill>
                  <a:srgbClr val="FF0000"/>
                </a:solidFill>
              </a:rPr>
              <a:t>Climate change adaptation</a:t>
            </a:r>
            <a:r>
              <a:rPr lang="en-GB" altLang="en-US" sz="2400" dirty="0" smtClean="0">
                <a:solidFill>
                  <a:srgbClr val="0F5799"/>
                </a:solidFill>
              </a:rPr>
              <a:t>:</a:t>
            </a:r>
            <a:endParaRPr lang="en-GB" altLang="en-US" sz="2400" dirty="0">
              <a:solidFill>
                <a:srgbClr val="0F5799"/>
              </a:solidFill>
            </a:endParaRPr>
          </a:p>
          <a:p>
            <a:pPr marL="523875" lvl="1" indent="-342900" algn="just">
              <a:spcAft>
                <a:spcPts val="600"/>
              </a:spcAft>
              <a:buFontTx/>
              <a:buChar char="-"/>
              <a:defRPr/>
            </a:pPr>
            <a:r>
              <a:rPr lang="en-GB" dirty="0" smtClean="0"/>
              <a:t>protecting </a:t>
            </a:r>
            <a:r>
              <a:rPr lang="en-GB" dirty="0"/>
              <a:t>the company premises and natural capital assets against the impact from extreme weather </a:t>
            </a:r>
            <a:r>
              <a:rPr lang="en-GB" dirty="0" smtClean="0"/>
              <a:t>events</a:t>
            </a:r>
          </a:p>
          <a:p>
            <a:pPr marL="523875" lvl="1" indent="-342900" algn="just">
              <a:spcAft>
                <a:spcPts val="600"/>
              </a:spcAft>
              <a:buFontTx/>
              <a:buChar char="-"/>
              <a:defRPr/>
            </a:pPr>
            <a:r>
              <a:rPr lang="en-GB" dirty="0" smtClean="0"/>
              <a:t>investment </a:t>
            </a:r>
            <a:r>
              <a:rPr lang="en-GB" dirty="0"/>
              <a:t>by a business which will facilitate climate change adaptation of other </a:t>
            </a:r>
            <a:r>
              <a:rPr lang="en-GB" dirty="0" smtClean="0"/>
              <a:t>businesses</a:t>
            </a:r>
          </a:p>
          <a:p>
            <a:pPr marL="523875" lvl="1" indent="-342900" algn="just">
              <a:spcAft>
                <a:spcPts val="600"/>
              </a:spcAft>
              <a:buFontTx/>
              <a:buChar char="-"/>
              <a:defRPr/>
            </a:pPr>
            <a:r>
              <a:rPr lang="en-GB" dirty="0"/>
              <a:t>i</a:t>
            </a:r>
            <a:r>
              <a:rPr lang="en-GB" dirty="0" smtClean="0"/>
              <a:t>nvestments </a:t>
            </a:r>
            <a:r>
              <a:rPr lang="en-GB" dirty="0"/>
              <a:t>in agricultural production technologies/methods with more climate resilience </a:t>
            </a:r>
            <a:endParaRPr lang="en-GB" dirty="0" smtClean="0"/>
          </a:p>
          <a:p>
            <a:pPr marL="180975" lvl="1" indent="0" algn="just">
              <a:spcAft>
                <a:spcPts val="600"/>
              </a:spcAft>
              <a:buNone/>
              <a:defRPr/>
            </a:pPr>
            <a:r>
              <a:rPr lang="en-GB" b="1" dirty="0" smtClean="0"/>
              <a:t>=&gt; </a:t>
            </a:r>
            <a:r>
              <a:rPr lang="en-GB" b="1" u="sng" dirty="0" smtClean="0"/>
              <a:t>Examples</a:t>
            </a:r>
            <a:r>
              <a:rPr lang="en-GB" dirty="0" smtClean="0"/>
              <a:t>: </a:t>
            </a:r>
            <a:r>
              <a:rPr lang="en-GB" i="1" dirty="0" smtClean="0"/>
              <a:t> SME investments </a:t>
            </a:r>
            <a:r>
              <a:rPr lang="en-GB" i="1" dirty="0"/>
              <a:t>in agricultural and agro forestry systems using more resilient varieties and breeds </a:t>
            </a:r>
            <a:endParaRPr lang="en-GB" dirty="0" smtClean="0"/>
          </a:p>
          <a:p>
            <a:pPr marL="542925" lvl="1" indent="-361950" algn="just">
              <a:spcAft>
                <a:spcPts val="600"/>
              </a:spcAft>
              <a:buFont typeface="Wingdings" panose="05000000000000000000" pitchFamily="2" charset="2"/>
              <a:buChar char="q"/>
              <a:defRPr/>
            </a:pPr>
            <a:r>
              <a:rPr lang="en-GB" altLang="en-US" sz="2400" dirty="0" smtClean="0">
                <a:solidFill>
                  <a:srgbClr val="FF0000"/>
                </a:solidFill>
              </a:rPr>
              <a:t>Water resources:</a:t>
            </a:r>
            <a:endParaRPr lang="en-GB" altLang="en-US" sz="2400" dirty="0">
              <a:solidFill>
                <a:srgbClr val="FF0000"/>
              </a:solidFill>
            </a:endParaRPr>
          </a:p>
          <a:p>
            <a:pPr marL="523875" lvl="1" indent="-342900" algn="just">
              <a:spcAft>
                <a:spcPts val="600"/>
              </a:spcAft>
              <a:buFontTx/>
              <a:buChar char="-"/>
              <a:defRPr/>
            </a:pPr>
            <a:r>
              <a:rPr lang="en-GB" dirty="0"/>
              <a:t>Investment leading to reducing water usage and/or water </a:t>
            </a:r>
            <a:r>
              <a:rPr lang="en-GB" dirty="0" smtClean="0"/>
              <a:t>losses</a:t>
            </a:r>
          </a:p>
          <a:p>
            <a:pPr marL="523875" lvl="1" indent="-342900" algn="just">
              <a:spcAft>
                <a:spcPts val="600"/>
              </a:spcAft>
              <a:buFontTx/>
              <a:buChar char="-"/>
              <a:defRPr/>
            </a:pPr>
            <a:r>
              <a:rPr lang="en-GB" dirty="0"/>
              <a:t>Investment leading to improving water </a:t>
            </a:r>
            <a:r>
              <a:rPr lang="en-GB" dirty="0" smtClean="0"/>
              <a:t>quality</a:t>
            </a:r>
          </a:p>
          <a:p>
            <a:pPr marL="180975" lvl="1" indent="0" algn="just">
              <a:spcAft>
                <a:spcPts val="600"/>
              </a:spcAft>
              <a:buNone/>
              <a:defRPr/>
            </a:pPr>
            <a:r>
              <a:rPr lang="en-GB" b="1" dirty="0"/>
              <a:t>=&gt; </a:t>
            </a:r>
            <a:r>
              <a:rPr lang="en-GB" b="1" u="sng" dirty="0"/>
              <a:t>Examples</a:t>
            </a:r>
            <a:r>
              <a:rPr lang="en-GB" dirty="0"/>
              <a:t>: </a:t>
            </a:r>
            <a:r>
              <a:rPr lang="en-GB" i="1" dirty="0"/>
              <a:t> an SME receives a loan to invest in practices or equipment/technology to collect, treat and distribute wastewater in order to reuse it for its business instead of discharging it</a:t>
            </a:r>
            <a:endParaRPr lang="en-GB" dirty="0" smtClean="0"/>
          </a:p>
          <a:p>
            <a:pPr marL="180975" lvl="1" indent="0" algn="just">
              <a:spcAft>
                <a:spcPts val="600"/>
              </a:spcAft>
              <a:buNone/>
              <a:defRPr/>
            </a:pPr>
            <a:endParaRPr lang="en-GB" altLang="en-US" b="0" i="1" dirty="0">
              <a:solidFill>
                <a:srgbClr val="0F5799"/>
              </a:solidFill>
            </a:endParaRPr>
          </a:p>
          <a:p>
            <a:pPr marL="523875" lvl="1" indent="-342900" algn="just">
              <a:spcAft>
                <a:spcPts val="600"/>
              </a:spcAft>
              <a:buFontTx/>
              <a:buChar char="-"/>
              <a:defRPr/>
            </a:pPr>
            <a:endParaRPr lang="en-GB" altLang="en-US" sz="2400" dirty="0">
              <a:solidFill>
                <a:srgbClr val="0F5799"/>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13</a:t>
            </a:fld>
            <a:endParaRPr lang="en-GB" dirty="0"/>
          </a:p>
        </p:txBody>
      </p:sp>
    </p:spTree>
    <p:extLst>
      <p:ext uri="{BB962C8B-B14F-4D97-AF65-F5344CB8AC3E}">
        <p14:creationId xmlns:p14="http://schemas.microsoft.com/office/powerpoint/2010/main" val="4025977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smtClean="0"/>
          </a:p>
          <a:p>
            <a:pPr algn="ctr" eaLnBrk="1" hangingPunct="1">
              <a:spcBef>
                <a:spcPct val="0"/>
              </a:spcBef>
              <a:buClrTx/>
              <a:buFontTx/>
              <a:buNone/>
            </a:pPr>
            <a:endParaRPr lang="en-GB" altLang="en-US" sz="2800" i="0" dirty="0"/>
          </a:p>
          <a:p>
            <a:pPr algn="ctr" eaLnBrk="1" hangingPunct="1">
              <a:spcBef>
                <a:spcPct val="0"/>
              </a:spcBef>
              <a:buClrTx/>
              <a:buFontTx/>
              <a:buNone/>
            </a:pPr>
            <a:r>
              <a:rPr lang="en-GB" altLang="en-US" sz="2800" i="0" dirty="0" smtClean="0"/>
              <a:t>SMEW </a:t>
            </a:r>
            <a:r>
              <a:rPr lang="en-GB" altLang="en-US" sz="2800" i="0" dirty="0"/>
              <a:t>sustainability </a:t>
            </a:r>
            <a:r>
              <a:rPr lang="en-GB" altLang="en-US" sz="2800" i="0" dirty="0" smtClean="0"/>
              <a:t>criteria (6/9)</a:t>
            </a:r>
            <a:endParaRPr lang="en-GB" altLang="en-US" sz="2800" i="0" dirty="0"/>
          </a:p>
        </p:txBody>
      </p:sp>
      <p:sp>
        <p:nvSpPr>
          <p:cNvPr id="7" name="Content Placeholder 1"/>
          <p:cNvSpPr>
            <a:spLocks noGrp="1"/>
          </p:cNvSpPr>
          <p:nvPr>
            <p:ph idx="1"/>
          </p:nvPr>
        </p:nvSpPr>
        <p:spPr>
          <a:xfrm>
            <a:off x="1082565" y="1268760"/>
            <a:ext cx="9711558" cy="4032374"/>
          </a:xfrm>
        </p:spPr>
        <p:txBody>
          <a:bodyPr/>
          <a:lstStyle/>
          <a:p>
            <a:pPr marL="542925" lvl="1" indent="-361950" algn="just">
              <a:spcAft>
                <a:spcPts val="600"/>
              </a:spcAft>
              <a:buFont typeface="Wingdings" panose="05000000000000000000" pitchFamily="2" charset="2"/>
              <a:buChar char="q"/>
              <a:defRPr/>
            </a:pPr>
            <a:r>
              <a:rPr lang="en-GB" altLang="en-US" sz="2400" dirty="0" smtClean="0">
                <a:solidFill>
                  <a:srgbClr val="FF0000"/>
                </a:solidFill>
              </a:rPr>
              <a:t>Circular economy</a:t>
            </a:r>
            <a:r>
              <a:rPr lang="en-GB" altLang="en-US" sz="2400" dirty="0" smtClean="0">
                <a:solidFill>
                  <a:srgbClr val="0F5799"/>
                </a:solidFill>
              </a:rPr>
              <a:t>:</a:t>
            </a:r>
            <a:endParaRPr lang="en-GB" altLang="en-US" sz="2400" dirty="0">
              <a:solidFill>
                <a:srgbClr val="0F5799"/>
              </a:solidFill>
            </a:endParaRPr>
          </a:p>
          <a:p>
            <a:pPr marL="523875" lvl="1" indent="-342900" algn="just">
              <a:spcAft>
                <a:spcPts val="600"/>
              </a:spcAft>
              <a:buFontTx/>
              <a:buChar char="-"/>
              <a:defRPr/>
            </a:pPr>
            <a:r>
              <a:rPr lang="en-GB" dirty="0"/>
              <a:t>d</a:t>
            </a:r>
            <a:r>
              <a:rPr lang="en-GB" dirty="0" smtClean="0"/>
              <a:t>evelopment </a:t>
            </a:r>
            <a:r>
              <a:rPr lang="en-GB" dirty="0"/>
              <a:t>and/or sustainable production of materials that are recyclable, reusable or </a:t>
            </a:r>
            <a:r>
              <a:rPr lang="en-GB" dirty="0" smtClean="0"/>
              <a:t>compostable</a:t>
            </a:r>
          </a:p>
          <a:p>
            <a:pPr marL="523875" lvl="1" indent="-342900" algn="just">
              <a:spcAft>
                <a:spcPts val="600"/>
              </a:spcAft>
              <a:buFontTx/>
              <a:buChar char="-"/>
              <a:defRPr/>
            </a:pPr>
            <a:r>
              <a:rPr lang="en-GB" dirty="0"/>
              <a:t>i</a:t>
            </a:r>
            <a:r>
              <a:rPr lang="en-GB" dirty="0" smtClean="0"/>
              <a:t>nvestments </a:t>
            </a:r>
            <a:r>
              <a:rPr lang="en-GB" dirty="0"/>
              <a:t>related to reduction of primary raw material use in the business process of the </a:t>
            </a:r>
            <a:r>
              <a:rPr lang="en-GB" dirty="0" smtClean="0"/>
              <a:t>company</a:t>
            </a:r>
          </a:p>
          <a:p>
            <a:pPr marL="523875" lvl="1" indent="-342900" algn="just">
              <a:spcAft>
                <a:spcPts val="600"/>
              </a:spcAft>
              <a:buFontTx/>
              <a:buChar char="-"/>
              <a:defRPr/>
            </a:pPr>
            <a:r>
              <a:rPr lang="en-GB" dirty="0"/>
              <a:t>reducing waste </a:t>
            </a:r>
            <a:r>
              <a:rPr lang="en-GB" dirty="0" smtClean="0"/>
              <a:t>generation, </a:t>
            </a:r>
            <a:r>
              <a:rPr lang="en-GB" dirty="0"/>
              <a:t>separate collection and reverse logistics  of waste</a:t>
            </a:r>
            <a:r>
              <a:rPr lang="en-GB" dirty="0" smtClean="0"/>
              <a:t> </a:t>
            </a:r>
          </a:p>
          <a:p>
            <a:pPr marL="523875" lvl="1" indent="-342900" algn="just">
              <a:spcAft>
                <a:spcPts val="600"/>
              </a:spcAft>
              <a:buFontTx/>
              <a:buChar char="-"/>
              <a:defRPr/>
            </a:pPr>
            <a:r>
              <a:rPr lang="en-GB" dirty="0"/>
              <a:t>d</a:t>
            </a:r>
            <a:r>
              <a:rPr lang="en-GB" dirty="0" smtClean="0"/>
              <a:t>evelopment/deployment </a:t>
            </a:r>
            <a:r>
              <a:rPr lang="en-GB" dirty="0"/>
              <a:t>of tools, applications, and services enabling circular economy business </a:t>
            </a:r>
            <a:r>
              <a:rPr lang="en-GB" dirty="0" smtClean="0"/>
              <a:t>models</a:t>
            </a:r>
          </a:p>
          <a:p>
            <a:pPr marL="180975" lvl="1" indent="0" algn="just">
              <a:spcAft>
                <a:spcPts val="600"/>
              </a:spcAft>
              <a:buNone/>
              <a:defRPr/>
            </a:pPr>
            <a:endParaRPr lang="en-GB" dirty="0" smtClean="0"/>
          </a:p>
          <a:p>
            <a:pPr marL="0" lvl="0" indent="0">
              <a:buNone/>
            </a:pPr>
            <a:r>
              <a:rPr lang="en-GB" sz="2000" b="1" dirty="0"/>
              <a:t>=&gt; </a:t>
            </a:r>
            <a:r>
              <a:rPr lang="en-GB" sz="2000" b="1" u="sng" dirty="0" smtClean="0"/>
              <a:t>Examples</a:t>
            </a:r>
            <a:r>
              <a:rPr lang="en-GB" sz="2000" u="sng" dirty="0" smtClean="0"/>
              <a:t>: </a:t>
            </a:r>
            <a:r>
              <a:rPr lang="en-GB" sz="2000" i="1" dirty="0" smtClean="0"/>
              <a:t>SME reduces resources use for its business through choice of reusable materials; SME receives a loan in order to invest in reducing the generation of food waste in its production/processing/manufacturing or distribution activity;  SME receives a loan for establishment of a small scale business for the reuse and repair of consumer products</a:t>
            </a:r>
            <a:endParaRPr lang="fr-BE" sz="2000" i="1" dirty="0" smtClean="0"/>
          </a:p>
          <a:p>
            <a:pPr marL="180975" lvl="1" indent="0" algn="just">
              <a:spcAft>
                <a:spcPts val="600"/>
              </a:spcAft>
              <a:buNone/>
              <a:defRPr/>
            </a:pPr>
            <a:endParaRPr lang="en-GB" altLang="en-US" i="1" dirty="0">
              <a:solidFill>
                <a:srgbClr val="0F5799"/>
              </a:solidFill>
            </a:endParaRPr>
          </a:p>
          <a:p>
            <a:pPr marL="523875" lvl="1" indent="-342900" algn="just">
              <a:spcAft>
                <a:spcPts val="600"/>
              </a:spcAft>
              <a:buFontTx/>
              <a:buChar char="-"/>
              <a:defRPr/>
            </a:pPr>
            <a:endParaRPr lang="en-GB" dirty="0" smtClean="0"/>
          </a:p>
          <a:p>
            <a:pPr marL="523875" lvl="1" indent="-342900" algn="just">
              <a:spcAft>
                <a:spcPts val="600"/>
              </a:spcAft>
              <a:buFontTx/>
              <a:buChar char="-"/>
              <a:defRPr/>
            </a:pPr>
            <a:endParaRPr lang="en-GB" altLang="en-US" b="0" i="1" dirty="0">
              <a:solidFill>
                <a:srgbClr val="0F5799"/>
              </a:solidFill>
            </a:endParaRPr>
          </a:p>
          <a:p>
            <a:pPr marL="523875" lvl="1" indent="-342900" algn="just">
              <a:spcAft>
                <a:spcPts val="600"/>
              </a:spcAft>
              <a:buFontTx/>
              <a:buChar char="-"/>
              <a:defRPr/>
            </a:pPr>
            <a:endParaRPr lang="en-GB" altLang="en-US" sz="2400" dirty="0">
              <a:solidFill>
                <a:srgbClr val="0F5799"/>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14</a:t>
            </a:fld>
            <a:endParaRPr lang="en-GB" dirty="0"/>
          </a:p>
        </p:txBody>
      </p:sp>
    </p:spTree>
    <p:extLst>
      <p:ext uri="{BB962C8B-B14F-4D97-AF65-F5344CB8AC3E}">
        <p14:creationId xmlns:p14="http://schemas.microsoft.com/office/powerpoint/2010/main" val="3102289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smtClean="0"/>
          </a:p>
          <a:p>
            <a:pPr algn="ctr" eaLnBrk="1" hangingPunct="1">
              <a:spcBef>
                <a:spcPct val="0"/>
              </a:spcBef>
              <a:buClrTx/>
              <a:buFontTx/>
              <a:buNone/>
            </a:pPr>
            <a:endParaRPr lang="en-GB" altLang="en-US" sz="2800" i="0" dirty="0"/>
          </a:p>
          <a:p>
            <a:pPr algn="ctr" eaLnBrk="1" hangingPunct="1">
              <a:spcBef>
                <a:spcPct val="0"/>
              </a:spcBef>
              <a:buClrTx/>
              <a:buFontTx/>
              <a:buNone/>
            </a:pPr>
            <a:r>
              <a:rPr lang="en-GB" altLang="en-US" sz="2800" i="0" dirty="0" smtClean="0"/>
              <a:t>SMEW </a:t>
            </a:r>
            <a:r>
              <a:rPr lang="en-GB" altLang="en-US" sz="2800" i="0" dirty="0"/>
              <a:t>sustainability </a:t>
            </a:r>
            <a:r>
              <a:rPr lang="en-GB" altLang="en-US" sz="2800" i="0" dirty="0" smtClean="0"/>
              <a:t>criteria (7/9)</a:t>
            </a:r>
            <a:endParaRPr lang="en-GB" altLang="en-US" sz="2800" i="0" dirty="0"/>
          </a:p>
        </p:txBody>
      </p:sp>
      <p:sp>
        <p:nvSpPr>
          <p:cNvPr id="7" name="Content Placeholder 1"/>
          <p:cNvSpPr>
            <a:spLocks noGrp="1"/>
          </p:cNvSpPr>
          <p:nvPr>
            <p:ph idx="1"/>
          </p:nvPr>
        </p:nvSpPr>
        <p:spPr>
          <a:xfrm>
            <a:off x="1313793" y="1556792"/>
            <a:ext cx="8777946" cy="4574494"/>
          </a:xfrm>
        </p:spPr>
        <p:txBody>
          <a:bodyPr/>
          <a:lstStyle/>
          <a:p>
            <a:pPr marL="542925" lvl="1" indent="-361950" algn="just">
              <a:spcAft>
                <a:spcPts val="600"/>
              </a:spcAft>
              <a:buFont typeface="Wingdings" panose="05000000000000000000" pitchFamily="2" charset="2"/>
              <a:buChar char="q"/>
              <a:defRPr/>
            </a:pPr>
            <a:r>
              <a:rPr lang="en-GB" altLang="en-US" sz="2800" dirty="0">
                <a:solidFill>
                  <a:srgbClr val="FF0000"/>
                </a:solidFill>
              </a:rPr>
              <a:t>Pollution prevention and control:</a:t>
            </a:r>
          </a:p>
          <a:p>
            <a:pPr marL="523875" lvl="1" indent="-342900" algn="just">
              <a:spcAft>
                <a:spcPts val="600"/>
              </a:spcAft>
              <a:buFontTx/>
              <a:buChar char="-"/>
              <a:defRPr/>
            </a:pPr>
            <a:r>
              <a:rPr lang="en-GB" dirty="0"/>
              <a:t>Investment in production technology that reduces pollutants emissions to air, water and soil,  investment in reducing noise in or near residential areas</a:t>
            </a:r>
            <a:endParaRPr lang="fr-BE" dirty="0"/>
          </a:p>
          <a:p>
            <a:pPr marL="523875" lvl="1" indent="-342900" algn="just">
              <a:spcAft>
                <a:spcPts val="600"/>
              </a:spcAft>
              <a:buFontTx/>
              <a:buChar char="-"/>
              <a:defRPr/>
            </a:pPr>
            <a:r>
              <a:rPr lang="en-GB" dirty="0"/>
              <a:t>cleaning-up litter and other pollution</a:t>
            </a:r>
            <a:endParaRPr lang="fr-BE" dirty="0"/>
          </a:p>
          <a:p>
            <a:pPr marL="523875" lvl="1" indent="-342900" algn="just">
              <a:spcAft>
                <a:spcPts val="600"/>
              </a:spcAft>
              <a:buFontTx/>
              <a:buChar char="-"/>
              <a:defRPr/>
            </a:pPr>
            <a:endParaRPr lang="en-GB" dirty="0" smtClean="0"/>
          </a:p>
          <a:p>
            <a:pPr marL="180975" lvl="1" indent="0" algn="just">
              <a:spcAft>
                <a:spcPts val="600"/>
              </a:spcAft>
              <a:buNone/>
              <a:defRPr/>
            </a:pPr>
            <a:endParaRPr lang="en-GB" dirty="0"/>
          </a:p>
          <a:p>
            <a:pPr marL="180975" lvl="1" indent="0" algn="just">
              <a:spcAft>
                <a:spcPts val="600"/>
              </a:spcAft>
              <a:buNone/>
              <a:defRPr/>
            </a:pPr>
            <a:r>
              <a:rPr lang="en-GB" dirty="0" smtClean="0"/>
              <a:t>=&gt; </a:t>
            </a:r>
            <a:r>
              <a:rPr lang="en-GB" b="1" u="sng" dirty="0" smtClean="0"/>
              <a:t>Examples:</a:t>
            </a:r>
            <a:r>
              <a:rPr lang="en-GB" i="1" dirty="0" smtClean="0"/>
              <a:t> </a:t>
            </a:r>
            <a:r>
              <a:rPr lang="en-GB" i="1" dirty="0"/>
              <a:t>SME is supported for producing for replacing plastics by paper in its business, an SME invests in equipment that will substantially reduce pollution (air, water, land…) such as boilers that reduce PM10 emissions, end of-pipe solutions to reduce emissions to air e.g. </a:t>
            </a:r>
            <a:r>
              <a:rPr lang="en-GB" i="1" dirty="0" smtClean="0"/>
              <a:t>filters</a:t>
            </a:r>
            <a:r>
              <a:rPr lang="en-GB" i="1" dirty="0"/>
              <a:t> </a:t>
            </a:r>
            <a:r>
              <a:rPr lang="en-GB" i="1" dirty="0" smtClean="0"/>
              <a:t>(no investments for meeting mandatory EU standards)</a:t>
            </a:r>
            <a:endParaRPr lang="en-GB" altLang="en-US" sz="2400" dirty="0">
              <a:solidFill>
                <a:srgbClr val="0F5799"/>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15</a:t>
            </a:fld>
            <a:endParaRPr lang="en-GB" dirty="0"/>
          </a:p>
        </p:txBody>
      </p:sp>
    </p:spTree>
    <p:extLst>
      <p:ext uri="{BB962C8B-B14F-4D97-AF65-F5344CB8AC3E}">
        <p14:creationId xmlns:p14="http://schemas.microsoft.com/office/powerpoint/2010/main" val="3459940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smtClean="0"/>
          </a:p>
          <a:p>
            <a:pPr algn="ctr" eaLnBrk="1" hangingPunct="1">
              <a:spcBef>
                <a:spcPct val="0"/>
              </a:spcBef>
              <a:buClrTx/>
              <a:buFontTx/>
              <a:buNone/>
            </a:pPr>
            <a:endParaRPr lang="en-GB" altLang="en-US" sz="2800" i="0" dirty="0"/>
          </a:p>
          <a:p>
            <a:pPr algn="ctr" eaLnBrk="1" hangingPunct="1">
              <a:spcBef>
                <a:spcPct val="0"/>
              </a:spcBef>
              <a:buClrTx/>
              <a:buFontTx/>
              <a:buNone/>
            </a:pPr>
            <a:r>
              <a:rPr lang="en-GB" altLang="en-US" sz="2800" i="0" dirty="0" smtClean="0"/>
              <a:t>SMEW </a:t>
            </a:r>
            <a:r>
              <a:rPr lang="en-GB" altLang="en-US" sz="2800" i="0" dirty="0"/>
              <a:t>sustainability </a:t>
            </a:r>
            <a:r>
              <a:rPr lang="en-GB" altLang="en-US" sz="2800" i="0" dirty="0" smtClean="0"/>
              <a:t>criteria (8/9)</a:t>
            </a:r>
            <a:endParaRPr lang="en-GB" altLang="en-US" sz="2800" i="0" dirty="0"/>
          </a:p>
        </p:txBody>
      </p:sp>
      <p:sp>
        <p:nvSpPr>
          <p:cNvPr id="7" name="Content Placeholder 1"/>
          <p:cNvSpPr>
            <a:spLocks noGrp="1"/>
          </p:cNvSpPr>
          <p:nvPr>
            <p:ph idx="1"/>
          </p:nvPr>
        </p:nvSpPr>
        <p:spPr>
          <a:xfrm>
            <a:off x="1313793" y="1556792"/>
            <a:ext cx="8777946" cy="4574494"/>
          </a:xfrm>
        </p:spPr>
        <p:txBody>
          <a:bodyPr/>
          <a:lstStyle/>
          <a:p>
            <a:pPr marL="542925" lvl="1" indent="-361950" algn="just">
              <a:spcAft>
                <a:spcPts val="600"/>
              </a:spcAft>
              <a:buFont typeface="Wingdings" panose="05000000000000000000" pitchFamily="2" charset="2"/>
              <a:buChar char="q"/>
              <a:defRPr/>
            </a:pPr>
            <a:r>
              <a:rPr lang="en-GB" altLang="en-US" sz="2400" dirty="0" smtClean="0">
                <a:solidFill>
                  <a:srgbClr val="FF0000"/>
                </a:solidFill>
              </a:rPr>
              <a:t>Biodiversity and ecosystems</a:t>
            </a:r>
            <a:r>
              <a:rPr lang="en-GB" altLang="en-US" sz="2400" dirty="0" smtClean="0">
                <a:solidFill>
                  <a:srgbClr val="0F5799"/>
                </a:solidFill>
              </a:rPr>
              <a:t>:</a:t>
            </a:r>
            <a:endParaRPr lang="en-GB" altLang="en-US" sz="2400" dirty="0">
              <a:solidFill>
                <a:srgbClr val="0F5799"/>
              </a:solidFill>
            </a:endParaRPr>
          </a:p>
          <a:p>
            <a:pPr marL="523875" lvl="1" indent="-342900" algn="just">
              <a:spcAft>
                <a:spcPts val="600"/>
              </a:spcAft>
              <a:buFontTx/>
              <a:buChar char="-"/>
              <a:defRPr/>
            </a:pPr>
            <a:r>
              <a:rPr lang="en-GB" dirty="0"/>
              <a:t>Organic farming and agro-ecology related </a:t>
            </a:r>
            <a:r>
              <a:rPr lang="en-GB" dirty="0" smtClean="0"/>
              <a:t>investments</a:t>
            </a:r>
          </a:p>
          <a:p>
            <a:pPr marL="523875" lvl="1" indent="-342900" algn="just">
              <a:spcAft>
                <a:spcPts val="600"/>
              </a:spcAft>
              <a:buFontTx/>
              <a:buChar char="-"/>
              <a:defRPr/>
            </a:pPr>
            <a:r>
              <a:rPr lang="en-GB" dirty="0"/>
              <a:t>Investment in reducing significantly and phasing out pesticides, fertilisers and antibiotics that are artificial </a:t>
            </a:r>
            <a:endParaRPr lang="en-GB" dirty="0" smtClean="0"/>
          </a:p>
          <a:p>
            <a:pPr marL="523875" lvl="1" indent="-342900" algn="just">
              <a:spcAft>
                <a:spcPts val="600"/>
              </a:spcAft>
              <a:buFontTx/>
              <a:buChar char="-"/>
              <a:defRPr/>
            </a:pPr>
            <a:r>
              <a:rPr lang="en-GB" dirty="0"/>
              <a:t>c</a:t>
            </a:r>
            <a:r>
              <a:rPr lang="en-GB" dirty="0" smtClean="0"/>
              <a:t>onverting </a:t>
            </a:r>
            <a:r>
              <a:rPr lang="en-GB" dirty="0"/>
              <a:t>forest plantations into more natural forests </a:t>
            </a:r>
            <a:endParaRPr lang="en-GB" dirty="0" smtClean="0"/>
          </a:p>
          <a:p>
            <a:pPr marL="523875" lvl="1" indent="-342900" algn="just">
              <a:spcAft>
                <a:spcPts val="600"/>
              </a:spcAft>
              <a:buFontTx/>
              <a:buChar char="-"/>
              <a:defRPr/>
            </a:pPr>
            <a:r>
              <a:rPr lang="en-GB" dirty="0"/>
              <a:t>b</a:t>
            </a:r>
            <a:r>
              <a:rPr lang="en-GB" dirty="0" smtClean="0"/>
              <a:t>iodiversity-friendly </a:t>
            </a:r>
            <a:r>
              <a:rPr lang="en-GB" dirty="0"/>
              <a:t>green roofs, green walls and other green </a:t>
            </a:r>
            <a:r>
              <a:rPr lang="en-GB" dirty="0" smtClean="0"/>
              <a:t>structures</a:t>
            </a:r>
          </a:p>
          <a:p>
            <a:pPr marL="523875" lvl="1" indent="-342900" algn="just">
              <a:spcAft>
                <a:spcPts val="600"/>
              </a:spcAft>
              <a:buFontTx/>
              <a:buChar char="-"/>
              <a:defRPr/>
            </a:pPr>
            <a:endParaRPr lang="en-GB" dirty="0"/>
          </a:p>
          <a:p>
            <a:pPr marL="180975" lvl="1" indent="0" algn="just">
              <a:spcAft>
                <a:spcPts val="600"/>
              </a:spcAft>
              <a:buNone/>
              <a:defRPr/>
            </a:pPr>
            <a:r>
              <a:rPr lang="en-GB" dirty="0" smtClean="0"/>
              <a:t>=&gt; </a:t>
            </a:r>
            <a:r>
              <a:rPr lang="en-GB" b="1" u="sng" dirty="0" smtClean="0"/>
              <a:t>Examples:</a:t>
            </a:r>
            <a:r>
              <a:rPr lang="en-GB" dirty="0" smtClean="0"/>
              <a:t> </a:t>
            </a:r>
            <a:r>
              <a:rPr lang="en-GB" i="1" dirty="0"/>
              <a:t>an agricultural SME receives a loan in order to use environmentally-friendly and sustainable fertilisers in a more precise way, </a:t>
            </a:r>
            <a:r>
              <a:rPr lang="en-GB" i="1" dirty="0" smtClean="0"/>
              <a:t>SME develops </a:t>
            </a:r>
            <a:r>
              <a:rPr lang="en-GB" i="1" dirty="0"/>
              <a:t>nature-based solutions (such as green roofs, walls, green infrastructure etc.) for urban and rural settings</a:t>
            </a:r>
            <a:r>
              <a:rPr lang="en-GB" dirty="0" smtClean="0"/>
              <a:t> </a:t>
            </a:r>
            <a:endParaRPr lang="en-GB" altLang="en-US" b="0" i="1" dirty="0">
              <a:solidFill>
                <a:srgbClr val="0F5799"/>
              </a:solidFill>
            </a:endParaRPr>
          </a:p>
          <a:p>
            <a:pPr marL="523875" lvl="1" indent="-342900" algn="just">
              <a:spcAft>
                <a:spcPts val="600"/>
              </a:spcAft>
              <a:buFontTx/>
              <a:buChar char="-"/>
              <a:defRPr/>
            </a:pPr>
            <a:endParaRPr lang="en-GB" altLang="en-US" sz="2400" dirty="0">
              <a:solidFill>
                <a:srgbClr val="0F5799"/>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16</a:t>
            </a:fld>
            <a:endParaRPr lang="en-GB" dirty="0"/>
          </a:p>
        </p:txBody>
      </p:sp>
    </p:spTree>
    <p:extLst>
      <p:ext uri="{BB962C8B-B14F-4D97-AF65-F5344CB8AC3E}">
        <p14:creationId xmlns:p14="http://schemas.microsoft.com/office/powerpoint/2010/main" val="30596955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smtClean="0"/>
          </a:p>
          <a:p>
            <a:pPr algn="ctr" eaLnBrk="1" hangingPunct="1">
              <a:spcBef>
                <a:spcPct val="0"/>
              </a:spcBef>
              <a:buClrTx/>
              <a:buFontTx/>
              <a:buNone/>
            </a:pPr>
            <a:endParaRPr lang="en-GB" altLang="en-US" sz="2800" i="0" dirty="0"/>
          </a:p>
          <a:p>
            <a:pPr algn="ctr" eaLnBrk="1" hangingPunct="1">
              <a:spcBef>
                <a:spcPct val="0"/>
              </a:spcBef>
              <a:buClrTx/>
              <a:buFontTx/>
              <a:buNone/>
            </a:pPr>
            <a:r>
              <a:rPr lang="en-GB" altLang="en-US" sz="2800" i="0" dirty="0" smtClean="0"/>
              <a:t>SMEW </a:t>
            </a:r>
            <a:r>
              <a:rPr lang="en-GB" altLang="en-US" sz="2800" i="0" dirty="0"/>
              <a:t>sustainability </a:t>
            </a:r>
            <a:r>
              <a:rPr lang="en-GB" altLang="en-US" sz="2800" i="0" dirty="0" smtClean="0"/>
              <a:t>criteria (</a:t>
            </a:r>
            <a:r>
              <a:rPr lang="en-GB" altLang="en-US" sz="2800" i="0" dirty="0"/>
              <a:t>9</a:t>
            </a:r>
            <a:r>
              <a:rPr lang="en-GB" altLang="en-US" sz="2800" i="0" dirty="0" smtClean="0"/>
              <a:t>/9)</a:t>
            </a:r>
            <a:endParaRPr lang="en-GB" altLang="en-US" sz="2800" i="0" dirty="0"/>
          </a:p>
        </p:txBody>
      </p:sp>
      <p:sp>
        <p:nvSpPr>
          <p:cNvPr id="7" name="Content Placeholder 1"/>
          <p:cNvSpPr>
            <a:spLocks noGrp="1"/>
          </p:cNvSpPr>
          <p:nvPr>
            <p:ph idx="1"/>
          </p:nvPr>
        </p:nvSpPr>
        <p:spPr>
          <a:xfrm>
            <a:off x="1313793" y="1556792"/>
            <a:ext cx="8777946" cy="4574494"/>
          </a:xfrm>
        </p:spPr>
        <p:txBody>
          <a:bodyPr/>
          <a:lstStyle/>
          <a:p>
            <a:pPr marL="542925" lvl="1" indent="-361950" algn="just">
              <a:spcAft>
                <a:spcPts val="600"/>
              </a:spcAft>
              <a:buFont typeface="Wingdings" panose="05000000000000000000" pitchFamily="2" charset="2"/>
              <a:buChar char="q"/>
              <a:defRPr/>
            </a:pPr>
            <a:r>
              <a:rPr lang="en-GB" altLang="en-US" sz="2400" dirty="0" smtClean="0">
                <a:solidFill>
                  <a:srgbClr val="FF0000"/>
                </a:solidFill>
              </a:rPr>
              <a:t>Social impact</a:t>
            </a:r>
            <a:r>
              <a:rPr lang="en-GB" altLang="en-US" sz="2400" dirty="0" smtClean="0">
                <a:solidFill>
                  <a:srgbClr val="0F5799"/>
                </a:solidFill>
              </a:rPr>
              <a:t>:</a:t>
            </a:r>
            <a:endParaRPr lang="en-GB" altLang="en-US" sz="2400" dirty="0">
              <a:solidFill>
                <a:srgbClr val="0F5799"/>
              </a:solidFill>
            </a:endParaRPr>
          </a:p>
          <a:p>
            <a:pPr marL="523875" lvl="1" indent="-342900" algn="just">
              <a:spcAft>
                <a:spcPts val="600"/>
              </a:spcAft>
              <a:buFontTx/>
              <a:buChar char="-"/>
              <a:defRPr/>
            </a:pPr>
            <a:r>
              <a:rPr lang="en-GB" dirty="0"/>
              <a:t>i</a:t>
            </a:r>
            <a:r>
              <a:rPr lang="en-GB" dirty="0" smtClean="0"/>
              <a:t>nvestments </a:t>
            </a:r>
            <a:r>
              <a:rPr lang="en-GB" dirty="0"/>
              <a:t>that will substantially increase the employment of vulnerable groups in the enterprise &amp; accessibility of SME’s and products, services or processes to vulnerable </a:t>
            </a:r>
            <a:r>
              <a:rPr lang="en-GB" dirty="0" smtClean="0"/>
              <a:t>groups</a:t>
            </a:r>
          </a:p>
          <a:p>
            <a:pPr marL="523875" lvl="1" indent="-342900" algn="just">
              <a:spcAft>
                <a:spcPts val="600"/>
              </a:spcAft>
              <a:buFontTx/>
              <a:buChar char="-"/>
              <a:defRPr/>
            </a:pPr>
            <a:r>
              <a:rPr lang="en-GB" dirty="0"/>
              <a:t>i</a:t>
            </a:r>
            <a:r>
              <a:rPr lang="en-GB" dirty="0" smtClean="0"/>
              <a:t>nvestments </a:t>
            </a:r>
            <a:r>
              <a:rPr lang="en-GB" dirty="0"/>
              <a:t>in products or services improving a social impact of SMEs activity in local communities </a:t>
            </a:r>
            <a:endParaRPr lang="fr-BE" dirty="0"/>
          </a:p>
          <a:p>
            <a:pPr marL="523875" lvl="1" indent="-342900" algn="just">
              <a:spcAft>
                <a:spcPts val="600"/>
              </a:spcAft>
              <a:buFontTx/>
              <a:buChar char="-"/>
              <a:defRPr/>
            </a:pPr>
            <a:r>
              <a:rPr lang="en-GB" dirty="0" smtClean="0"/>
              <a:t>development </a:t>
            </a:r>
            <a:r>
              <a:rPr lang="en-GB" dirty="0"/>
              <a:t>of awareness raising and training content related to the aforementioned topics and in their </a:t>
            </a:r>
            <a:r>
              <a:rPr lang="en-GB" dirty="0" smtClean="0"/>
              <a:t>deployment</a:t>
            </a:r>
          </a:p>
          <a:p>
            <a:pPr marL="180975" lvl="1" indent="0" algn="just">
              <a:spcAft>
                <a:spcPts val="600"/>
              </a:spcAft>
              <a:buNone/>
              <a:defRPr/>
            </a:pPr>
            <a:endParaRPr lang="en-GB" dirty="0"/>
          </a:p>
          <a:p>
            <a:pPr marL="0" lvl="0" indent="0">
              <a:buNone/>
            </a:pPr>
            <a:r>
              <a:rPr lang="en-GB" dirty="0" smtClean="0"/>
              <a:t>=&gt; </a:t>
            </a:r>
            <a:r>
              <a:rPr lang="en-GB" b="1" u="sng" dirty="0" smtClean="0"/>
              <a:t>Examples:</a:t>
            </a:r>
            <a:r>
              <a:rPr lang="en-GB" dirty="0" smtClean="0"/>
              <a:t> </a:t>
            </a:r>
            <a:r>
              <a:rPr lang="en-GB" sz="2000" i="1" dirty="0" smtClean="0"/>
              <a:t>SME </a:t>
            </a:r>
            <a:r>
              <a:rPr lang="en-GB" sz="2000" i="1" dirty="0"/>
              <a:t>producing textiles receives a loan to establish a working environment where refugees and the local community meet and </a:t>
            </a:r>
            <a:r>
              <a:rPr lang="en-GB" sz="2000" i="1" dirty="0" smtClean="0"/>
              <a:t>cooperate</a:t>
            </a:r>
            <a:r>
              <a:rPr lang="fr-BE" sz="2000" i="1" dirty="0" smtClean="0"/>
              <a:t>; </a:t>
            </a:r>
            <a:r>
              <a:rPr lang="en-GB" sz="2000" i="1" dirty="0" smtClean="0"/>
              <a:t>SME </a:t>
            </a:r>
            <a:r>
              <a:rPr lang="en-GB" sz="2000" i="1" dirty="0"/>
              <a:t>receives a loan to develop a tool that serves people with disabilities</a:t>
            </a:r>
            <a:endParaRPr lang="en-GB" altLang="en-US" sz="2000" i="1" dirty="0"/>
          </a:p>
          <a:p>
            <a:pPr marL="523875" lvl="1" indent="-342900" algn="just">
              <a:spcAft>
                <a:spcPts val="600"/>
              </a:spcAft>
              <a:buFontTx/>
              <a:buChar char="-"/>
              <a:defRPr/>
            </a:pPr>
            <a:endParaRPr lang="en-GB" altLang="en-US" sz="2400" dirty="0">
              <a:solidFill>
                <a:srgbClr val="0F5799"/>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17</a:t>
            </a:fld>
            <a:endParaRPr lang="en-GB" dirty="0"/>
          </a:p>
        </p:txBody>
      </p:sp>
    </p:spTree>
    <p:extLst>
      <p:ext uri="{BB962C8B-B14F-4D97-AF65-F5344CB8AC3E}">
        <p14:creationId xmlns:p14="http://schemas.microsoft.com/office/powerpoint/2010/main" val="2437978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a:p>
          <a:p>
            <a:pPr algn="ctr" eaLnBrk="1" hangingPunct="1">
              <a:spcBef>
                <a:spcPct val="0"/>
              </a:spcBef>
              <a:buClrTx/>
              <a:buFontTx/>
              <a:buNone/>
            </a:pPr>
            <a:r>
              <a:rPr lang="en-GB" altLang="en-US" sz="2800" i="0" dirty="0" smtClean="0"/>
              <a:t>Proposed </a:t>
            </a:r>
            <a:r>
              <a:rPr lang="en-GB" altLang="en-US" sz="2800" i="0" dirty="0"/>
              <a:t>InvestEU markers for intermediated operations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24325990"/>
              </p:ext>
            </p:extLst>
          </p:nvPr>
        </p:nvGraphicFramePr>
        <p:xfrm>
          <a:off x="2207568" y="1988840"/>
          <a:ext cx="7560840" cy="3538452"/>
        </p:xfrm>
        <a:graphic>
          <a:graphicData uri="http://schemas.openxmlformats.org/drawingml/2006/table">
            <a:tbl>
              <a:tblPr firstRow="1" firstCol="1" bandRow="1">
                <a:tableStyleId>{5C22544A-7EE6-4342-B048-85BDC9FD1C3A}</a:tableStyleId>
              </a:tblPr>
              <a:tblGrid>
                <a:gridCol w="3867754">
                  <a:extLst>
                    <a:ext uri="{9D8B030D-6E8A-4147-A177-3AD203B41FA5}">
                      <a16:colId xmlns:a16="http://schemas.microsoft.com/office/drawing/2014/main" val="3942397342"/>
                    </a:ext>
                  </a:extLst>
                </a:gridCol>
                <a:gridCol w="1976679">
                  <a:extLst>
                    <a:ext uri="{9D8B030D-6E8A-4147-A177-3AD203B41FA5}">
                      <a16:colId xmlns:a16="http://schemas.microsoft.com/office/drawing/2014/main" val="3801885131"/>
                    </a:ext>
                  </a:extLst>
                </a:gridCol>
                <a:gridCol w="1716407">
                  <a:extLst>
                    <a:ext uri="{9D8B030D-6E8A-4147-A177-3AD203B41FA5}">
                      <a16:colId xmlns:a16="http://schemas.microsoft.com/office/drawing/2014/main" val="2439530112"/>
                    </a:ext>
                  </a:extLst>
                </a:gridCol>
              </a:tblGrid>
              <a:tr h="504056">
                <a:tc>
                  <a:txBody>
                    <a:bodyPr/>
                    <a:lstStyle/>
                    <a:p>
                      <a:pPr marL="457200" algn="l" defTabSz="914400" rtl="0" eaLnBrk="1" latinLnBrk="0" hangingPunct="1">
                        <a:lnSpc>
                          <a:spcPct val="115000"/>
                        </a:lnSpc>
                        <a:spcBef>
                          <a:spcPts val="1000"/>
                        </a:spcBef>
                        <a:spcAft>
                          <a:spcPts val="0"/>
                        </a:spcAft>
                      </a:pPr>
                      <a:r>
                        <a:rPr lang="en-GB" sz="1800" b="1" u="none" kern="1200" dirty="0" smtClean="0">
                          <a:solidFill>
                            <a:schemeClr val="tx1"/>
                          </a:solidFill>
                          <a:effectLst/>
                          <a:latin typeface="+mn-lt"/>
                          <a:ea typeface="+mn-ea"/>
                          <a:cs typeface="+mn-cs"/>
                        </a:rPr>
                        <a:t>Areas</a:t>
                      </a:r>
                      <a:endParaRPr lang="fr-BE" sz="1800" b="1" u="none" kern="1200" dirty="0">
                        <a:solidFill>
                          <a:schemeClr val="tx1"/>
                        </a:solidFill>
                        <a:effectLst/>
                        <a:latin typeface="+mn-lt"/>
                        <a:ea typeface="+mn-ea"/>
                        <a:cs typeface="+mn-cs"/>
                      </a:endParaRPr>
                    </a:p>
                  </a:txBody>
                  <a:tcPr marL="68580" marR="68580" marT="0" marB="0"/>
                </a:tc>
                <a:tc>
                  <a:txBody>
                    <a:bodyPr/>
                    <a:lstStyle/>
                    <a:p>
                      <a:pPr marL="457200" algn="l">
                        <a:lnSpc>
                          <a:spcPct val="115000"/>
                        </a:lnSpc>
                        <a:spcAft>
                          <a:spcPts val="0"/>
                        </a:spcAft>
                      </a:pPr>
                      <a:r>
                        <a:rPr lang="en-GB" sz="1800" u="none" dirty="0">
                          <a:solidFill>
                            <a:schemeClr val="tx1"/>
                          </a:solidFill>
                          <a:effectLst/>
                        </a:rPr>
                        <a:t>Climate markers</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l">
                        <a:lnSpc>
                          <a:spcPct val="115000"/>
                        </a:lnSpc>
                        <a:spcAft>
                          <a:spcPts val="300"/>
                        </a:spcAft>
                      </a:pPr>
                      <a:r>
                        <a:rPr lang="en-GB" sz="1800" u="none">
                          <a:solidFill>
                            <a:schemeClr val="tx1"/>
                          </a:solidFill>
                          <a:effectLst/>
                        </a:rPr>
                        <a:t>Environmental markers</a:t>
                      </a:r>
                      <a:endParaRPr lang="fr-BE" sz="18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4865246"/>
                  </a:ext>
                </a:extLst>
              </a:tr>
              <a:tr h="366521">
                <a:tc>
                  <a:txBody>
                    <a:bodyPr/>
                    <a:lstStyle/>
                    <a:p>
                      <a:pPr marL="457200" algn="l">
                        <a:lnSpc>
                          <a:spcPct val="115000"/>
                        </a:lnSpc>
                        <a:spcBef>
                          <a:spcPts val="1000"/>
                        </a:spcBef>
                        <a:spcAft>
                          <a:spcPts val="0"/>
                        </a:spcAft>
                      </a:pPr>
                      <a:r>
                        <a:rPr lang="en-GB" sz="1800" b="0" u="none" dirty="0">
                          <a:solidFill>
                            <a:schemeClr val="tx1"/>
                          </a:solidFill>
                          <a:effectLst/>
                        </a:rPr>
                        <a:t>Climate change mitigation</a:t>
                      </a:r>
                      <a:endParaRPr lang="fr-BE" sz="18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l">
                        <a:lnSpc>
                          <a:spcPct val="115000"/>
                        </a:lnSpc>
                        <a:spcAft>
                          <a:spcPts val="0"/>
                        </a:spcAft>
                      </a:pPr>
                      <a:r>
                        <a:rPr lang="en-GB" sz="1800" u="none" dirty="0">
                          <a:solidFill>
                            <a:schemeClr val="tx1"/>
                          </a:solidFill>
                          <a:effectLst/>
                        </a:rPr>
                        <a:t>100%</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GB" sz="1800" u="none">
                          <a:solidFill>
                            <a:schemeClr val="tx1"/>
                          </a:solidFill>
                          <a:effectLst/>
                        </a:rPr>
                        <a:t>40%</a:t>
                      </a:r>
                      <a:endParaRPr lang="fr-BE" sz="18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9948417"/>
                  </a:ext>
                </a:extLst>
              </a:tr>
              <a:tr h="366521">
                <a:tc>
                  <a:txBody>
                    <a:bodyPr/>
                    <a:lstStyle/>
                    <a:p>
                      <a:pPr marL="457200" algn="l">
                        <a:lnSpc>
                          <a:spcPct val="115000"/>
                        </a:lnSpc>
                        <a:spcBef>
                          <a:spcPts val="1000"/>
                        </a:spcBef>
                        <a:spcAft>
                          <a:spcPts val="0"/>
                        </a:spcAft>
                      </a:pPr>
                      <a:r>
                        <a:rPr lang="en-GB" sz="1800" b="0" u="none" dirty="0">
                          <a:solidFill>
                            <a:schemeClr val="tx1"/>
                          </a:solidFill>
                          <a:effectLst/>
                        </a:rPr>
                        <a:t>Climate change adaptation</a:t>
                      </a:r>
                      <a:endParaRPr lang="fr-BE" sz="18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l">
                        <a:lnSpc>
                          <a:spcPct val="115000"/>
                        </a:lnSpc>
                        <a:spcAft>
                          <a:spcPts val="0"/>
                        </a:spcAft>
                      </a:pPr>
                      <a:r>
                        <a:rPr lang="en-GB" sz="1800" u="none" dirty="0">
                          <a:solidFill>
                            <a:schemeClr val="tx1"/>
                          </a:solidFill>
                          <a:effectLst/>
                        </a:rPr>
                        <a:t>100%</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GB" sz="1800" u="none" dirty="0">
                          <a:solidFill>
                            <a:schemeClr val="tx1"/>
                          </a:solidFill>
                          <a:effectLst/>
                        </a:rPr>
                        <a:t>100%</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8459200"/>
                  </a:ext>
                </a:extLst>
              </a:tr>
              <a:tr h="366521">
                <a:tc>
                  <a:txBody>
                    <a:bodyPr/>
                    <a:lstStyle/>
                    <a:p>
                      <a:pPr marL="457200" algn="l">
                        <a:lnSpc>
                          <a:spcPct val="115000"/>
                        </a:lnSpc>
                        <a:spcBef>
                          <a:spcPts val="1000"/>
                        </a:spcBef>
                        <a:spcAft>
                          <a:spcPts val="0"/>
                        </a:spcAft>
                      </a:pPr>
                      <a:r>
                        <a:rPr lang="en-GB" sz="1800" b="0" u="none" dirty="0">
                          <a:solidFill>
                            <a:schemeClr val="tx1"/>
                          </a:solidFill>
                          <a:effectLst/>
                        </a:rPr>
                        <a:t>Water resources</a:t>
                      </a:r>
                      <a:endParaRPr lang="fr-BE" sz="18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l">
                        <a:lnSpc>
                          <a:spcPct val="115000"/>
                        </a:lnSpc>
                        <a:spcAft>
                          <a:spcPts val="0"/>
                        </a:spcAft>
                      </a:pPr>
                      <a:r>
                        <a:rPr lang="en-GB" sz="1800" u="none">
                          <a:solidFill>
                            <a:schemeClr val="tx1"/>
                          </a:solidFill>
                          <a:effectLst/>
                        </a:rPr>
                        <a:t>40%</a:t>
                      </a:r>
                      <a:endParaRPr lang="fr-BE" sz="18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GB" sz="1800" u="none" dirty="0">
                          <a:solidFill>
                            <a:schemeClr val="tx1"/>
                          </a:solidFill>
                          <a:effectLst/>
                        </a:rPr>
                        <a:t>100%</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4889741"/>
                  </a:ext>
                </a:extLst>
              </a:tr>
              <a:tr h="366521">
                <a:tc>
                  <a:txBody>
                    <a:bodyPr/>
                    <a:lstStyle/>
                    <a:p>
                      <a:pPr marL="457200" algn="l">
                        <a:lnSpc>
                          <a:spcPct val="115000"/>
                        </a:lnSpc>
                        <a:spcBef>
                          <a:spcPts val="1000"/>
                        </a:spcBef>
                        <a:spcAft>
                          <a:spcPts val="0"/>
                        </a:spcAft>
                      </a:pPr>
                      <a:r>
                        <a:rPr lang="en-GB" sz="1800" b="0" u="none" dirty="0">
                          <a:solidFill>
                            <a:schemeClr val="tx1"/>
                          </a:solidFill>
                          <a:effectLst/>
                        </a:rPr>
                        <a:t>Circular economy</a:t>
                      </a:r>
                      <a:endParaRPr lang="fr-BE" sz="18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l">
                        <a:lnSpc>
                          <a:spcPct val="115000"/>
                        </a:lnSpc>
                        <a:spcAft>
                          <a:spcPts val="0"/>
                        </a:spcAft>
                      </a:pPr>
                      <a:r>
                        <a:rPr lang="en-GB" sz="1800" u="none" dirty="0">
                          <a:solidFill>
                            <a:schemeClr val="tx1"/>
                          </a:solidFill>
                          <a:effectLst/>
                        </a:rPr>
                        <a:t>40%</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GB" sz="1800" u="none" dirty="0">
                          <a:solidFill>
                            <a:schemeClr val="tx1"/>
                          </a:solidFill>
                          <a:effectLst/>
                        </a:rPr>
                        <a:t>100%</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5600101"/>
                  </a:ext>
                </a:extLst>
              </a:tr>
              <a:tr h="759443">
                <a:tc>
                  <a:txBody>
                    <a:bodyPr/>
                    <a:lstStyle/>
                    <a:p>
                      <a:pPr marL="457200" algn="l">
                        <a:lnSpc>
                          <a:spcPct val="115000"/>
                        </a:lnSpc>
                        <a:spcBef>
                          <a:spcPts val="1000"/>
                        </a:spcBef>
                        <a:spcAft>
                          <a:spcPts val="0"/>
                        </a:spcAft>
                      </a:pPr>
                      <a:r>
                        <a:rPr lang="en-GB" sz="1800" b="0" u="none" dirty="0">
                          <a:solidFill>
                            <a:schemeClr val="tx1"/>
                          </a:solidFill>
                          <a:effectLst/>
                        </a:rPr>
                        <a:t>Pollution prevention &amp; control</a:t>
                      </a:r>
                      <a:endParaRPr lang="fr-BE" sz="18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l">
                        <a:lnSpc>
                          <a:spcPct val="115000"/>
                        </a:lnSpc>
                        <a:spcAft>
                          <a:spcPts val="0"/>
                        </a:spcAft>
                      </a:pPr>
                      <a:r>
                        <a:rPr lang="en-GB" sz="1800" u="none" dirty="0">
                          <a:solidFill>
                            <a:schemeClr val="tx1"/>
                          </a:solidFill>
                          <a:effectLst/>
                        </a:rPr>
                        <a:t>40%</a:t>
                      </a:r>
                      <a:r>
                        <a:rPr lang="en-GB" sz="1800" u="none" strike="sngStrike" dirty="0">
                          <a:solidFill>
                            <a:schemeClr val="tx1"/>
                          </a:solidFill>
                          <a:effectLst/>
                        </a:rPr>
                        <a:t> </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GB" sz="1800" u="none" dirty="0">
                          <a:solidFill>
                            <a:schemeClr val="tx1"/>
                          </a:solidFill>
                          <a:effectLst/>
                        </a:rPr>
                        <a:t>100%</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6725028"/>
                  </a:ext>
                </a:extLst>
              </a:tr>
              <a:tr h="366521">
                <a:tc>
                  <a:txBody>
                    <a:bodyPr/>
                    <a:lstStyle/>
                    <a:p>
                      <a:pPr marL="457200" algn="l">
                        <a:lnSpc>
                          <a:spcPct val="115000"/>
                        </a:lnSpc>
                        <a:spcBef>
                          <a:spcPts val="1000"/>
                        </a:spcBef>
                        <a:spcAft>
                          <a:spcPts val="0"/>
                        </a:spcAft>
                      </a:pPr>
                      <a:r>
                        <a:rPr lang="en-GB" sz="1800" b="0" u="none" dirty="0">
                          <a:solidFill>
                            <a:schemeClr val="tx1"/>
                          </a:solidFill>
                          <a:effectLst/>
                        </a:rPr>
                        <a:t>Biodiversity &amp; </a:t>
                      </a:r>
                      <a:r>
                        <a:rPr lang="en-GB" sz="1800" b="0" u="none" dirty="0" smtClean="0">
                          <a:solidFill>
                            <a:schemeClr val="tx1"/>
                          </a:solidFill>
                          <a:effectLst/>
                        </a:rPr>
                        <a:t>ecosystems</a:t>
                      </a:r>
                    </a:p>
                  </a:txBody>
                  <a:tcPr marL="68580" marR="68580" marT="0" marB="0" anchor="ctr"/>
                </a:tc>
                <a:tc>
                  <a:txBody>
                    <a:bodyPr/>
                    <a:lstStyle/>
                    <a:p>
                      <a:pPr marL="457200" algn="l">
                        <a:lnSpc>
                          <a:spcPct val="115000"/>
                        </a:lnSpc>
                        <a:spcAft>
                          <a:spcPts val="0"/>
                        </a:spcAft>
                      </a:pPr>
                      <a:r>
                        <a:rPr lang="en-GB" sz="1800" u="none" dirty="0">
                          <a:solidFill>
                            <a:schemeClr val="tx1"/>
                          </a:solidFill>
                          <a:effectLst/>
                        </a:rPr>
                        <a:t>40%</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GB" sz="1800" u="none" dirty="0">
                          <a:solidFill>
                            <a:schemeClr val="tx1"/>
                          </a:solidFill>
                          <a:effectLst/>
                        </a:rPr>
                        <a:t>100%</a:t>
                      </a:r>
                      <a:endParaRPr lang="fr-BE"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690755"/>
                  </a:ext>
                </a:extLst>
              </a:tr>
            </a:tbl>
          </a:graphicData>
        </a:graphic>
      </p:graphicFrame>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18</a:t>
            </a:fld>
            <a:endParaRPr lang="en-GB" dirty="0"/>
          </a:p>
        </p:txBody>
      </p:sp>
    </p:spTree>
    <p:extLst>
      <p:ext uri="{BB962C8B-B14F-4D97-AF65-F5344CB8AC3E}">
        <p14:creationId xmlns:p14="http://schemas.microsoft.com/office/powerpoint/2010/main" val="2722632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smtClean="0"/>
          </a:p>
          <a:p>
            <a:pPr algn="ctr" eaLnBrk="1" hangingPunct="1">
              <a:spcBef>
                <a:spcPct val="0"/>
              </a:spcBef>
              <a:buClrTx/>
              <a:buFontTx/>
              <a:buNone/>
            </a:pPr>
            <a:r>
              <a:rPr lang="en-GB" altLang="en-US" sz="2800" i="0" dirty="0" smtClean="0"/>
              <a:t>Next </a:t>
            </a:r>
            <a:r>
              <a:rPr lang="en-GB" altLang="en-US" sz="2800" i="0" dirty="0"/>
              <a:t>steps</a:t>
            </a:r>
          </a:p>
        </p:txBody>
      </p:sp>
      <p:sp>
        <p:nvSpPr>
          <p:cNvPr id="7" name="Content Placeholder 1"/>
          <p:cNvSpPr>
            <a:spLocks noGrp="1"/>
          </p:cNvSpPr>
          <p:nvPr>
            <p:ph idx="1"/>
          </p:nvPr>
        </p:nvSpPr>
        <p:spPr>
          <a:xfrm>
            <a:off x="1775521" y="1556792"/>
            <a:ext cx="8316218" cy="3744342"/>
          </a:xfrm>
        </p:spPr>
        <p:txBody>
          <a:bodyPr/>
          <a:lstStyle/>
          <a:p>
            <a:pPr marL="542925" lvl="1" indent="-361950" algn="just">
              <a:spcAft>
                <a:spcPts val="600"/>
              </a:spcAft>
              <a:buFont typeface="Wingdings" panose="05000000000000000000" pitchFamily="2" charset="2"/>
              <a:buChar char="q"/>
              <a:defRPr/>
            </a:pPr>
            <a:r>
              <a:rPr lang="en-GB" altLang="en-US" sz="2400" dirty="0">
                <a:solidFill>
                  <a:srgbClr val="0F5799"/>
                </a:solidFill>
              </a:rPr>
              <a:t>Discuss the draft sustainability criteria with the EIF</a:t>
            </a:r>
          </a:p>
          <a:p>
            <a:pPr marL="1000125" lvl="2" indent="-361950" algn="just">
              <a:spcAft>
                <a:spcPts val="600"/>
              </a:spcAft>
              <a:buFont typeface="Wingdings" panose="05000000000000000000" pitchFamily="2" charset="2"/>
              <a:buChar char="Ø"/>
              <a:defRPr/>
            </a:pPr>
            <a:r>
              <a:rPr lang="en-GB" altLang="en-US" sz="2200" i="1" dirty="0">
                <a:solidFill>
                  <a:srgbClr val="0F5799"/>
                </a:solidFill>
              </a:rPr>
              <a:t>Reference point for any other IP that may wish to implement green debt products under the SMEW</a:t>
            </a:r>
          </a:p>
          <a:p>
            <a:pPr marL="542925" lvl="1" indent="-361950" algn="just">
              <a:spcAft>
                <a:spcPts val="600"/>
              </a:spcAft>
              <a:buFont typeface="Wingdings" panose="05000000000000000000" pitchFamily="2" charset="2"/>
              <a:buChar char="q"/>
              <a:defRPr/>
            </a:pPr>
            <a:r>
              <a:rPr lang="en-GB" altLang="en-US" sz="2400" dirty="0" smtClean="0">
                <a:solidFill>
                  <a:srgbClr val="0F5799"/>
                </a:solidFill>
              </a:rPr>
              <a:t>Start developing </a:t>
            </a:r>
            <a:r>
              <a:rPr lang="en-GB" altLang="en-US" sz="2400" dirty="0">
                <a:solidFill>
                  <a:srgbClr val="0F5799"/>
                </a:solidFill>
              </a:rPr>
              <a:t>the approach for </a:t>
            </a:r>
            <a:r>
              <a:rPr lang="en-GB" altLang="en-US" sz="2400" dirty="0" smtClean="0">
                <a:solidFill>
                  <a:srgbClr val="0F5799"/>
                </a:solidFill>
              </a:rPr>
              <a:t>sustainable </a:t>
            </a:r>
            <a:r>
              <a:rPr lang="en-GB" altLang="en-US" sz="2400" b="1" dirty="0">
                <a:solidFill>
                  <a:srgbClr val="0F5799"/>
                </a:solidFill>
              </a:rPr>
              <a:t>equity</a:t>
            </a:r>
            <a:r>
              <a:rPr lang="en-GB" altLang="en-US" sz="2400" dirty="0">
                <a:solidFill>
                  <a:srgbClr val="0F5799"/>
                </a:solidFill>
              </a:rPr>
              <a:t> </a:t>
            </a:r>
            <a:r>
              <a:rPr lang="en-GB" altLang="en-US" sz="2400" dirty="0" smtClean="0">
                <a:solidFill>
                  <a:srgbClr val="0F5799"/>
                </a:solidFill>
              </a:rPr>
              <a:t>financing</a:t>
            </a:r>
          </a:p>
          <a:p>
            <a:pPr marL="542925" lvl="1" indent="-361950" algn="just">
              <a:spcAft>
                <a:spcPts val="600"/>
              </a:spcAft>
              <a:buFont typeface="Wingdings" panose="05000000000000000000" pitchFamily="2" charset="2"/>
              <a:buChar char="q"/>
              <a:defRPr/>
            </a:pPr>
            <a:r>
              <a:rPr lang="en-GB" altLang="en-US" sz="2400" dirty="0" smtClean="0">
                <a:solidFill>
                  <a:srgbClr val="0F5799"/>
                </a:solidFill>
              </a:rPr>
              <a:t>Explore advisory support possibilities</a:t>
            </a:r>
            <a:endParaRPr lang="en-GB" altLang="en-US" sz="2400" dirty="0">
              <a:solidFill>
                <a:srgbClr val="0F5799"/>
              </a:solidFill>
            </a:endParaRPr>
          </a:p>
          <a:p>
            <a:pPr marL="523875" lvl="1" indent="-342900" algn="just">
              <a:spcAft>
                <a:spcPts val="600"/>
              </a:spcAft>
              <a:buFontTx/>
              <a:buChar char="-"/>
              <a:defRPr/>
            </a:pPr>
            <a:endParaRPr lang="en-GB" altLang="en-US" sz="2400" dirty="0">
              <a:solidFill>
                <a:srgbClr val="0F5799"/>
              </a:solidFill>
            </a:endParaRPr>
          </a:p>
          <a:p>
            <a:pPr marL="523875" lvl="1" indent="-342900" algn="just">
              <a:spcAft>
                <a:spcPts val="600"/>
              </a:spcAft>
              <a:buFontTx/>
              <a:buChar char="-"/>
              <a:defRPr/>
            </a:pPr>
            <a:endParaRPr lang="en-GB" altLang="en-US" sz="2400" dirty="0">
              <a:solidFill>
                <a:srgbClr val="0F5799"/>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19</a:t>
            </a:fld>
            <a:endParaRPr lang="en-GB" dirty="0"/>
          </a:p>
        </p:txBody>
      </p:sp>
    </p:spTree>
    <p:extLst>
      <p:ext uri="{BB962C8B-B14F-4D97-AF65-F5344CB8AC3E}">
        <p14:creationId xmlns:p14="http://schemas.microsoft.com/office/powerpoint/2010/main" val="320759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1"/>
          <p:cNvSpPr>
            <a:spLocks noGrp="1"/>
          </p:cNvSpPr>
          <p:nvPr>
            <p:ph idx="1"/>
          </p:nvPr>
        </p:nvSpPr>
        <p:spPr>
          <a:xfrm>
            <a:off x="1450428" y="1807779"/>
            <a:ext cx="8641311" cy="3899337"/>
          </a:xfrm>
        </p:spPr>
        <p:txBody>
          <a:bodyPr/>
          <a:lstStyle/>
          <a:p>
            <a:pPr marL="542925" lvl="1" indent="-361950" algn="just">
              <a:spcAft>
                <a:spcPts val="600"/>
              </a:spcAft>
              <a:buFont typeface="Wingdings" panose="05000000000000000000" pitchFamily="2" charset="2"/>
              <a:buChar char="q"/>
              <a:defRPr/>
            </a:pPr>
            <a:r>
              <a:rPr lang="en-GB" altLang="en-US" sz="2400" dirty="0" smtClean="0">
                <a:solidFill>
                  <a:schemeClr val="accent3">
                    <a:lumMod val="75000"/>
                  </a:schemeClr>
                </a:solidFill>
              </a:rPr>
              <a:t>UN </a:t>
            </a:r>
            <a:r>
              <a:rPr lang="en-GB" sz="2400" dirty="0">
                <a:solidFill>
                  <a:schemeClr val="accent3">
                    <a:lumMod val="75000"/>
                  </a:schemeClr>
                </a:solidFill>
              </a:rPr>
              <a:t>2030 Agenda for Sustainable </a:t>
            </a:r>
            <a:r>
              <a:rPr lang="en-GB" sz="2400" dirty="0" smtClean="0">
                <a:solidFill>
                  <a:schemeClr val="accent3">
                    <a:lumMod val="75000"/>
                  </a:schemeClr>
                </a:solidFill>
              </a:rPr>
              <a:t>Development - 17 Sustainable Development Goals (SDGs)</a:t>
            </a:r>
            <a:endParaRPr lang="en-GB" altLang="en-US" sz="2400" dirty="0">
              <a:solidFill>
                <a:schemeClr val="accent3">
                  <a:lumMod val="75000"/>
                </a:schemeClr>
              </a:solidFill>
            </a:endParaRPr>
          </a:p>
          <a:p>
            <a:pPr marL="542925" lvl="1" indent="-361950" algn="just">
              <a:spcAft>
                <a:spcPts val="600"/>
              </a:spcAft>
              <a:buFont typeface="Wingdings" panose="05000000000000000000" pitchFamily="2" charset="2"/>
              <a:buChar char="q"/>
              <a:defRPr/>
            </a:pPr>
            <a:r>
              <a:rPr lang="en-GB" altLang="en-US" sz="2400" dirty="0" smtClean="0">
                <a:solidFill>
                  <a:schemeClr val="accent3">
                    <a:lumMod val="75000"/>
                  </a:schemeClr>
                </a:solidFill>
              </a:rPr>
              <a:t>Paris Climate Agreement </a:t>
            </a:r>
            <a:endParaRPr lang="en-GB" altLang="en-US" sz="2400" dirty="0">
              <a:solidFill>
                <a:schemeClr val="accent3">
                  <a:lumMod val="75000"/>
                </a:schemeClr>
              </a:solidFill>
            </a:endParaRPr>
          </a:p>
          <a:p>
            <a:pPr marL="542925" lvl="1" indent="-361950" algn="just">
              <a:spcAft>
                <a:spcPts val="600"/>
              </a:spcAft>
              <a:buFont typeface="Wingdings" panose="05000000000000000000" pitchFamily="2" charset="2"/>
              <a:buChar char="q"/>
              <a:defRPr/>
            </a:pPr>
            <a:r>
              <a:rPr lang="en-GB" altLang="en-US" sz="2400" dirty="0">
                <a:solidFill>
                  <a:schemeClr val="accent3">
                    <a:lumMod val="75000"/>
                  </a:schemeClr>
                </a:solidFill>
              </a:rPr>
              <a:t>Action Plan for Sustainable Finance (March 2018)</a:t>
            </a:r>
          </a:p>
          <a:p>
            <a:pPr marL="1000125" lvl="2" indent="-361950" algn="just">
              <a:spcAft>
                <a:spcPts val="600"/>
              </a:spcAft>
              <a:buFont typeface="Wingdings" panose="05000000000000000000" pitchFamily="2" charset="2"/>
              <a:buChar char="q"/>
              <a:defRPr/>
            </a:pPr>
            <a:r>
              <a:rPr lang="en-GB" altLang="en-US" sz="2200" dirty="0">
                <a:solidFill>
                  <a:schemeClr val="accent3">
                    <a:lumMod val="75000"/>
                  </a:schemeClr>
                </a:solidFill>
              </a:rPr>
              <a:t>EU classification system (taxonomy) of sustainable activities</a:t>
            </a:r>
          </a:p>
          <a:p>
            <a:pPr marL="542925" lvl="1" indent="-361950" algn="just">
              <a:spcAft>
                <a:spcPts val="600"/>
              </a:spcAft>
              <a:buFont typeface="Wingdings" panose="05000000000000000000" pitchFamily="2" charset="2"/>
              <a:buChar char="q"/>
              <a:defRPr/>
            </a:pPr>
            <a:r>
              <a:rPr lang="en-GB" altLang="en-US" sz="2400" dirty="0" smtClean="0">
                <a:solidFill>
                  <a:schemeClr val="accent3">
                    <a:lumMod val="75000"/>
                  </a:schemeClr>
                </a:solidFill>
              </a:rPr>
              <a:t>European Green Deal (January 2020)</a:t>
            </a:r>
          </a:p>
          <a:p>
            <a:pPr marL="1000125" lvl="2" indent="-361950" algn="just">
              <a:spcAft>
                <a:spcPts val="600"/>
              </a:spcAft>
              <a:buFont typeface="Wingdings" panose="05000000000000000000" pitchFamily="2" charset="2"/>
              <a:buChar char="q"/>
              <a:defRPr/>
            </a:pPr>
            <a:r>
              <a:rPr lang="en-GB" altLang="en-US" sz="2200" dirty="0" smtClean="0">
                <a:solidFill>
                  <a:schemeClr val="accent3">
                    <a:lumMod val="75000"/>
                  </a:schemeClr>
                </a:solidFill>
              </a:rPr>
              <a:t>Sustainable Europe Investment Plan</a:t>
            </a:r>
          </a:p>
          <a:p>
            <a:pPr marL="542925" lvl="1" indent="-361950" algn="just">
              <a:spcAft>
                <a:spcPts val="600"/>
              </a:spcAft>
              <a:buFont typeface="Wingdings" panose="05000000000000000000" pitchFamily="2" charset="2"/>
              <a:buChar char="q"/>
              <a:defRPr/>
            </a:pPr>
            <a:r>
              <a:rPr lang="en-GB" altLang="en-US" sz="2400" dirty="0" smtClean="0">
                <a:solidFill>
                  <a:schemeClr val="accent3">
                    <a:lumMod val="75000"/>
                  </a:schemeClr>
                </a:solidFill>
              </a:rPr>
              <a:t>SME Strategy (March 2020) – </a:t>
            </a:r>
            <a:r>
              <a:rPr lang="en-GB" altLang="en-US" sz="2400" b="1" dirty="0" smtClean="0">
                <a:solidFill>
                  <a:schemeClr val="accent3">
                    <a:lumMod val="75000"/>
                  </a:schemeClr>
                </a:solidFill>
              </a:rPr>
              <a:t>twin transition of SMEs to digitalisation and sustainability</a:t>
            </a:r>
          </a:p>
        </p:txBody>
      </p:sp>
      <p:sp>
        <p:nvSpPr>
          <p:cNvPr id="5" name="Rectangle 4"/>
          <p:cNvSpPr>
            <a:spLocks noChangeArrowheads="1"/>
          </p:cNvSpPr>
          <p:nvPr/>
        </p:nvSpPr>
        <p:spPr bwMode="auto">
          <a:xfrm>
            <a:off x="1631504" y="692770"/>
            <a:ext cx="8784976" cy="636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r>
              <a:rPr lang="en-GB" altLang="en-US" sz="2800" b="1" i="0" dirty="0" smtClean="0">
                <a:solidFill>
                  <a:schemeClr val="accent3">
                    <a:lumMod val="75000"/>
                  </a:schemeClr>
                </a:solidFill>
              </a:rPr>
              <a:t>Importance of sustainability</a:t>
            </a:r>
            <a:endParaRPr lang="en-GB" altLang="en-US" sz="2800" b="1" i="0" dirty="0">
              <a:solidFill>
                <a:schemeClr val="accent3">
                  <a:lumMod val="75000"/>
                </a:schemeClr>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2</a:t>
            </a:fld>
            <a:endParaRPr lang="en-GB" dirty="0"/>
          </a:p>
        </p:txBody>
      </p:sp>
    </p:spTree>
    <p:extLst>
      <p:ext uri="{BB962C8B-B14F-4D97-AF65-F5344CB8AC3E}">
        <p14:creationId xmlns:p14="http://schemas.microsoft.com/office/powerpoint/2010/main" val="2633381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Thank you</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2020</a:t>
            </a:r>
          </a:p>
          <a:p>
            <a:r>
              <a:rPr lang="en-US" sz="1050" dirty="0" smtClean="0"/>
              <a:t>Unless otherwise noted the reuse of this presentation is </a:t>
            </a:r>
            <a:r>
              <a:rPr lang="en-US" sz="1050" dirty="0" err="1" smtClean="0"/>
              <a:t>authorised</a:t>
            </a:r>
            <a:r>
              <a:rPr lang="en-US" sz="1050" dirty="0" smtClean="0"/>
              <a:t> under the </a:t>
            </a:r>
            <a:r>
              <a:rPr lang="en-US" sz="1050" dirty="0" smtClean="0">
                <a:hlinkClick r:id="rId3"/>
              </a:rPr>
              <a:t>CC BY 4.0 </a:t>
            </a:r>
            <a:r>
              <a:rPr lang="en-US" sz="1050" dirty="0"/>
              <a:t>license. For any use or reproduction of elements that are not owned by the EU, permission may need to be sought directly from the respective </a:t>
            </a:r>
            <a:r>
              <a:rPr lang="en-US" sz="1050" dirty="0" smtClean="0"/>
              <a:t>right holders.</a:t>
            </a:r>
          </a:p>
          <a:p>
            <a:endParaRPr lang="en-GB" sz="1050" dirty="0">
              <a:solidFill>
                <a:schemeClr val="accent6"/>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Tree>
    <p:extLst>
      <p:ext uri="{BB962C8B-B14F-4D97-AF65-F5344CB8AC3E}">
        <p14:creationId xmlns:p14="http://schemas.microsoft.com/office/powerpoint/2010/main" val="4273619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3008" y="529440"/>
            <a:ext cx="10200468" cy="564587"/>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rgbClr val="034EA2"/>
                </a:solidFill>
                <a:effectLst/>
                <a:uLnTx/>
                <a:uFillTx/>
                <a:latin typeface="Arial"/>
                <a:ea typeface="+mj-ea"/>
                <a:cs typeface="+mj-cs"/>
              </a:rPr>
              <a:t>InvestEU proposal</a:t>
            </a:r>
            <a:r>
              <a:rPr kumimoji="0" lang="en-US" sz="4000" b="0" i="0" u="none" strike="noStrike" kern="1200" cap="none" spc="0" normalizeH="0" noProof="0" dirty="0" smtClean="0">
                <a:ln>
                  <a:noFill/>
                </a:ln>
                <a:solidFill>
                  <a:srgbClr val="034EA2"/>
                </a:solidFill>
                <a:effectLst/>
                <a:uLnTx/>
                <a:uFillTx/>
                <a:latin typeface="Arial"/>
                <a:ea typeface="+mj-ea"/>
                <a:cs typeface="+mj-cs"/>
              </a:rPr>
              <a:t> (enhanced)</a:t>
            </a:r>
            <a:endParaRPr kumimoji="0" lang="en-GB" sz="4000" b="0" i="0" u="none" strike="noStrike" kern="1200" cap="none" spc="0" normalizeH="0" baseline="0" noProof="0" dirty="0">
              <a:ln>
                <a:noFill/>
              </a:ln>
              <a:solidFill>
                <a:srgbClr val="034EA2"/>
              </a:solidFill>
              <a:effectLst/>
              <a:uLnTx/>
              <a:uFillTx/>
              <a:latin typeface="Arial"/>
              <a:ea typeface="+mj-ea"/>
              <a:cs typeface="+mj-cs"/>
            </a:endParaRPr>
          </a:p>
        </p:txBody>
      </p:sp>
      <p:sp>
        <p:nvSpPr>
          <p:cNvPr id="5" name="TextBox 4"/>
          <p:cNvSpPr txBox="1"/>
          <p:nvPr/>
        </p:nvSpPr>
        <p:spPr>
          <a:xfrm>
            <a:off x="1916489" y="1364230"/>
            <a:ext cx="9577720" cy="5016758"/>
          </a:xfrm>
          <a:prstGeom prst="rect">
            <a:avLst/>
          </a:prstGeom>
          <a:noFill/>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1A8DE"/>
                </a:solidFill>
                <a:effectLst/>
                <a:uLnTx/>
                <a:uFillTx/>
                <a:latin typeface="EC Square Sans Pro" panose="020B0506040000020004" pitchFamily="34" charset="0"/>
                <a:ea typeface="+mn-ea"/>
                <a:cs typeface="+mn-cs"/>
              </a:rPr>
              <a:t>To be used for: </a:t>
            </a:r>
          </a:p>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Investments across the EU. </a:t>
            </a:r>
            <a:r>
              <a:rPr kumimoji="0" lang="en-US"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Four</a:t>
            </a:r>
            <a:r>
              <a:rPr kumimoji="0" lang="en-US" sz="1800" b="0" i="0" u="none" strike="noStrike" kern="1200" cap="none" spc="0" normalizeH="0" noProof="0" dirty="0" smtClean="0">
                <a:ln>
                  <a:noFill/>
                </a:ln>
                <a:solidFill>
                  <a:srgbClr val="E7E6E6">
                    <a:lumMod val="50000"/>
                  </a:srgbClr>
                </a:solidFill>
                <a:effectLst/>
                <a:uLnTx/>
                <a:uFillTx/>
                <a:latin typeface="EC Square Sans Pro" panose="020B0506040000020004" pitchFamily="34" charset="0"/>
                <a:ea typeface="+mn-ea"/>
                <a:cs typeface="+mn-cs"/>
              </a:rPr>
              <a:t> windows (SIW, RIDW, SMEW, SISW) and a</a:t>
            </a:r>
            <a:r>
              <a:rPr kumimoji="0" lang="en-US"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 </a:t>
            </a:r>
            <a:r>
              <a:rPr kumimoji="0" lang="en-US" sz="1800" b="1"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new Strategic European Investment Window </a:t>
            </a:r>
            <a:r>
              <a:rPr lang="en-US" dirty="0" smtClean="0">
                <a:solidFill>
                  <a:srgbClr val="E7E6E6">
                    <a:lumMod val="50000"/>
                  </a:srgbClr>
                </a:solidFill>
                <a:latin typeface="EC Square Sans Pro" panose="020B0506040000020004" pitchFamily="34" charset="0"/>
              </a:rPr>
              <a:t>that</a:t>
            </a:r>
            <a:r>
              <a:rPr kumimoji="0" lang="en-US"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 aims </a:t>
            </a:r>
            <a:r>
              <a:rPr lang="en-US" dirty="0" smtClean="0">
                <a:solidFill>
                  <a:srgbClr val="E7E6E6">
                    <a:lumMod val="50000"/>
                  </a:srgbClr>
                </a:solidFill>
                <a:latin typeface="EC Square Sans Pro" panose="020B0506040000020004" pitchFamily="34" charset="0"/>
              </a:rPr>
              <a:t>at</a:t>
            </a:r>
            <a:r>
              <a:rPr kumimoji="0" lang="en-US"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 developing </a:t>
            </a:r>
            <a:r>
              <a:rPr kumimoji="0" lang="en-US"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strong and independent value chains </a:t>
            </a:r>
            <a:r>
              <a:rPr kumimoji="0" lang="en-US"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(such </a:t>
            </a:r>
            <a:r>
              <a:rPr kumimoji="0" lang="en-US"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as critical infrastructure, technologies and </a:t>
            </a:r>
            <a:r>
              <a:rPr kumimoji="0" lang="en-US"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healthcare) to maintain</a:t>
            </a:r>
            <a:r>
              <a:rPr kumimoji="0" lang="en-US" sz="1800" b="0" i="0" u="none" strike="noStrike" kern="1200" cap="none" spc="0" normalizeH="0" noProof="0" dirty="0" smtClean="0">
                <a:ln>
                  <a:noFill/>
                </a:ln>
                <a:solidFill>
                  <a:srgbClr val="E7E6E6">
                    <a:lumMod val="50000"/>
                  </a:srgbClr>
                </a:solidFill>
                <a:effectLst/>
                <a:uLnTx/>
                <a:uFillTx/>
                <a:latin typeface="EC Square Sans Pro" panose="020B0506040000020004" pitchFamily="34" charset="0"/>
                <a:ea typeface="+mn-ea"/>
                <a:cs typeface="+mn-cs"/>
              </a:rPr>
              <a:t> and reinforce resilience and autonomy of the European economy</a:t>
            </a:r>
            <a:r>
              <a:rPr kumimoji="0" lang="en-US"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a:t>
            </a:r>
            <a:endParaRPr kumimoji="0" lang="en-US" sz="1800" b="1" i="0" u="none" strike="noStrike" kern="1200" cap="none" spc="0" normalizeH="0" baseline="0" noProof="0" dirty="0">
              <a:ln>
                <a:noFill/>
              </a:ln>
              <a:solidFill>
                <a:srgbClr val="41A8DE"/>
              </a:solidFill>
              <a:effectLst/>
              <a:uLnTx/>
              <a:uFillTx/>
              <a:latin typeface="EC Square Sans Pro" panose="020B0506040000020004" pitchFamily="34" charset="0"/>
              <a:ea typeface="+mn-ea"/>
              <a:cs typeface="+mn-cs"/>
            </a:endParaRPr>
          </a:p>
          <a:p>
            <a:pPr marL="0" marR="0" lvl="0" indent="0" algn="l" defTabSz="914400" rtl="0" eaLnBrk="1" fontAlgn="auto" latinLnBrk="0" hangingPunct="1">
              <a:lnSpc>
                <a:spcPts val="2400"/>
              </a:lnSpc>
              <a:spcBef>
                <a:spcPts val="1200"/>
              </a:spcBef>
              <a:spcAft>
                <a:spcPts val="0"/>
              </a:spcAft>
              <a:buClrTx/>
              <a:buSzTx/>
              <a:buFontTx/>
              <a:buNone/>
              <a:tabLst/>
              <a:defRPr/>
            </a:pPr>
            <a:r>
              <a:rPr kumimoji="0" lang="en-US" sz="1800" b="1" i="0" u="none" strike="noStrike" kern="1200" cap="none" spc="0" normalizeH="0" baseline="0" noProof="0" dirty="0">
                <a:ln>
                  <a:noFill/>
                </a:ln>
                <a:solidFill>
                  <a:srgbClr val="41A8DE"/>
                </a:solidFill>
                <a:effectLst/>
                <a:uLnTx/>
                <a:uFillTx/>
                <a:latin typeface="EC Square Sans Pro" panose="020B0506040000020004" pitchFamily="34" charset="0"/>
                <a:ea typeface="+mn-ea"/>
                <a:cs typeface="+mn-cs"/>
              </a:rPr>
              <a:t>Mechanism: </a:t>
            </a:r>
          </a:p>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Provisioning of an EU budget guarantee </a:t>
            </a:r>
            <a:r>
              <a:rPr kumimoji="0" lang="en-US"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for financing of investment projects via the EIB </a:t>
            </a:r>
            <a:r>
              <a:rPr kumimoji="0" lang="en-US"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Group, national </a:t>
            </a:r>
            <a:r>
              <a:rPr kumimoji="0" lang="en-US"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promotional </a:t>
            </a:r>
            <a:r>
              <a:rPr kumimoji="0" lang="en-US"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rPr>
              <a:t>banks and other implementing partners. </a:t>
            </a:r>
            <a:endParaRPr kumimoji="0" lang="en-US" sz="1800" b="0" i="0" u="none" strike="noStrike" kern="1200" cap="none" spc="0" normalizeH="0" baseline="0" noProof="0" dirty="0">
              <a:ln>
                <a:noFill/>
              </a:ln>
              <a:solidFill>
                <a:srgbClr val="41A8DE"/>
              </a:solidFill>
              <a:effectLst/>
              <a:uLnTx/>
              <a:uFillTx/>
              <a:latin typeface="EC Square Sans Pro" panose="020B0506040000020004" pitchFamily="34" charset="0"/>
              <a:ea typeface="+mn-ea"/>
              <a:cs typeface="+mn-cs"/>
            </a:endParaRPr>
          </a:p>
          <a:p>
            <a:pPr marL="0" marR="0" lvl="0" indent="0" algn="l" defTabSz="914400" rtl="0" eaLnBrk="1" fontAlgn="auto" latinLnBrk="0" hangingPunct="1">
              <a:lnSpc>
                <a:spcPts val="2400"/>
              </a:lnSpc>
              <a:spcBef>
                <a:spcPts val="1200"/>
              </a:spcBef>
              <a:spcAft>
                <a:spcPts val="0"/>
              </a:spcAft>
              <a:buClrTx/>
              <a:buSzTx/>
              <a:buFontTx/>
              <a:buNone/>
              <a:tabLst/>
              <a:defRPr/>
            </a:pPr>
            <a:r>
              <a:rPr kumimoji="0" lang="en-US" sz="1800" b="1" i="0" u="none" strike="noStrike" kern="1200" cap="none" spc="0" normalizeH="0" baseline="0" noProof="0" dirty="0">
                <a:ln>
                  <a:noFill/>
                </a:ln>
                <a:solidFill>
                  <a:srgbClr val="41A8DE"/>
                </a:solidFill>
                <a:effectLst/>
                <a:uLnTx/>
                <a:uFillTx/>
                <a:latin typeface="EC Square Sans Pro" panose="020B0506040000020004" pitchFamily="34" charset="0"/>
                <a:ea typeface="+mn-ea"/>
                <a:cs typeface="+mn-cs"/>
              </a:rPr>
              <a:t>Budget: </a:t>
            </a:r>
          </a:p>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A guarantee of a total of </a:t>
            </a:r>
            <a:r>
              <a:rPr kumimoji="0" lang="en-GB"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around </a:t>
            </a:r>
            <a:r>
              <a:rPr kumimoji="0" lang="en-GB" sz="1800" b="1"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€75 billion</a:t>
            </a:r>
            <a:r>
              <a:rPr kumimoji="0" lang="en-GB"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 aiming to mobilise up to </a:t>
            </a:r>
            <a:r>
              <a:rPr kumimoji="0" lang="en-GB" sz="1800" b="1"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€1 trillion </a:t>
            </a:r>
            <a:r>
              <a:rPr kumimoji="0" lang="en-GB"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in total investment under InvestEU. The guarantee fund is provisioned at </a:t>
            </a:r>
            <a:r>
              <a:rPr kumimoji="0" lang="en-GB" sz="1800" b="1"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45%, </a:t>
            </a:r>
            <a:r>
              <a:rPr kumimoji="0" lang="en-GB"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meaning that </a:t>
            </a:r>
            <a:r>
              <a:rPr kumimoji="0" lang="en-GB" sz="1800" b="1"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€34 </a:t>
            </a:r>
            <a:r>
              <a:rPr kumimoji="0" lang="en-GB"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billion of the EU budget is set aside in case calls are made on the guarantee, in current prices. </a:t>
            </a:r>
            <a:endParaRPr kumimoji="0" lang="en-GB" sz="1800" b="0" i="0" u="none" strike="noStrike" kern="1200" cap="none" spc="0" normalizeH="0" baseline="0" noProof="0" dirty="0" smtClean="0">
              <a:ln>
                <a:noFill/>
              </a:ln>
              <a:solidFill>
                <a:srgbClr val="E7E6E6">
                  <a:lumMod val="50000"/>
                </a:srgbClr>
              </a:solidFill>
              <a:effectLst/>
              <a:uLnTx/>
              <a:uFillTx/>
              <a:latin typeface="EC Square Sans Pro" panose="020B0506040000020004" pitchFamily="34" charset="0"/>
              <a:ea typeface="+mn-ea"/>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41A8DE"/>
                </a:solidFill>
                <a:effectLst/>
                <a:uLnTx/>
                <a:uFillTx/>
                <a:latin typeface="EC Square Sans Pro" panose="020B0506040000020004" pitchFamily="34" charset="0"/>
                <a:ea typeface="+mn-ea"/>
                <a:cs typeface="+mn-cs"/>
              </a:rPr>
              <a:t>Availability: </a:t>
            </a:r>
            <a:endParaRPr kumimoji="0" lang="en-US" sz="1800" b="1" i="0" u="none" strike="noStrike" kern="1200" cap="none" spc="0" normalizeH="0" baseline="0" noProof="0" dirty="0">
              <a:ln>
                <a:noFill/>
              </a:ln>
              <a:solidFill>
                <a:srgbClr val="41A8DE"/>
              </a:solidFill>
              <a:effectLst/>
              <a:uLnTx/>
              <a:uFillTx/>
              <a:latin typeface="EC Square Sans Pro" panose="020B0506040000020004" pitchFamily="34" charset="0"/>
              <a:ea typeface="+mn-ea"/>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7E6E6">
                    <a:lumMod val="50000"/>
                  </a:srgbClr>
                </a:solidFill>
                <a:effectLst/>
                <a:uLnTx/>
                <a:uFillTx/>
                <a:latin typeface="EC Square Sans Pro" panose="020B0506040000020004" pitchFamily="34" charset="0"/>
                <a:ea typeface="+mn-ea"/>
                <a:cs typeface="+mn-cs"/>
              </a:rPr>
              <a:t>Demand driven and available to all Member States.</a:t>
            </a:r>
          </a:p>
        </p:txBody>
      </p:sp>
      <p:pic>
        <p:nvPicPr>
          <p:cNvPr id="8" name="Picture 7"/>
          <p:cNvPicPr>
            <a:picLocks noChangeAspect="1"/>
          </p:cNvPicPr>
          <p:nvPr/>
        </p:nvPicPr>
        <p:blipFill>
          <a:blip r:embed="rId2"/>
          <a:stretch>
            <a:fillRect/>
          </a:stretch>
        </p:blipFill>
        <p:spPr>
          <a:xfrm>
            <a:off x="1034425" y="1492207"/>
            <a:ext cx="760784" cy="612000"/>
          </a:xfrm>
          <a:prstGeom prst="rect">
            <a:avLst/>
          </a:prstGeom>
        </p:spPr>
      </p:pic>
      <p:pic>
        <p:nvPicPr>
          <p:cNvPr id="9" name="Picture 8"/>
          <p:cNvPicPr>
            <a:picLocks noChangeAspect="1"/>
          </p:cNvPicPr>
          <p:nvPr/>
        </p:nvPicPr>
        <p:blipFill>
          <a:blip r:embed="rId3"/>
          <a:stretch>
            <a:fillRect/>
          </a:stretch>
        </p:blipFill>
        <p:spPr>
          <a:xfrm>
            <a:off x="1044321" y="2977018"/>
            <a:ext cx="713235" cy="612000"/>
          </a:xfrm>
          <a:prstGeom prst="rect">
            <a:avLst/>
          </a:prstGeom>
        </p:spPr>
      </p:pic>
      <p:pic>
        <p:nvPicPr>
          <p:cNvPr id="13" name="Picture 12"/>
          <p:cNvPicPr>
            <a:picLocks noChangeAspect="1"/>
          </p:cNvPicPr>
          <p:nvPr/>
        </p:nvPicPr>
        <p:blipFill>
          <a:blip r:embed="rId4"/>
          <a:stretch>
            <a:fillRect/>
          </a:stretch>
        </p:blipFill>
        <p:spPr>
          <a:xfrm>
            <a:off x="1126225" y="5543794"/>
            <a:ext cx="725968" cy="612000"/>
          </a:xfrm>
          <a:prstGeom prst="rect">
            <a:avLst/>
          </a:prstGeom>
        </p:spPr>
      </p:pic>
      <p:grpSp>
        <p:nvGrpSpPr>
          <p:cNvPr id="19" name="Group 18"/>
          <p:cNvGrpSpPr>
            <a:grpSpLocks noChangeAspect="1"/>
          </p:cNvGrpSpPr>
          <p:nvPr/>
        </p:nvGrpSpPr>
        <p:grpSpPr>
          <a:xfrm>
            <a:off x="1061929" y="4197032"/>
            <a:ext cx="733280" cy="612000"/>
            <a:chOff x="1222096" y="4566655"/>
            <a:chExt cx="839100" cy="700318"/>
          </a:xfrm>
        </p:grpSpPr>
        <p:sp>
          <p:nvSpPr>
            <p:cNvPr id="16" name="Oval 15"/>
            <p:cNvSpPr/>
            <p:nvPr/>
          </p:nvSpPr>
          <p:spPr>
            <a:xfrm>
              <a:off x="1222096" y="4572175"/>
              <a:ext cx="620114" cy="620114"/>
            </a:xfrm>
            <a:prstGeom prst="ellipse">
              <a:avLst/>
            </a:prstGeom>
            <a:solidFill>
              <a:srgbClr val="FDD8B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695" tIns="12348" rIns="24695" bIns="12348"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68" b="0" i="0" u="none" strike="noStrike" kern="1200" cap="none" spc="0" normalizeH="0" baseline="0" noProof="0">
                <a:ln>
                  <a:noFill/>
                </a:ln>
                <a:solidFill>
                  <a:prstClr val="white"/>
                </a:solidFill>
                <a:effectLst/>
                <a:uLnTx/>
                <a:uFillTx/>
                <a:latin typeface="Arial"/>
                <a:ea typeface="+mn-ea"/>
                <a:cs typeface="+mn-cs"/>
              </a:endParaRPr>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60878" y="4566655"/>
              <a:ext cx="700318" cy="700318"/>
            </a:xfrm>
            <a:prstGeom prst="rect">
              <a:avLst/>
            </a:prstGeom>
          </p:spPr>
        </p:pic>
      </p:grpSp>
    </p:spTree>
    <p:extLst>
      <p:ext uri="{BB962C8B-B14F-4D97-AF65-F5344CB8AC3E}">
        <p14:creationId xmlns:p14="http://schemas.microsoft.com/office/powerpoint/2010/main" val="358826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8777" y="3343803"/>
            <a:ext cx="1524928" cy="5136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970722" y="482860"/>
            <a:ext cx="10773176" cy="978448"/>
          </a:xfrm>
        </p:spPr>
        <p:txBody>
          <a:bodyPr/>
          <a:lstStyle/>
          <a:p>
            <a:r>
              <a:rPr lang="en-GB" dirty="0" smtClean="0"/>
              <a:t>Proposed modification of the 4 windows</a:t>
            </a:r>
            <a:endParaRPr lang="en-GB" dirty="0"/>
          </a:p>
        </p:txBody>
      </p:sp>
      <p:grpSp>
        <p:nvGrpSpPr>
          <p:cNvPr id="17" name="Group 16"/>
          <p:cNvGrpSpPr/>
          <p:nvPr/>
        </p:nvGrpSpPr>
        <p:grpSpPr>
          <a:xfrm>
            <a:off x="970722" y="2322700"/>
            <a:ext cx="4064848" cy="1619250"/>
            <a:chOff x="970722" y="1936260"/>
            <a:chExt cx="4064848" cy="1619250"/>
          </a:xfrm>
        </p:grpSpPr>
        <p:pic>
          <p:nvPicPr>
            <p:cNvPr id="4" name="Picture 3"/>
            <p:cNvPicPr>
              <a:picLocks noChangeAspect="1"/>
            </p:cNvPicPr>
            <p:nvPr/>
          </p:nvPicPr>
          <p:blipFill>
            <a:blip r:embed="rId3"/>
            <a:stretch>
              <a:fillRect/>
            </a:stretch>
          </p:blipFill>
          <p:spPr>
            <a:xfrm>
              <a:off x="970722" y="1936260"/>
              <a:ext cx="3838575" cy="1619250"/>
            </a:xfrm>
            <a:prstGeom prst="rect">
              <a:avLst/>
            </a:prstGeom>
          </p:spPr>
        </p:pic>
        <p:sp>
          <p:nvSpPr>
            <p:cNvPr id="9" name="TextBox 8"/>
            <p:cNvSpPr txBox="1"/>
            <p:nvPr/>
          </p:nvSpPr>
          <p:spPr>
            <a:xfrm>
              <a:off x="3176997" y="2999935"/>
              <a:ext cx="1858573" cy="523220"/>
            </a:xfrm>
            <a:prstGeom prst="rect">
              <a:avLst/>
            </a:prstGeom>
            <a:solidFill>
              <a:schemeClr val="bg1"/>
            </a:solidFill>
          </p:spPr>
          <p:txBody>
            <a:bodyPr wrap="square" rtlCol="0">
              <a:spAutoFit/>
            </a:bodyPr>
            <a:lstStyle/>
            <a:p>
              <a:r>
                <a:rPr lang="en-GB" sz="2800" b="1" dirty="0" smtClean="0">
                  <a:solidFill>
                    <a:srgbClr val="E99449"/>
                  </a:solidFill>
                  <a:latin typeface="EC Square Sans Pro" panose="020B0506040000020004" pitchFamily="34" charset="0"/>
                </a:rPr>
                <a:t>€ 20 bn</a:t>
              </a:r>
              <a:endParaRPr lang="en-GB" sz="2800" b="1" dirty="0">
                <a:solidFill>
                  <a:srgbClr val="E99449"/>
                </a:solidFill>
                <a:latin typeface="EC Square Sans Pro" panose="020B0506040000020004" pitchFamily="34" charset="0"/>
              </a:endParaRPr>
            </a:p>
          </p:txBody>
        </p:sp>
      </p:grpSp>
      <p:grpSp>
        <p:nvGrpSpPr>
          <p:cNvPr id="15" name="Group 14"/>
          <p:cNvGrpSpPr/>
          <p:nvPr/>
        </p:nvGrpSpPr>
        <p:grpSpPr>
          <a:xfrm>
            <a:off x="6516804" y="4165736"/>
            <a:ext cx="4516321" cy="1406409"/>
            <a:chOff x="6357310" y="4386260"/>
            <a:chExt cx="4516321" cy="1406409"/>
          </a:xfrm>
        </p:grpSpPr>
        <p:pic>
          <p:nvPicPr>
            <p:cNvPr id="8" name="Picture 7"/>
            <p:cNvPicPr>
              <a:picLocks noChangeAspect="1"/>
            </p:cNvPicPr>
            <p:nvPr/>
          </p:nvPicPr>
          <p:blipFill>
            <a:blip r:embed="rId4"/>
            <a:stretch>
              <a:fillRect/>
            </a:stretch>
          </p:blipFill>
          <p:spPr>
            <a:xfrm>
              <a:off x="6357310" y="4386260"/>
              <a:ext cx="4314825" cy="1400175"/>
            </a:xfrm>
            <a:prstGeom prst="rect">
              <a:avLst/>
            </a:prstGeom>
          </p:spPr>
        </p:pic>
        <p:sp>
          <p:nvSpPr>
            <p:cNvPr id="10" name="TextBox 9"/>
            <p:cNvSpPr txBox="1"/>
            <p:nvPr/>
          </p:nvSpPr>
          <p:spPr>
            <a:xfrm>
              <a:off x="8136697" y="5269449"/>
              <a:ext cx="2736934" cy="523220"/>
            </a:xfrm>
            <a:prstGeom prst="rect">
              <a:avLst/>
            </a:prstGeom>
            <a:solidFill>
              <a:schemeClr val="bg1"/>
            </a:solidFill>
          </p:spPr>
          <p:txBody>
            <a:bodyPr wrap="square" rtlCol="0">
              <a:spAutoFit/>
            </a:bodyPr>
            <a:lstStyle/>
            <a:p>
              <a:r>
                <a:rPr lang="en-GB" sz="2800" b="1" dirty="0" smtClean="0">
                  <a:solidFill>
                    <a:srgbClr val="8AC1E9"/>
                  </a:solidFill>
                  <a:latin typeface="EC Square Sans Pro" panose="020B0506040000020004" pitchFamily="34" charset="0"/>
                </a:rPr>
                <a:t>€ 3.6 </a:t>
              </a:r>
              <a:r>
                <a:rPr lang="en-GB" sz="2800" b="1" dirty="0" err="1" smtClean="0">
                  <a:solidFill>
                    <a:srgbClr val="8AC1E9"/>
                  </a:solidFill>
                  <a:latin typeface="EC Square Sans Pro" panose="020B0506040000020004" pitchFamily="34" charset="0"/>
                </a:rPr>
                <a:t>bn</a:t>
              </a:r>
              <a:endParaRPr lang="en-GB" sz="2800" b="1" dirty="0">
                <a:solidFill>
                  <a:srgbClr val="8AC1E9"/>
                </a:solidFill>
                <a:latin typeface="EC Square Sans Pro" panose="020B0506040000020004" pitchFamily="34" charset="0"/>
              </a:endParaRPr>
            </a:p>
          </p:txBody>
        </p:sp>
      </p:grpSp>
      <p:grpSp>
        <p:nvGrpSpPr>
          <p:cNvPr id="18" name="Group 17"/>
          <p:cNvGrpSpPr/>
          <p:nvPr/>
        </p:nvGrpSpPr>
        <p:grpSpPr>
          <a:xfrm>
            <a:off x="920376" y="4063827"/>
            <a:ext cx="3823458" cy="1502084"/>
            <a:chOff x="970722" y="4357686"/>
            <a:chExt cx="3823458" cy="1502084"/>
          </a:xfrm>
        </p:grpSpPr>
        <p:pic>
          <p:nvPicPr>
            <p:cNvPr id="6" name="Picture 5"/>
            <p:cNvPicPr>
              <a:picLocks noChangeAspect="1"/>
            </p:cNvPicPr>
            <p:nvPr/>
          </p:nvPicPr>
          <p:blipFill rotWithShape="1">
            <a:blip r:embed="rId5"/>
            <a:srcRect l="4878"/>
            <a:stretch/>
          </p:blipFill>
          <p:spPr>
            <a:xfrm>
              <a:off x="970722" y="4357686"/>
              <a:ext cx="3823458" cy="1457325"/>
            </a:xfrm>
            <a:prstGeom prst="rect">
              <a:avLst/>
            </a:prstGeom>
          </p:spPr>
        </p:pic>
        <p:sp>
          <p:nvSpPr>
            <p:cNvPr id="11" name="TextBox 10"/>
            <p:cNvSpPr txBox="1"/>
            <p:nvPr/>
          </p:nvSpPr>
          <p:spPr>
            <a:xfrm>
              <a:off x="3231697" y="5336550"/>
              <a:ext cx="1497602" cy="523220"/>
            </a:xfrm>
            <a:prstGeom prst="rect">
              <a:avLst/>
            </a:prstGeom>
            <a:solidFill>
              <a:schemeClr val="bg1"/>
            </a:solidFill>
          </p:spPr>
          <p:txBody>
            <a:bodyPr wrap="square" rtlCol="0">
              <a:spAutoFit/>
            </a:bodyPr>
            <a:lstStyle/>
            <a:p>
              <a:r>
                <a:rPr lang="en-GB" sz="2800" b="1" dirty="0" smtClean="0">
                  <a:solidFill>
                    <a:srgbClr val="FCB854"/>
                  </a:solidFill>
                  <a:latin typeface="EC Square Sans Pro" panose="020B0506040000020004" pitchFamily="34" charset="0"/>
                </a:rPr>
                <a:t>€ 10 bn</a:t>
              </a:r>
              <a:endParaRPr lang="en-GB" sz="2800" b="1" dirty="0">
                <a:solidFill>
                  <a:srgbClr val="FCB854"/>
                </a:solidFill>
                <a:latin typeface="EC Square Sans Pro" panose="020B0506040000020004" pitchFamily="34" charset="0"/>
              </a:endParaRPr>
            </a:p>
          </p:txBody>
        </p:sp>
      </p:grpSp>
      <p:grpSp>
        <p:nvGrpSpPr>
          <p:cNvPr id="16" name="Group 15"/>
          <p:cNvGrpSpPr/>
          <p:nvPr/>
        </p:nvGrpSpPr>
        <p:grpSpPr>
          <a:xfrm>
            <a:off x="6521366" y="2427763"/>
            <a:ext cx="4762500" cy="1456124"/>
            <a:chOff x="6361872" y="2070883"/>
            <a:chExt cx="4762500" cy="1456124"/>
          </a:xfrm>
        </p:grpSpPr>
        <p:pic>
          <p:nvPicPr>
            <p:cNvPr id="5" name="Picture 4"/>
            <p:cNvPicPr>
              <a:picLocks noChangeAspect="1"/>
            </p:cNvPicPr>
            <p:nvPr/>
          </p:nvPicPr>
          <p:blipFill>
            <a:blip r:embed="rId6"/>
            <a:stretch>
              <a:fillRect/>
            </a:stretch>
          </p:blipFill>
          <p:spPr>
            <a:xfrm>
              <a:off x="6361872" y="2070883"/>
              <a:ext cx="4762500" cy="1409700"/>
            </a:xfrm>
            <a:prstGeom prst="rect">
              <a:avLst/>
            </a:prstGeom>
          </p:spPr>
        </p:pic>
        <p:sp>
          <p:nvSpPr>
            <p:cNvPr id="12" name="TextBox 11"/>
            <p:cNvSpPr txBox="1"/>
            <p:nvPr/>
          </p:nvSpPr>
          <p:spPr>
            <a:xfrm>
              <a:off x="8628160" y="3003787"/>
              <a:ext cx="2393762" cy="523220"/>
            </a:xfrm>
            <a:prstGeom prst="rect">
              <a:avLst/>
            </a:prstGeom>
            <a:solidFill>
              <a:schemeClr val="bg1"/>
            </a:solidFill>
          </p:spPr>
          <p:txBody>
            <a:bodyPr wrap="square" rtlCol="0">
              <a:spAutoFit/>
            </a:bodyPr>
            <a:lstStyle/>
            <a:p>
              <a:r>
                <a:rPr lang="en-GB" sz="2800" b="1" dirty="0" smtClean="0">
                  <a:solidFill>
                    <a:srgbClr val="5F7DBD"/>
                  </a:solidFill>
                  <a:latin typeface="EC Square Sans Pro" panose="020B0506040000020004" pitchFamily="34" charset="0"/>
                </a:rPr>
                <a:t>€ 10 </a:t>
              </a:r>
              <a:r>
                <a:rPr lang="en-GB" sz="2800" b="1" dirty="0" err="1" smtClean="0">
                  <a:solidFill>
                    <a:srgbClr val="5F7DBD"/>
                  </a:solidFill>
                  <a:latin typeface="EC Square Sans Pro" panose="020B0506040000020004" pitchFamily="34" charset="0"/>
                </a:rPr>
                <a:t>bn</a:t>
              </a:r>
              <a:endParaRPr lang="en-GB" sz="2800" b="1" dirty="0">
                <a:solidFill>
                  <a:srgbClr val="5F7DBD"/>
                </a:solidFill>
                <a:latin typeface="EC Square Sans Pro" panose="020B0506040000020004" pitchFamily="34" charset="0"/>
              </a:endParaRPr>
            </a:p>
          </p:txBody>
        </p:sp>
      </p:grpSp>
      <p:sp>
        <p:nvSpPr>
          <p:cNvPr id="23" name="TextBox 22"/>
          <p:cNvSpPr txBox="1"/>
          <p:nvPr/>
        </p:nvSpPr>
        <p:spPr>
          <a:xfrm>
            <a:off x="1620962" y="5923279"/>
            <a:ext cx="7812598" cy="369332"/>
          </a:xfrm>
          <a:prstGeom prst="rect">
            <a:avLst/>
          </a:prstGeom>
          <a:solidFill>
            <a:schemeClr val="bg1"/>
          </a:solidFill>
        </p:spPr>
        <p:txBody>
          <a:bodyPr wrap="square" rtlCol="0">
            <a:spAutoFit/>
          </a:bodyPr>
          <a:lstStyle/>
          <a:p>
            <a:pPr marL="285750" indent="-285750">
              <a:buClr>
                <a:schemeClr val="accent5"/>
              </a:buClr>
              <a:buFont typeface="Wingdings" panose="05000000000000000000" pitchFamily="2" charset="2"/>
              <a:buChar char="§"/>
            </a:pPr>
            <a:r>
              <a:rPr lang="en-GB" b="1" dirty="0"/>
              <a:t>Enhanced advisory support</a:t>
            </a:r>
            <a:r>
              <a:rPr lang="en-GB" b="1" dirty="0" smtClean="0"/>
              <a:t>: </a:t>
            </a:r>
            <a:r>
              <a:rPr lang="en-GB" dirty="0" smtClean="0"/>
              <a:t>increased to EUR 725 million</a:t>
            </a:r>
            <a:endParaRPr lang="en-GB" dirty="0"/>
          </a:p>
        </p:txBody>
      </p:sp>
      <p:sp>
        <p:nvSpPr>
          <p:cNvPr id="24" name="TextBox 23"/>
          <p:cNvSpPr txBox="1"/>
          <p:nvPr/>
        </p:nvSpPr>
        <p:spPr>
          <a:xfrm>
            <a:off x="1580322" y="1554493"/>
            <a:ext cx="9051173" cy="646331"/>
          </a:xfrm>
          <a:prstGeom prst="rect">
            <a:avLst/>
          </a:prstGeom>
          <a:solidFill>
            <a:schemeClr val="bg1"/>
          </a:solidFill>
        </p:spPr>
        <p:txBody>
          <a:bodyPr wrap="square" rtlCol="0">
            <a:spAutoFit/>
          </a:bodyPr>
          <a:lstStyle/>
          <a:p>
            <a:pPr marL="285750" indent="-285750">
              <a:buClr>
                <a:schemeClr val="accent5"/>
              </a:buClr>
              <a:buFont typeface="Wingdings" panose="05000000000000000000" pitchFamily="2" charset="2"/>
              <a:buChar char="§"/>
            </a:pPr>
            <a:r>
              <a:rPr lang="en-GB" b="1" dirty="0" smtClean="0"/>
              <a:t>Financial firepower: </a:t>
            </a:r>
            <a:r>
              <a:rPr lang="en-GB" dirty="0" smtClean="0"/>
              <a:t>a </a:t>
            </a:r>
            <a:r>
              <a:rPr lang="en-GB" dirty="0"/>
              <a:t>boost to respond to the higher investment needs </a:t>
            </a:r>
            <a:r>
              <a:rPr lang="en-US" dirty="0"/>
              <a:t>in the recovery phase </a:t>
            </a:r>
            <a:r>
              <a:rPr lang="en-US" dirty="0" smtClean="0"/>
              <a:t>and </a:t>
            </a:r>
            <a:r>
              <a:rPr lang="en-US" dirty="0"/>
              <a:t>to advance in the green and digital </a:t>
            </a:r>
            <a:r>
              <a:rPr lang="en-US" dirty="0" smtClean="0"/>
              <a:t>transition.</a:t>
            </a:r>
            <a:endParaRPr lang="en-GB" dirty="0"/>
          </a:p>
        </p:txBody>
      </p:sp>
    </p:spTree>
    <p:extLst>
      <p:ext uri="{BB962C8B-B14F-4D97-AF65-F5344CB8AC3E}">
        <p14:creationId xmlns:p14="http://schemas.microsoft.com/office/powerpoint/2010/main" val="423373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Proposed new 5</a:t>
            </a:r>
            <a:r>
              <a:rPr lang="en-GB" baseline="30000" dirty="0" smtClean="0"/>
              <a:t>th</a:t>
            </a:r>
            <a:r>
              <a:rPr lang="en-GB" dirty="0" smtClean="0"/>
              <a:t> window under InvestEU</a:t>
            </a:r>
            <a:endParaRPr lang="en-GB" dirty="0"/>
          </a:p>
        </p:txBody>
      </p:sp>
      <p:grpSp>
        <p:nvGrpSpPr>
          <p:cNvPr id="23" name="Group 22"/>
          <p:cNvGrpSpPr/>
          <p:nvPr/>
        </p:nvGrpSpPr>
        <p:grpSpPr>
          <a:xfrm>
            <a:off x="970722" y="1518433"/>
            <a:ext cx="9528693" cy="1277029"/>
            <a:chOff x="970722" y="1518433"/>
            <a:chExt cx="9528693" cy="1277029"/>
          </a:xfrm>
        </p:grpSpPr>
        <p:pic>
          <p:nvPicPr>
            <p:cNvPr id="7" name="Picture 6"/>
            <p:cNvPicPr>
              <a:picLocks noChangeAspect="1"/>
            </p:cNvPicPr>
            <p:nvPr/>
          </p:nvPicPr>
          <p:blipFill rotWithShape="1">
            <a:blip r:embed="rId2"/>
            <a:srcRect r="94019" b="23614"/>
            <a:stretch/>
          </p:blipFill>
          <p:spPr>
            <a:xfrm>
              <a:off x="970722" y="1518433"/>
              <a:ext cx="502478" cy="472927"/>
            </a:xfrm>
            <a:prstGeom prst="rect">
              <a:avLst/>
            </a:prstGeom>
          </p:spPr>
        </p:pic>
        <p:sp>
          <p:nvSpPr>
            <p:cNvPr id="20" name="TextBox 19"/>
            <p:cNvSpPr txBox="1"/>
            <p:nvPr/>
          </p:nvSpPr>
          <p:spPr>
            <a:xfrm>
              <a:off x="1448242" y="1595133"/>
              <a:ext cx="9051173" cy="1200329"/>
            </a:xfrm>
            <a:prstGeom prst="rect">
              <a:avLst/>
            </a:prstGeom>
            <a:solidFill>
              <a:schemeClr val="bg1"/>
            </a:solidFill>
          </p:spPr>
          <p:txBody>
            <a:bodyPr wrap="square" rtlCol="0">
              <a:spAutoFit/>
            </a:bodyPr>
            <a:lstStyle/>
            <a:p>
              <a:r>
                <a:rPr lang="en-GB" sz="2400" b="1" dirty="0" smtClean="0">
                  <a:latin typeface="EC Square Sans Pro" panose="020B0506040000020004" pitchFamily="34" charset="0"/>
                </a:rPr>
                <a:t>New Strategic European Investment Window: </a:t>
              </a:r>
              <a:r>
                <a:rPr lang="en-GB" sz="2400" dirty="0" smtClean="0">
                  <a:latin typeface="EC Square Sans Pro" panose="020B0506040000020004" pitchFamily="34" charset="0"/>
                </a:rPr>
                <a:t>to reinforce the strategic autonomy and resilience of the European economy in key areas</a:t>
              </a:r>
              <a:r>
                <a:rPr lang="en-US" sz="2400" dirty="0" smtClean="0">
                  <a:latin typeface="EC Square Sans Pro" panose="020B0506040000020004" pitchFamily="34" charset="0"/>
                </a:rPr>
                <a:t>.</a:t>
              </a:r>
              <a:endParaRPr lang="en-GB" sz="2400" dirty="0">
                <a:latin typeface="EC Square Sans Pro" panose="020B0506040000020004" pitchFamily="34" charset="0"/>
              </a:endParaRPr>
            </a:p>
          </p:txBody>
        </p:sp>
      </p:grpSp>
      <p:grpSp>
        <p:nvGrpSpPr>
          <p:cNvPr id="29" name="Group 28"/>
          <p:cNvGrpSpPr/>
          <p:nvPr/>
        </p:nvGrpSpPr>
        <p:grpSpPr>
          <a:xfrm>
            <a:off x="5973828" y="2756046"/>
            <a:ext cx="5974332" cy="3485398"/>
            <a:chOff x="6583680" y="2343047"/>
            <a:chExt cx="5974332" cy="3485398"/>
          </a:xfrm>
        </p:grpSpPr>
        <p:grpSp>
          <p:nvGrpSpPr>
            <p:cNvPr id="18" name="Group 17"/>
            <p:cNvGrpSpPr/>
            <p:nvPr/>
          </p:nvGrpSpPr>
          <p:grpSpPr>
            <a:xfrm>
              <a:off x="6717030" y="2781457"/>
              <a:ext cx="5840982" cy="3046988"/>
              <a:chOff x="6930390" y="2596037"/>
              <a:chExt cx="5840982" cy="3046988"/>
            </a:xfrm>
          </p:grpSpPr>
          <p:sp>
            <p:nvSpPr>
              <p:cNvPr id="8" name="TextBox 7"/>
              <p:cNvSpPr txBox="1"/>
              <p:nvPr/>
            </p:nvSpPr>
            <p:spPr>
              <a:xfrm>
                <a:off x="7172449" y="2596037"/>
                <a:ext cx="5598923" cy="3046988"/>
              </a:xfrm>
              <a:prstGeom prst="rect">
                <a:avLst/>
              </a:prstGeom>
              <a:noFill/>
            </p:spPr>
            <p:txBody>
              <a:bodyPr wrap="square" rtlCol="0">
                <a:spAutoFit/>
              </a:bodyPr>
              <a:lstStyle/>
              <a:p>
                <a:r>
                  <a:rPr lang="en-GB" sz="1600" dirty="0" smtClean="0">
                    <a:latin typeface="EC Square Sans Pro" panose="020B0506040000020004" pitchFamily="34" charset="0"/>
                  </a:rPr>
                  <a:t>Critical healthcare</a:t>
                </a:r>
                <a:endParaRPr lang="en-GB" sz="1600" dirty="0">
                  <a:latin typeface="EC Square Sans Pro" panose="020B0506040000020004" pitchFamily="34" charset="0"/>
                </a:endParaRPr>
              </a:p>
              <a:p>
                <a:endParaRPr lang="en-GB" sz="1600" dirty="0" smtClean="0">
                  <a:latin typeface="EC Square Sans Pro" panose="020B0506040000020004" pitchFamily="34" charset="0"/>
                </a:endParaRPr>
              </a:p>
              <a:p>
                <a:r>
                  <a:rPr lang="en-GB" sz="1600" dirty="0" smtClean="0">
                    <a:latin typeface="EC Square Sans Pro" panose="020B0506040000020004" pitchFamily="34" charset="0"/>
                  </a:rPr>
                  <a:t>Critical infrastructure</a:t>
                </a:r>
              </a:p>
              <a:p>
                <a:endParaRPr lang="en-GB" sz="1600" dirty="0">
                  <a:latin typeface="EC Square Sans Pro" panose="020B0506040000020004" pitchFamily="34" charset="0"/>
                </a:endParaRPr>
              </a:p>
              <a:p>
                <a:r>
                  <a:rPr lang="en-GB" sz="1600" dirty="0">
                    <a:latin typeface="EC Square Sans Pro" panose="020B0506040000020004" pitchFamily="34" charset="0"/>
                  </a:rPr>
                  <a:t>K</a:t>
                </a:r>
                <a:r>
                  <a:rPr lang="en-GB" sz="1600" dirty="0" smtClean="0">
                    <a:latin typeface="EC Square Sans Pro" panose="020B0506040000020004" pitchFamily="34" charset="0"/>
                  </a:rPr>
                  <a:t>ey enabling, transformative, green </a:t>
                </a:r>
                <a:r>
                  <a:rPr lang="en-GB" sz="1600" dirty="0">
                    <a:latin typeface="EC Square Sans Pro" panose="020B0506040000020004" pitchFamily="34" charset="0"/>
                  </a:rPr>
                  <a:t>and digital </a:t>
                </a:r>
                <a:r>
                  <a:rPr lang="en-GB" sz="1600" dirty="0" smtClean="0">
                    <a:latin typeface="EC Square Sans Pro" panose="020B0506040000020004" pitchFamily="34" charset="0"/>
                  </a:rPr>
                  <a:t>technologies, and game-changing innovations</a:t>
                </a:r>
                <a:endParaRPr lang="en-GB" sz="1600" dirty="0">
                  <a:latin typeface="EC Square Sans Pro" panose="020B0506040000020004" pitchFamily="34" charset="0"/>
                </a:endParaRPr>
              </a:p>
              <a:p>
                <a:endParaRPr lang="en-GB" sz="1600" dirty="0" smtClean="0">
                  <a:latin typeface="EC Square Sans Pro" panose="020B0506040000020004" pitchFamily="34" charset="0"/>
                </a:endParaRPr>
              </a:p>
              <a:p>
                <a:r>
                  <a:rPr lang="en-GB" sz="1600" dirty="0" smtClean="0">
                    <a:latin typeface="EC Square Sans Pro" panose="020B0506040000020004" pitchFamily="34" charset="0"/>
                  </a:rPr>
                  <a:t>Manufacturing of ICT components and devices</a:t>
                </a:r>
              </a:p>
              <a:p>
                <a:endParaRPr lang="en-GB" sz="1600" dirty="0" smtClean="0">
                  <a:latin typeface="EC Square Sans Pro" panose="020B0506040000020004" pitchFamily="34" charset="0"/>
                </a:endParaRPr>
              </a:p>
              <a:p>
                <a:r>
                  <a:rPr lang="en-GB" sz="1600" dirty="0" smtClean="0">
                    <a:latin typeface="EC Square Sans Pro" panose="020B0506040000020004" pitchFamily="34" charset="0"/>
                  </a:rPr>
                  <a:t>Supply and stockpiling of critical inputs in strategic value chains</a:t>
                </a:r>
              </a:p>
              <a:p>
                <a:endParaRPr lang="en-GB" sz="1600" dirty="0" smtClean="0">
                  <a:latin typeface="EC Square Sans Pro" panose="020B0506040000020004" pitchFamily="34" charset="0"/>
                </a:endParaRPr>
              </a:p>
              <a:p>
                <a:r>
                  <a:rPr lang="en-GB" sz="1600" dirty="0" smtClean="0">
                    <a:latin typeface="EC Square Sans Pro" panose="020B0506040000020004" pitchFamily="34" charset="0"/>
                  </a:rPr>
                  <a:t>Critical technologies and inputs for security</a:t>
                </a:r>
              </a:p>
            </p:txBody>
          </p:sp>
          <p:sp>
            <p:nvSpPr>
              <p:cNvPr id="11" name="Right Arrow 10"/>
              <p:cNvSpPr/>
              <p:nvPr/>
            </p:nvSpPr>
            <p:spPr>
              <a:xfrm>
                <a:off x="6930390" y="2676525"/>
                <a:ext cx="226819" cy="161925"/>
              </a:xfrm>
              <a:prstGeom prst="rightArrow">
                <a:avLst>
                  <a:gd name="adj1" fmla="val 30000"/>
                  <a:gd name="adj2" fmla="val 38182"/>
                </a:avLst>
              </a:prstGeom>
              <a:solidFill>
                <a:srgbClr val="E5819C"/>
              </a:solidFill>
              <a:ln>
                <a:solidFill>
                  <a:srgbClr val="E162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ight Arrow 13"/>
              <p:cNvSpPr/>
              <p:nvPr/>
            </p:nvSpPr>
            <p:spPr>
              <a:xfrm>
                <a:off x="6933309" y="3173370"/>
                <a:ext cx="226819" cy="161925"/>
              </a:xfrm>
              <a:prstGeom prst="rightArrow">
                <a:avLst>
                  <a:gd name="adj1" fmla="val 30000"/>
                  <a:gd name="adj2" fmla="val 38182"/>
                </a:avLst>
              </a:prstGeom>
              <a:solidFill>
                <a:srgbClr val="E5819C"/>
              </a:solidFill>
              <a:ln>
                <a:solidFill>
                  <a:srgbClr val="E162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ight Arrow 14"/>
              <p:cNvSpPr/>
              <p:nvPr/>
            </p:nvSpPr>
            <p:spPr>
              <a:xfrm>
                <a:off x="6930390" y="3670215"/>
                <a:ext cx="226819" cy="161925"/>
              </a:xfrm>
              <a:prstGeom prst="rightArrow">
                <a:avLst>
                  <a:gd name="adj1" fmla="val 30000"/>
                  <a:gd name="adj2" fmla="val 38182"/>
                </a:avLst>
              </a:prstGeom>
              <a:solidFill>
                <a:srgbClr val="E5819C"/>
              </a:solidFill>
              <a:ln>
                <a:solidFill>
                  <a:srgbClr val="E162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ight Arrow 15"/>
              <p:cNvSpPr/>
              <p:nvPr/>
            </p:nvSpPr>
            <p:spPr>
              <a:xfrm>
                <a:off x="6930390" y="4385872"/>
                <a:ext cx="226819" cy="161925"/>
              </a:xfrm>
              <a:prstGeom prst="rightArrow">
                <a:avLst>
                  <a:gd name="adj1" fmla="val 30000"/>
                  <a:gd name="adj2" fmla="val 38182"/>
                </a:avLst>
              </a:prstGeom>
              <a:solidFill>
                <a:srgbClr val="E5819C"/>
              </a:solidFill>
              <a:ln>
                <a:solidFill>
                  <a:srgbClr val="E162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ight Arrow 16"/>
              <p:cNvSpPr/>
              <p:nvPr/>
            </p:nvSpPr>
            <p:spPr>
              <a:xfrm>
                <a:off x="6930390" y="4891338"/>
                <a:ext cx="226819" cy="161925"/>
              </a:xfrm>
              <a:prstGeom prst="rightArrow">
                <a:avLst>
                  <a:gd name="adj1" fmla="val 30000"/>
                  <a:gd name="adj2" fmla="val 38182"/>
                </a:avLst>
              </a:prstGeom>
              <a:solidFill>
                <a:srgbClr val="E5819C"/>
              </a:solidFill>
              <a:ln>
                <a:solidFill>
                  <a:srgbClr val="E162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9" name="TextBox 18"/>
            <p:cNvSpPr txBox="1"/>
            <p:nvPr/>
          </p:nvSpPr>
          <p:spPr>
            <a:xfrm>
              <a:off x="6583680" y="2343047"/>
              <a:ext cx="3810000" cy="369332"/>
            </a:xfrm>
            <a:prstGeom prst="rect">
              <a:avLst/>
            </a:prstGeom>
            <a:noFill/>
          </p:spPr>
          <p:txBody>
            <a:bodyPr wrap="square" rtlCol="0">
              <a:spAutoFit/>
            </a:bodyPr>
            <a:lstStyle/>
            <a:p>
              <a:r>
                <a:rPr lang="en-GB" b="1" dirty="0" smtClean="0">
                  <a:solidFill>
                    <a:srgbClr val="E16289"/>
                  </a:solidFill>
                  <a:latin typeface="EC Square Sans Pro" panose="020B0506040000020004" pitchFamily="34" charset="0"/>
                </a:rPr>
                <a:t>Eligible sectors</a:t>
              </a:r>
              <a:endParaRPr lang="en-GB" b="1" dirty="0">
                <a:solidFill>
                  <a:srgbClr val="E16289"/>
                </a:solidFill>
                <a:latin typeface="EC Square Sans Pro" panose="020B0506040000020004" pitchFamily="34" charset="0"/>
              </a:endParaRPr>
            </a:p>
          </p:txBody>
        </p:sp>
        <p:sp>
          <p:nvSpPr>
            <p:cNvPr id="24" name="Right Arrow 23"/>
            <p:cNvSpPr/>
            <p:nvPr/>
          </p:nvSpPr>
          <p:spPr>
            <a:xfrm>
              <a:off x="6732270" y="5576072"/>
              <a:ext cx="226819" cy="161925"/>
            </a:xfrm>
            <a:prstGeom prst="rightArrow">
              <a:avLst>
                <a:gd name="adj1" fmla="val 30000"/>
                <a:gd name="adj2" fmla="val 38182"/>
              </a:avLst>
            </a:prstGeom>
            <a:solidFill>
              <a:srgbClr val="E5819C"/>
            </a:solidFill>
            <a:ln>
              <a:solidFill>
                <a:srgbClr val="E162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 name="Group 8"/>
          <p:cNvGrpSpPr/>
          <p:nvPr/>
        </p:nvGrpSpPr>
        <p:grpSpPr>
          <a:xfrm>
            <a:off x="659061" y="3578297"/>
            <a:ext cx="4825034" cy="1380673"/>
            <a:chOff x="730499" y="3290397"/>
            <a:chExt cx="4825034" cy="1380673"/>
          </a:xfrm>
        </p:grpSpPr>
        <p:grpSp>
          <p:nvGrpSpPr>
            <p:cNvPr id="30" name="Group 29"/>
            <p:cNvGrpSpPr/>
            <p:nvPr/>
          </p:nvGrpSpPr>
          <p:grpSpPr>
            <a:xfrm>
              <a:off x="730499" y="3290397"/>
              <a:ext cx="4825034" cy="1380673"/>
              <a:chOff x="730499" y="3290397"/>
              <a:chExt cx="4825034" cy="1380673"/>
            </a:xfrm>
          </p:grpSpPr>
          <p:grpSp>
            <p:nvGrpSpPr>
              <p:cNvPr id="6" name="Group 5"/>
              <p:cNvGrpSpPr/>
              <p:nvPr/>
            </p:nvGrpSpPr>
            <p:grpSpPr>
              <a:xfrm>
                <a:off x="730499" y="3290397"/>
                <a:ext cx="4825034" cy="1380673"/>
                <a:chOff x="970722" y="2181225"/>
                <a:chExt cx="4825034" cy="1380673"/>
              </a:xfrm>
            </p:grpSpPr>
            <p:pic>
              <p:nvPicPr>
                <p:cNvPr id="4" name="Picture 3"/>
                <p:cNvPicPr>
                  <a:picLocks noChangeAspect="1"/>
                </p:cNvPicPr>
                <p:nvPr/>
              </p:nvPicPr>
              <p:blipFill>
                <a:blip r:embed="rId3"/>
                <a:stretch>
                  <a:fillRect/>
                </a:stretch>
              </p:blipFill>
              <p:spPr>
                <a:xfrm>
                  <a:off x="970722" y="2181225"/>
                  <a:ext cx="4791075" cy="1333500"/>
                </a:xfrm>
                <a:prstGeom prst="rect">
                  <a:avLst/>
                </a:prstGeom>
              </p:spPr>
            </p:pic>
            <p:sp>
              <p:nvSpPr>
                <p:cNvPr id="5" name="TextBox 4"/>
                <p:cNvSpPr txBox="1"/>
                <p:nvPr/>
              </p:nvSpPr>
              <p:spPr>
                <a:xfrm>
                  <a:off x="3959646" y="3038678"/>
                  <a:ext cx="1836110" cy="523220"/>
                </a:xfrm>
                <a:prstGeom prst="rect">
                  <a:avLst/>
                </a:prstGeom>
                <a:solidFill>
                  <a:schemeClr val="bg1"/>
                </a:solidFill>
              </p:spPr>
              <p:txBody>
                <a:bodyPr wrap="square" rtlCol="0">
                  <a:spAutoFit/>
                </a:bodyPr>
                <a:lstStyle/>
                <a:p>
                  <a:r>
                    <a:rPr lang="en-GB" sz="2800" b="1" dirty="0" smtClean="0">
                      <a:solidFill>
                        <a:srgbClr val="E5819C"/>
                      </a:solidFill>
                      <a:latin typeface="EC Square Sans Pro" panose="020B0506040000020004" pitchFamily="34" charset="0"/>
                    </a:rPr>
                    <a:t>€ 31 bn</a:t>
                  </a:r>
                  <a:endParaRPr lang="en-GB" sz="2800" b="1" dirty="0">
                    <a:solidFill>
                      <a:srgbClr val="E5819C"/>
                    </a:solidFill>
                    <a:latin typeface="EC Square Sans Pro" panose="020B0506040000020004" pitchFamily="34" charset="0"/>
                  </a:endParaRPr>
                </a:p>
              </p:txBody>
            </p:sp>
          </p:grpSp>
          <p:sp>
            <p:nvSpPr>
              <p:cNvPr id="22" name="TextBox 21"/>
              <p:cNvSpPr txBox="1"/>
              <p:nvPr/>
            </p:nvSpPr>
            <p:spPr>
              <a:xfrm>
                <a:off x="818322" y="4223787"/>
                <a:ext cx="1823278" cy="400110"/>
              </a:xfrm>
              <a:prstGeom prst="rect">
                <a:avLst/>
              </a:prstGeom>
              <a:solidFill>
                <a:schemeClr val="bg1"/>
              </a:solidFill>
            </p:spPr>
            <p:txBody>
              <a:bodyPr wrap="square" rtlCol="0">
                <a:spAutoFit/>
              </a:bodyPr>
              <a:lstStyle/>
              <a:p>
                <a:r>
                  <a:rPr lang="en-GB" sz="2000" b="1" dirty="0" smtClean="0">
                    <a:solidFill>
                      <a:srgbClr val="E5819C"/>
                    </a:solidFill>
                    <a:latin typeface="EC Square Sans Pro Light" panose="020B0506000000020004" pitchFamily="34" charset="0"/>
                  </a:rPr>
                  <a:t>From € 0 to</a:t>
                </a:r>
                <a:endParaRPr lang="en-GB" sz="2000" b="1" dirty="0">
                  <a:solidFill>
                    <a:srgbClr val="E5819C"/>
                  </a:solidFill>
                  <a:latin typeface="EC Square Sans Pro Light" panose="020B0506000000020004" pitchFamily="34" charset="0"/>
                </a:endParaRPr>
              </a:p>
            </p:txBody>
          </p:sp>
        </p:grpSp>
        <p:pic>
          <p:nvPicPr>
            <p:cNvPr id="2" name="Picture 1"/>
            <p:cNvPicPr>
              <a:picLocks noChangeAspect="1"/>
            </p:cNvPicPr>
            <p:nvPr/>
          </p:nvPicPr>
          <p:blipFill rotWithShape="1">
            <a:blip r:embed="rId4"/>
            <a:srcRect l="9537" t="-3057" b="-1"/>
            <a:stretch/>
          </p:blipFill>
          <p:spPr>
            <a:xfrm>
              <a:off x="2237357" y="4202350"/>
              <a:ext cx="1482065" cy="392649"/>
            </a:xfrm>
            <a:prstGeom prst="rect">
              <a:avLst/>
            </a:prstGeom>
          </p:spPr>
        </p:pic>
      </p:grpSp>
    </p:spTree>
    <p:extLst>
      <p:ext uri="{BB962C8B-B14F-4D97-AF65-F5344CB8AC3E}">
        <p14:creationId xmlns:p14="http://schemas.microsoft.com/office/powerpoint/2010/main" val="3078694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12255"/>
            <a:ext cx="10413734" cy="3881904"/>
          </a:xfrm>
        </p:spPr>
        <p:txBody>
          <a:bodyPr/>
          <a:lstStyle/>
          <a:p>
            <a:pPr algn="just"/>
            <a:r>
              <a:rPr lang="en-GB" dirty="0" smtClean="0"/>
              <a:t>Provide support to the higher </a:t>
            </a:r>
            <a:r>
              <a:rPr lang="en-GB" dirty="0"/>
              <a:t>investment needs </a:t>
            </a:r>
            <a:r>
              <a:rPr lang="en-US" dirty="0"/>
              <a:t>in the recovery phase and to advance in the green and digital </a:t>
            </a:r>
            <a:r>
              <a:rPr lang="en-US" dirty="0" smtClean="0"/>
              <a:t>transition =&gt; Alignment with the overall political priorities of the EU. </a:t>
            </a:r>
            <a:endParaRPr lang="en-GB" dirty="0"/>
          </a:p>
          <a:p>
            <a:pPr algn="just"/>
            <a:r>
              <a:rPr lang="en-US" dirty="0" smtClean="0"/>
              <a:t>Mobilize private investment =&gt; overall InvestEU </a:t>
            </a:r>
            <a:r>
              <a:rPr lang="en-US" dirty="0"/>
              <a:t>t</a:t>
            </a:r>
            <a:r>
              <a:rPr lang="en-US" dirty="0" smtClean="0"/>
              <a:t>arget of supporting </a:t>
            </a:r>
            <a:r>
              <a:rPr lang="en-GB" dirty="0" smtClean="0"/>
              <a:t>over € 1 trillion in investments in Europe with a budgetary capacity of € 75 billion.</a:t>
            </a:r>
          </a:p>
          <a:p>
            <a:pPr algn="just"/>
            <a:r>
              <a:rPr lang="en-US" dirty="0" smtClean="0"/>
              <a:t>Support the diversification of funding sources and promote long </a:t>
            </a:r>
            <a:r>
              <a:rPr lang="en-US" dirty="0"/>
              <a:t>term and sustainable </a:t>
            </a:r>
            <a:r>
              <a:rPr lang="en-US" dirty="0" smtClean="0"/>
              <a:t>finance =&gt; Promote capital market-based instruments and reduce the overreliance of European SMEs on the banking sector.</a:t>
            </a:r>
          </a:p>
          <a:p>
            <a:pPr algn="just"/>
            <a:r>
              <a:rPr lang="en-US" dirty="0" smtClean="0"/>
              <a:t>Support the integration of the European financing market =&gt; Foster cross-border transactions.</a:t>
            </a:r>
          </a:p>
        </p:txBody>
      </p:sp>
      <p:sp>
        <p:nvSpPr>
          <p:cNvPr id="2" name="Title 1"/>
          <p:cNvSpPr>
            <a:spLocks noGrp="1"/>
          </p:cNvSpPr>
          <p:nvPr>
            <p:ph type="title"/>
          </p:nvPr>
        </p:nvSpPr>
        <p:spPr>
          <a:xfrm>
            <a:off x="970722" y="721891"/>
            <a:ext cx="10515600" cy="548638"/>
          </a:xfrm>
        </p:spPr>
        <p:txBody>
          <a:bodyPr/>
          <a:lstStyle/>
          <a:p>
            <a:r>
              <a:rPr lang="en-GB" dirty="0" smtClean="0"/>
              <a:t>Objectives of InvestEU – SME window       (EU compartment)</a:t>
            </a:r>
            <a:endParaRPr lang="en-GB" dirty="0"/>
          </a:p>
        </p:txBody>
      </p:sp>
      <p:sp>
        <p:nvSpPr>
          <p:cNvPr id="4" name="Slide Number Placeholder 3"/>
          <p:cNvSpPr>
            <a:spLocks noGrp="1"/>
          </p:cNvSpPr>
          <p:nvPr>
            <p:ph type="sldNum" sz="quarter" idx="12"/>
          </p:nvPr>
        </p:nvSpPr>
        <p:spPr/>
        <p:txBody>
          <a:bodyPr/>
          <a:lstStyle/>
          <a:p>
            <a:fld id="{F46C79FD-C571-418B-AB0F-5EE936C85276}" type="slidenum">
              <a:rPr lang="en-GB" smtClean="0"/>
              <a:t>6</a:t>
            </a:fld>
            <a:endParaRPr lang="en-GB" dirty="0"/>
          </a:p>
        </p:txBody>
      </p:sp>
    </p:spTree>
    <p:extLst>
      <p:ext uri="{BB962C8B-B14F-4D97-AF65-F5344CB8AC3E}">
        <p14:creationId xmlns:p14="http://schemas.microsoft.com/office/powerpoint/2010/main" val="1404158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631504" y="548680"/>
            <a:ext cx="8784976" cy="636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a:p>
        </p:txBody>
      </p:sp>
      <p:sp>
        <p:nvSpPr>
          <p:cNvPr id="4" name="Rectangle 3"/>
          <p:cNvSpPr/>
          <p:nvPr/>
        </p:nvSpPr>
        <p:spPr>
          <a:xfrm>
            <a:off x="2783632" y="3081036"/>
            <a:ext cx="5832648" cy="1512168"/>
          </a:xfrm>
          <a:prstGeom prst="rect">
            <a:avLst/>
          </a:prstGeom>
          <a:solidFill>
            <a:schemeClr val="bg1">
              <a:lumMod val="85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de-DE" dirty="0"/>
          </a:p>
        </p:txBody>
      </p:sp>
      <p:sp>
        <p:nvSpPr>
          <p:cNvPr id="8" name="Pentagon 7"/>
          <p:cNvSpPr/>
          <p:nvPr/>
        </p:nvSpPr>
        <p:spPr>
          <a:xfrm rot="16200000">
            <a:off x="2999656" y="2708921"/>
            <a:ext cx="2952328" cy="648072"/>
          </a:xfrm>
          <a:prstGeom prst="homePlate">
            <a:avLst/>
          </a:prstGeom>
          <a:solidFill>
            <a:srgbClr val="2D5EC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de-DE" dirty="0"/>
              <a:t>Innovation</a:t>
            </a:r>
          </a:p>
        </p:txBody>
      </p:sp>
      <p:sp>
        <p:nvSpPr>
          <p:cNvPr id="9" name="Pentagon 8"/>
          <p:cNvSpPr/>
          <p:nvPr/>
        </p:nvSpPr>
        <p:spPr>
          <a:xfrm rot="16200000">
            <a:off x="5330629" y="2675641"/>
            <a:ext cx="2952328" cy="701506"/>
          </a:xfrm>
          <a:prstGeom prst="homePlate">
            <a:avLst/>
          </a:prstGeom>
          <a:solidFill>
            <a:srgbClr val="00B050"/>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de-DE" sz="2000" dirty="0" err="1"/>
              <a:t>Digitalisation</a:t>
            </a:r>
            <a:endParaRPr lang="de-DE" sz="2000" dirty="0"/>
          </a:p>
        </p:txBody>
      </p:sp>
      <p:sp>
        <p:nvSpPr>
          <p:cNvPr id="10" name="Pentagon 9"/>
          <p:cNvSpPr/>
          <p:nvPr/>
        </p:nvSpPr>
        <p:spPr>
          <a:xfrm rot="16200000">
            <a:off x="4043772" y="2744925"/>
            <a:ext cx="2952328" cy="576064"/>
          </a:xfrm>
          <a:prstGeom prst="homePlate">
            <a:avLst/>
          </a:prstGeom>
          <a:solidFill>
            <a:srgbClr val="3166CF"/>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de-DE" dirty="0"/>
              <a:t>Cultural and Creative </a:t>
            </a:r>
            <a:r>
              <a:rPr lang="de-DE" dirty="0" err="1"/>
              <a:t>Sector</a:t>
            </a:r>
            <a:endParaRPr lang="de-DE" dirty="0"/>
          </a:p>
        </p:txBody>
      </p:sp>
      <p:sp>
        <p:nvSpPr>
          <p:cNvPr id="11" name="Pentagon 10"/>
          <p:cNvSpPr/>
          <p:nvPr/>
        </p:nvSpPr>
        <p:spPr>
          <a:xfrm rot="16200000">
            <a:off x="6704787" y="2669635"/>
            <a:ext cx="2958891" cy="720080"/>
          </a:xfrm>
          <a:prstGeom prst="homePlate">
            <a:avLst/>
          </a:prstGeom>
          <a:solidFill>
            <a:srgbClr val="00B050"/>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de-DE" sz="2000" dirty="0" err="1"/>
              <a:t>Sustainability</a:t>
            </a:r>
            <a:endParaRPr lang="de-DE" sz="2000" dirty="0"/>
          </a:p>
        </p:txBody>
      </p:sp>
      <p:sp>
        <p:nvSpPr>
          <p:cNvPr id="13" name="Right Brace 12"/>
          <p:cNvSpPr/>
          <p:nvPr/>
        </p:nvSpPr>
        <p:spPr bwMode="auto">
          <a:xfrm>
            <a:off x="8688288" y="2996953"/>
            <a:ext cx="144016" cy="15121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fontAlgn="base">
              <a:spcBef>
                <a:spcPct val="0"/>
              </a:spcBef>
              <a:spcAft>
                <a:spcPct val="0"/>
              </a:spcAft>
            </a:pPr>
            <a:endParaRPr lang="de-DE" sz="7600" b="1">
              <a:solidFill>
                <a:srgbClr val="FFD624"/>
              </a:solidFill>
              <a:latin typeface="Verdana" pitchFamily="34" charset="0"/>
            </a:endParaRPr>
          </a:p>
        </p:txBody>
      </p:sp>
      <p:sp>
        <p:nvSpPr>
          <p:cNvPr id="14" name="TextBox 13"/>
          <p:cNvSpPr txBox="1"/>
          <p:nvPr/>
        </p:nvSpPr>
        <p:spPr>
          <a:xfrm>
            <a:off x="1415480" y="4950210"/>
            <a:ext cx="9073008" cy="954107"/>
          </a:xfrm>
          <a:prstGeom prst="rect">
            <a:avLst/>
          </a:prstGeom>
          <a:noFill/>
        </p:spPr>
        <p:txBody>
          <a:bodyPr wrap="square" rtlCol="0">
            <a:spAutoFit/>
          </a:bodyPr>
          <a:lstStyle/>
          <a:p>
            <a:pPr marL="342900" indent="-342900">
              <a:buFont typeface="Arial" panose="020B0604020202020204" pitchFamily="34" charset="0"/>
              <a:buChar char="•"/>
            </a:pPr>
            <a:r>
              <a:rPr lang="de-DE" sz="1400" dirty="0" err="1">
                <a:solidFill>
                  <a:srgbClr val="0F5494"/>
                </a:solidFill>
              </a:rPr>
              <a:t>Successor</a:t>
            </a:r>
            <a:r>
              <a:rPr lang="de-DE" sz="1400" dirty="0">
                <a:solidFill>
                  <a:srgbClr val="0F5494"/>
                </a:solidFill>
              </a:rPr>
              <a:t> </a:t>
            </a:r>
            <a:r>
              <a:rPr lang="de-DE" sz="1400" dirty="0" err="1">
                <a:solidFill>
                  <a:srgbClr val="0F5494"/>
                </a:solidFill>
              </a:rPr>
              <a:t>of</a:t>
            </a:r>
            <a:r>
              <a:rPr lang="de-DE" sz="1400" dirty="0">
                <a:solidFill>
                  <a:srgbClr val="0F5494"/>
                </a:solidFill>
              </a:rPr>
              <a:t> </a:t>
            </a:r>
            <a:r>
              <a:rPr lang="de-DE" sz="1400" dirty="0" err="1">
                <a:solidFill>
                  <a:srgbClr val="0F5494"/>
                </a:solidFill>
              </a:rPr>
              <a:t>current</a:t>
            </a:r>
            <a:r>
              <a:rPr lang="de-DE" sz="1400" dirty="0">
                <a:solidFill>
                  <a:srgbClr val="0F5494"/>
                </a:solidFill>
              </a:rPr>
              <a:t> COSME LGF, </a:t>
            </a:r>
            <a:r>
              <a:rPr lang="de-DE" sz="1400" dirty="0" err="1">
                <a:solidFill>
                  <a:srgbClr val="0F5494"/>
                </a:solidFill>
              </a:rPr>
              <a:t>InnovFin</a:t>
            </a:r>
            <a:r>
              <a:rPr lang="de-DE" sz="1400" dirty="0">
                <a:solidFill>
                  <a:srgbClr val="0F5494"/>
                </a:solidFill>
              </a:rPr>
              <a:t> SMEG, CCS </a:t>
            </a:r>
            <a:r>
              <a:rPr lang="de-DE" sz="1400" dirty="0" err="1">
                <a:solidFill>
                  <a:srgbClr val="0F5494"/>
                </a:solidFill>
              </a:rPr>
              <a:t>Guaratee</a:t>
            </a:r>
            <a:r>
              <a:rPr lang="de-DE" sz="1400" dirty="0">
                <a:solidFill>
                  <a:srgbClr val="0F5494"/>
                </a:solidFill>
              </a:rPr>
              <a:t> </a:t>
            </a:r>
            <a:r>
              <a:rPr lang="de-DE" sz="1400" dirty="0" smtClean="0">
                <a:solidFill>
                  <a:srgbClr val="0F5494"/>
                </a:solidFill>
              </a:rPr>
              <a:t>Facility</a:t>
            </a:r>
          </a:p>
          <a:p>
            <a:pPr marL="342900" indent="-342900">
              <a:buFont typeface="Arial" panose="020B0604020202020204" pitchFamily="34" charset="0"/>
              <a:buChar char="•"/>
            </a:pPr>
            <a:r>
              <a:rPr lang="de-DE" sz="1400" dirty="0" err="1" smtClean="0">
                <a:solidFill>
                  <a:srgbClr val="0F5494"/>
                </a:solidFill>
              </a:rPr>
              <a:t>Capped</a:t>
            </a:r>
            <a:r>
              <a:rPr lang="de-DE" sz="1400" dirty="0" smtClean="0">
                <a:solidFill>
                  <a:srgbClr val="0F5494"/>
                </a:solidFill>
              </a:rPr>
              <a:t> </a:t>
            </a:r>
            <a:r>
              <a:rPr lang="de-DE" sz="1400" dirty="0" err="1">
                <a:solidFill>
                  <a:srgbClr val="0F5494"/>
                </a:solidFill>
              </a:rPr>
              <a:t>portfolio</a:t>
            </a:r>
            <a:r>
              <a:rPr lang="de-DE" sz="1400" dirty="0">
                <a:solidFill>
                  <a:srgbClr val="0F5494"/>
                </a:solidFill>
              </a:rPr>
              <a:t> </a:t>
            </a:r>
            <a:r>
              <a:rPr lang="de-DE" sz="1400" dirty="0" err="1">
                <a:solidFill>
                  <a:srgbClr val="0F5494"/>
                </a:solidFill>
              </a:rPr>
              <a:t>guarantee</a:t>
            </a:r>
            <a:r>
              <a:rPr lang="de-DE" sz="1400" dirty="0">
                <a:solidFill>
                  <a:srgbClr val="0F5494"/>
                </a:solidFill>
              </a:rPr>
              <a:t> (</a:t>
            </a:r>
            <a:r>
              <a:rPr lang="de-DE" sz="1400" dirty="0" err="1">
                <a:solidFill>
                  <a:srgbClr val="0F5494"/>
                </a:solidFill>
              </a:rPr>
              <a:t>cap</a:t>
            </a:r>
            <a:r>
              <a:rPr lang="de-DE" sz="1400" dirty="0">
                <a:solidFill>
                  <a:srgbClr val="0F5494"/>
                </a:solidFill>
              </a:rPr>
              <a:t> rate = </a:t>
            </a:r>
            <a:r>
              <a:rPr lang="de-DE" sz="1400" dirty="0" err="1">
                <a:solidFill>
                  <a:srgbClr val="0F5494"/>
                </a:solidFill>
              </a:rPr>
              <a:t>expected</a:t>
            </a:r>
            <a:r>
              <a:rPr lang="de-DE" sz="1400" dirty="0">
                <a:solidFill>
                  <a:srgbClr val="0F5494"/>
                </a:solidFill>
              </a:rPr>
              <a:t> </a:t>
            </a:r>
            <a:r>
              <a:rPr lang="de-DE" sz="1400" dirty="0" err="1">
                <a:solidFill>
                  <a:srgbClr val="0F5494"/>
                </a:solidFill>
              </a:rPr>
              <a:t>losses</a:t>
            </a:r>
            <a:r>
              <a:rPr lang="de-DE" sz="1400" dirty="0">
                <a:solidFill>
                  <a:srgbClr val="0F5494"/>
                </a:solidFill>
              </a:rPr>
              <a:t>)</a:t>
            </a:r>
          </a:p>
          <a:p>
            <a:pPr marL="342900" indent="-342900">
              <a:buFont typeface="Arial" panose="020B0604020202020204" pitchFamily="34" charset="0"/>
              <a:buChar char="•"/>
            </a:pPr>
            <a:r>
              <a:rPr lang="de-DE" sz="1400" dirty="0">
                <a:solidFill>
                  <a:srgbClr val="0F5494"/>
                </a:solidFill>
              </a:rPr>
              <a:t>Standard </a:t>
            </a:r>
            <a:r>
              <a:rPr lang="de-DE" sz="1400" dirty="0" err="1">
                <a:solidFill>
                  <a:srgbClr val="0F5494"/>
                </a:solidFill>
              </a:rPr>
              <a:t>guarantee</a:t>
            </a:r>
            <a:r>
              <a:rPr lang="de-DE" sz="1400" dirty="0">
                <a:solidFill>
                  <a:srgbClr val="0F5494"/>
                </a:solidFill>
              </a:rPr>
              <a:t> rate </a:t>
            </a:r>
            <a:r>
              <a:rPr lang="de-DE" sz="1400" dirty="0" err="1">
                <a:solidFill>
                  <a:srgbClr val="0F5494"/>
                </a:solidFill>
              </a:rPr>
              <a:t>of</a:t>
            </a:r>
            <a:r>
              <a:rPr lang="de-DE" sz="1400" dirty="0">
                <a:solidFill>
                  <a:srgbClr val="0F5494"/>
                </a:solidFill>
              </a:rPr>
              <a:t> 50%; </a:t>
            </a:r>
            <a:r>
              <a:rPr lang="de-DE" sz="1400" b="1" dirty="0" err="1">
                <a:solidFill>
                  <a:srgbClr val="0F5494"/>
                </a:solidFill>
              </a:rPr>
              <a:t>areas</a:t>
            </a:r>
            <a:r>
              <a:rPr lang="de-DE" sz="1400" b="1" dirty="0">
                <a:solidFill>
                  <a:srgbClr val="0F5494"/>
                </a:solidFill>
              </a:rPr>
              <a:t> </a:t>
            </a:r>
            <a:r>
              <a:rPr lang="de-DE" sz="1400" b="1" dirty="0" err="1">
                <a:solidFill>
                  <a:srgbClr val="0F5494"/>
                </a:solidFill>
              </a:rPr>
              <a:t>of</a:t>
            </a:r>
            <a:r>
              <a:rPr lang="de-DE" sz="1400" b="1" dirty="0">
                <a:solidFill>
                  <a:srgbClr val="0F5494"/>
                </a:solidFill>
              </a:rPr>
              <a:t> </a:t>
            </a:r>
            <a:r>
              <a:rPr lang="de-DE" sz="1400" b="1" dirty="0" err="1">
                <a:solidFill>
                  <a:srgbClr val="0F5494"/>
                </a:solidFill>
              </a:rPr>
              <a:t>specific</a:t>
            </a:r>
            <a:r>
              <a:rPr lang="de-DE" sz="1400" b="1" dirty="0">
                <a:solidFill>
                  <a:srgbClr val="0F5494"/>
                </a:solidFill>
              </a:rPr>
              <a:t> </a:t>
            </a:r>
            <a:r>
              <a:rPr lang="de-DE" sz="1400" b="1" dirty="0" err="1">
                <a:solidFill>
                  <a:srgbClr val="0F5494"/>
                </a:solidFill>
              </a:rPr>
              <a:t>policy</a:t>
            </a:r>
            <a:r>
              <a:rPr lang="de-DE" sz="1400" b="1" dirty="0">
                <a:solidFill>
                  <a:srgbClr val="0F5494"/>
                </a:solidFill>
              </a:rPr>
              <a:t> </a:t>
            </a:r>
            <a:r>
              <a:rPr lang="de-DE" sz="1400" b="1" dirty="0" err="1">
                <a:solidFill>
                  <a:srgbClr val="0F5494"/>
                </a:solidFill>
              </a:rPr>
              <a:t>value</a:t>
            </a:r>
            <a:r>
              <a:rPr lang="de-DE" sz="1400" b="1" dirty="0">
                <a:solidFill>
                  <a:srgbClr val="0F5494"/>
                </a:solidFill>
              </a:rPr>
              <a:t>: </a:t>
            </a:r>
            <a:r>
              <a:rPr lang="de-DE" sz="1400" b="1" dirty="0" err="1">
                <a:solidFill>
                  <a:srgbClr val="0F5494"/>
                </a:solidFill>
              </a:rPr>
              <a:t>up</a:t>
            </a:r>
            <a:r>
              <a:rPr lang="de-DE" sz="1400" b="1" dirty="0">
                <a:solidFill>
                  <a:srgbClr val="0F5494"/>
                </a:solidFill>
              </a:rPr>
              <a:t> </a:t>
            </a:r>
            <a:r>
              <a:rPr lang="de-DE" sz="1400" b="1" dirty="0" err="1">
                <a:solidFill>
                  <a:srgbClr val="0F5494"/>
                </a:solidFill>
              </a:rPr>
              <a:t>to</a:t>
            </a:r>
            <a:r>
              <a:rPr lang="de-DE" sz="1400" b="1" dirty="0">
                <a:solidFill>
                  <a:srgbClr val="0F5494"/>
                </a:solidFill>
              </a:rPr>
              <a:t> 70%</a:t>
            </a:r>
          </a:p>
          <a:p>
            <a:pPr marL="342900" indent="-342900">
              <a:buFont typeface="Arial" panose="020B0604020202020204" pitchFamily="34" charset="0"/>
              <a:buChar char="•"/>
            </a:pPr>
            <a:r>
              <a:rPr lang="de-DE" sz="1400" dirty="0">
                <a:solidFill>
                  <a:srgbClr val="0F5494"/>
                </a:solidFill>
              </a:rPr>
              <a:t>Areas </a:t>
            </a:r>
            <a:r>
              <a:rPr lang="de-DE" sz="1400" dirty="0" err="1">
                <a:solidFill>
                  <a:srgbClr val="0F5494"/>
                </a:solidFill>
              </a:rPr>
              <a:t>of</a:t>
            </a:r>
            <a:r>
              <a:rPr lang="de-DE" sz="1400" dirty="0">
                <a:solidFill>
                  <a:srgbClr val="0F5494"/>
                </a:solidFill>
              </a:rPr>
              <a:t> </a:t>
            </a:r>
            <a:r>
              <a:rPr lang="de-DE" sz="1400" dirty="0" err="1">
                <a:solidFill>
                  <a:srgbClr val="0F5494"/>
                </a:solidFill>
              </a:rPr>
              <a:t>specific</a:t>
            </a:r>
            <a:r>
              <a:rPr lang="de-DE" sz="1400" dirty="0">
                <a:solidFill>
                  <a:srgbClr val="0F5494"/>
                </a:solidFill>
              </a:rPr>
              <a:t> </a:t>
            </a:r>
            <a:r>
              <a:rPr lang="de-DE" sz="1400" dirty="0" err="1">
                <a:solidFill>
                  <a:srgbClr val="0F5494"/>
                </a:solidFill>
              </a:rPr>
              <a:t>policy</a:t>
            </a:r>
            <a:r>
              <a:rPr lang="de-DE" sz="1400" dirty="0">
                <a:solidFill>
                  <a:srgbClr val="0F5494"/>
                </a:solidFill>
              </a:rPr>
              <a:t> </a:t>
            </a:r>
            <a:r>
              <a:rPr lang="de-DE" sz="1400" dirty="0" err="1">
                <a:solidFill>
                  <a:srgbClr val="0F5494"/>
                </a:solidFill>
              </a:rPr>
              <a:t>value</a:t>
            </a:r>
            <a:r>
              <a:rPr lang="de-DE" sz="1400" dirty="0">
                <a:solidFill>
                  <a:srgbClr val="0F5494"/>
                </a:solidFill>
              </a:rPr>
              <a:t> in </a:t>
            </a:r>
            <a:r>
              <a:rPr lang="de-DE" sz="1400" dirty="0" err="1">
                <a:solidFill>
                  <a:srgbClr val="0F5494"/>
                </a:solidFill>
              </a:rPr>
              <a:t>line</a:t>
            </a:r>
            <a:r>
              <a:rPr lang="de-DE" sz="1400" dirty="0">
                <a:solidFill>
                  <a:srgbClr val="0F5494"/>
                </a:solidFill>
              </a:rPr>
              <a:t> </a:t>
            </a:r>
            <a:r>
              <a:rPr lang="de-DE" sz="1400" dirty="0" err="1">
                <a:solidFill>
                  <a:srgbClr val="0F5494"/>
                </a:solidFill>
              </a:rPr>
              <a:t>with</a:t>
            </a:r>
            <a:r>
              <a:rPr lang="de-DE" sz="1400" dirty="0">
                <a:solidFill>
                  <a:srgbClr val="0F5494"/>
                </a:solidFill>
              </a:rPr>
              <a:t> </a:t>
            </a:r>
            <a:r>
              <a:rPr lang="de-DE" sz="1400" dirty="0" err="1">
                <a:solidFill>
                  <a:srgbClr val="0F5494"/>
                </a:solidFill>
              </a:rPr>
              <a:t>the</a:t>
            </a:r>
            <a:r>
              <a:rPr lang="de-DE" sz="1400" dirty="0">
                <a:solidFill>
                  <a:srgbClr val="0F5494"/>
                </a:solidFill>
              </a:rPr>
              <a:t> SME </a:t>
            </a:r>
            <a:r>
              <a:rPr lang="de-DE" sz="1400" dirty="0" err="1">
                <a:solidFill>
                  <a:srgbClr val="0F5494"/>
                </a:solidFill>
              </a:rPr>
              <a:t>Strategy</a:t>
            </a:r>
            <a:r>
              <a:rPr lang="de-DE" sz="1400" dirty="0">
                <a:solidFill>
                  <a:srgbClr val="0F5494"/>
                </a:solidFill>
              </a:rPr>
              <a:t> (</a:t>
            </a:r>
            <a:r>
              <a:rPr lang="de-DE" sz="1400" dirty="0" err="1">
                <a:solidFill>
                  <a:srgbClr val="0F5494"/>
                </a:solidFill>
              </a:rPr>
              <a:t>twin</a:t>
            </a:r>
            <a:r>
              <a:rPr lang="de-DE" sz="1400" dirty="0">
                <a:solidFill>
                  <a:srgbClr val="0F5494"/>
                </a:solidFill>
              </a:rPr>
              <a:t> </a:t>
            </a:r>
            <a:r>
              <a:rPr lang="de-DE" sz="1400" dirty="0" err="1">
                <a:solidFill>
                  <a:srgbClr val="0F5494"/>
                </a:solidFill>
              </a:rPr>
              <a:t>transition</a:t>
            </a:r>
            <a:r>
              <a:rPr lang="de-DE" sz="1400" dirty="0">
                <a:solidFill>
                  <a:srgbClr val="0F5494"/>
                </a:solidFill>
              </a:rPr>
              <a:t> </a:t>
            </a:r>
            <a:r>
              <a:rPr lang="de-DE" sz="1400" dirty="0" err="1">
                <a:solidFill>
                  <a:srgbClr val="0F5494"/>
                </a:solidFill>
              </a:rPr>
              <a:t>to</a:t>
            </a:r>
            <a:r>
              <a:rPr lang="de-DE" sz="1400" dirty="0">
                <a:solidFill>
                  <a:srgbClr val="0F5494"/>
                </a:solidFill>
              </a:rPr>
              <a:t> </a:t>
            </a:r>
            <a:r>
              <a:rPr lang="de-DE" sz="1400" dirty="0" err="1">
                <a:solidFill>
                  <a:srgbClr val="0F5494"/>
                </a:solidFill>
              </a:rPr>
              <a:t>sustainability</a:t>
            </a:r>
            <a:r>
              <a:rPr lang="de-DE" sz="1400" dirty="0">
                <a:solidFill>
                  <a:srgbClr val="0F5494"/>
                </a:solidFill>
              </a:rPr>
              <a:t> </a:t>
            </a:r>
            <a:r>
              <a:rPr lang="de-DE" sz="1400" dirty="0" err="1">
                <a:solidFill>
                  <a:srgbClr val="0F5494"/>
                </a:solidFill>
              </a:rPr>
              <a:t>and</a:t>
            </a:r>
            <a:r>
              <a:rPr lang="de-DE" sz="1400" dirty="0">
                <a:solidFill>
                  <a:srgbClr val="0F5494"/>
                </a:solidFill>
              </a:rPr>
              <a:t> </a:t>
            </a:r>
            <a:r>
              <a:rPr lang="de-DE" sz="1400" dirty="0" err="1">
                <a:solidFill>
                  <a:srgbClr val="0F5494"/>
                </a:solidFill>
              </a:rPr>
              <a:t>digitalisation</a:t>
            </a:r>
            <a:r>
              <a:rPr lang="de-DE" sz="1400" dirty="0">
                <a:solidFill>
                  <a:srgbClr val="0F5494"/>
                </a:solidFill>
              </a:rPr>
              <a:t>)</a:t>
            </a:r>
          </a:p>
        </p:txBody>
      </p:sp>
      <p:sp>
        <p:nvSpPr>
          <p:cNvPr id="15" name="TextBox 14"/>
          <p:cNvSpPr txBox="1"/>
          <p:nvPr/>
        </p:nvSpPr>
        <p:spPr>
          <a:xfrm>
            <a:off x="8976320" y="2636913"/>
            <a:ext cx="1440160" cy="1754326"/>
          </a:xfrm>
          <a:prstGeom prst="rect">
            <a:avLst/>
          </a:prstGeom>
          <a:noFill/>
        </p:spPr>
        <p:txBody>
          <a:bodyPr wrap="square" rtlCol="0">
            <a:spAutoFit/>
          </a:bodyPr>
          <a:lstStyle/>
          <a:p>
            <a:r>
              <a:rPr lang="de-DE" sz="1200" dirty="0">
                <a:solidFill>
                  <a:srgbClr val="0F5494"/>
                </a:solidFill>
              </a:rPr>
              <a:t>Portfolios </a:t>
            </a:r>
            <a:r>
              <a:rPr lang="de-DE" sz="1200" dirty="0" err="1">
                <a:solidFill>
                  <a:srgbClr val="0F5494"/>
                </a:solidFill>
              </a:rPr>
              <a:t>of</a:t>
            </a:r>
            <a:r>
              <a:rPr lang="de-DE" sz="1200" dirty="0">
                <a:solidFill>
                  <a:srgbClr val="0F5494"/>
                </a:solidFill>
              </a:rPr>
              <a:t> </a:t>
            </a:r>
            <a:r>
              <a:rPr lang="de-DE" sz="1200" dirty="0" err="1">
                <a:solidFill>
                  <a:srgbClr val="0F5494"/>
                </a:solidFill>
              </a:rPr>
              <a:t>newly</a:t>
            </a:r>
            <a:r>
              <a:rPr lang="de-DE" sz="1200" dirty="0">
                <a:solidFill>
                  <a:srgbClr val="0F5494"/>
                </a:solidFill>
              </a:rPr>
              <a:t> </a:t>
            </a:r>
            <a:r>
              <a:rPr lang="de-DE" sz="1200" dirty="0" err="1">
                <a:solidFill>
                  <a:srgbClr val="0F5494"/>
                </a:solidFill>
              </a:rPr>
              <a:t>generated</a:t>
            </a:r>
            <a:r>
              <a:rPr lang="de-DE" sz="1200" dirty="0">
                <a:solidFill>
                  <a:srgbClr val="0F5494"/>
                </a:solidFill>
              </a:rPr>
              <a:t> </a:t>
            </a:r>
            <a:r>
              <a:rPr lang="de-DE" sz="1200" dirty="0" err="1">
                <a:solidFill>
                  <a:srgbClr val="0F5494"/>
                </a:solidFill>
              </a:rPr>
              <a:t>higher</a:t>
            </a:r>
            <a:r>
              <a:rPr lang="de-DE" sz="1200" dirty="0">
                <a:solidFill>
                  <a:srgbClr val="0F5494"/>
                </a:solidFill>
              </a:rPr>
              <a:t> </a:t>
            </a:r>
            <a:r>
              <a:rPr lang="de-DE" sz="1200" dirty="0" err="1">
                <a:solidFill>
                  <a:srgbClr val="0F5494"/>
                </a:solidFill>
              </a:rPr>
              <a:t>risk</a:t>
            </a:r>
            <a:r>
              <a:rPr lang="de-DE" sz="1200" dirty="0">
                <a:solidFill>
                  <a:srgbClr val="0F5494"/>
                </a:solidFill>
              </a:rPr>
              <a:t> SME </a:t>
            </a:r>
            <a:r>
              <a:rPr lang="de-DE" sz="1200" dirty="0" err="1">
                <a:solidFill>
                  <a:srgbClr val="0F5494"/>
                </a:solidFill>
              </a:rPr>
              <a:t>financing</a:t>
            </a:r>
            <a:r>
              <a:rPr lang="de-DE" sz="1200" dirty="0">
                <a:solidFill>
                  <a:srgbClr val="0F5494"/>
                </a:solidFill>
              </a:rPr>
              <a:t> </a:t>
            </a:r>
            <a:r>
              <a:rPr lang="de-DE" sz="1200" dirty="0" err="1">
                <a:solidFill>
                  <a:srgbClr val="0F5494"/>
                </a:solidFill>
              </a:rPr>
              <a:t>transactions</a:t>
            </a:r>
            <a:endParaRPr lang="de-DE" sz="1200" dirty="0">
              <a:solidFill>
                <a:srgbClr val="0F5494"/>
              </a:solidFill>
            </a:endParaRPr>
          </a:p>
          <a:p>
            <a:r>
              <a:rPr lang="de-DE" sz="1200" dirty="0">
                <a:solidFill>
                  <a:srgbClr val="0F5494"/>
                </a:solidFill>
              </a:rPr>
              <a:t>(</a:t>
            </a:r>
            <a:r>
              <a:rPr lang="de-DE" sz="1200" dirty="0" err="1">
                <a:solidFill>
                  <a:srgbClr val="0F5494"/>
                </a:solidFill>
              </a:rPr>
              <a:t>higher</a:t>
            </a:r>
            <a:r>
              <a:rPr lang="de-DE" sz="1200" dirty="0">
                <a:solidFill>
                  <a:srgbClr val="0F5494"/>
                </a:solidFill>
              </a:rPr>
              <a:t> </a:t>
            </a:r>
            <a:r>
              <a:rPr lang="de-DE" sz="1200" dirty="0" err="1">
                <a:solidFill>
                  <a:srgbClr val="0F5494"/>
                </a:solidFill>
              </a:rPr>
              <a:t>risk</a:t>
            </a:r>
            <a:r>
              <a:rPr lang="de-DE" sz="1200" dirty="0">
                <a:solidFill>
                  <a:srgbClr val="0F5494"/>
                </a:solidFill>
              </a:rPr>
              <a:t> = </a:t>
            </a:r>
            <a:r>
              <a:rPr lang="de-DE" sz="1200" dirty="0" err="1">
                <a:solidFill>
                  <a:srgbClr val="0F5494"/>
                </a:solidFill>
              </a:rPr>
              <a:t>higher</a:t>
            </a:r>
            <a:r>
              <a:rPr lang="de-DE" sz="1200" dirty="0">
                <a:solidFill>
                  <a:srgbClr val="0F5494"/>
                </a:solidFill>
              </a:rPr>
              <a:t> </a:t>
            </a:r>
            <a:r>
              <a:rPr lang="de-DE" sz="1200" dirty="0" err="1">
                <a:solidFill>
                  <a:srgbClr val="0F5494"/>
                </a:solidFill>
              </a:rPr>
              <a:t>expected</a:t>
            </a:r>
            <a:r>
              <a:rPr lang="de-DE" sz="1200" dirty="0">
                <a:solidFill>
                  <a:srgbClr val="0F5494"/>
                </a:solidFill>
              </a:rPr>
              <a:t> </a:t>
            </a:r>
            <a:r>
              <a:rPr lang="de-DE" sz="1200" dirty="0" err="1">
                <a:solidFill>
                  <a:srgbClr val="0F5494"/>
                </a:solidFill>
              </a:rPr>
              <a:t>losses</a:t>
            </a:r>
            <a:r>
              <a:rPr lang="de-DE" sz="1200" dirty="0">
                <a:solidFill>
                  <a:srgbClr val="0F5494"/>
                </a:solidFill>
              </a:rPr>
              <a:t> </a:t>
            </a:r>
            <a:r>
              <a:rPr lang="de-DE" sz="1200" dirty="0" err="1">
                <a:solidFill>
                  <a:srgbClr val="0F5494"/>
                </a:solidFill>
              </a:rPr>
              <a:t>than</a:t>
            </a:r>
            <a:r>
              <a:rPr lang="de-DE" sz="1200" dirty="0">
                <a:solidFill>
                  <a:srgbClr val="0F5494"/>
                </a:solidFill>
              </a:rPr>
              <a:t> </a:t>
            </a:r>
            <a:r>
              <a:rPr lang="de-DE" sz="1200" dirty="0" err="1">
                <a:solidFill>
                  <a:srgbClr val="0F5494"/>
                </a:solidFill>
              </a:rPr>
              <a:t>existing</a:t>
            </a:r>
            <a:r>
              <a:rPr lang="de-DE" sz="1200" dirty="0">
                <a:solidFill>
                  <a:srgbClr val="0F5494"/>
                </a:solidFill>
              </a:rPr>
              <a:t> </a:t>
            </a:r>
            <a:r>
              <a:rPr lang="de-DE" sz="1200" dirty="0" err="1">
                <a:solidFill>
                  <a:srgbClr val="0F5494"/>
                </a:solidFill>
              </a:rPr>
              <a:t>products</a:t>
            </a:r>
            <a:r>
              <a:rPr lang="de-DE" sz="1200" dirty="0">
                <a:solidFill>
                  <a:srgbClr val="0F5494"/>
                </a:solidFill>
              </a:rPr>
              <a:t>)* </a:t>
            </a:r>
          </a:p>
        </p:txBody>
      </p:sp>
      <p:sp>
        <p:nvSpPr>
          <p:cNvPr id="19" name="Left Brace 18"/>
          <p:cNvSpPr/>
          <p:nvPr/>
        </p:nvSpPr>
        <p:spPr bwMode="auto">
          <a:xfrm>
            <a:off x="2495601" y="1628801"/>
            <a:ext cx="189735" cy="288032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fontAlgn="base">
              <a:spcBef>
                <a:spcPct val="0"/>
              </a:spcBef>
              <a:spcAft>
                <a:spcPct val="0"/>
              </a:spcAft>
            </a:pPr>
            <a:endParaRPr lang="de-DE" sz="7600" b="1">
              <a:solidFill>
                <a:srgbClr val="FFD624"/>
              </a:solidFill>
              <a:latin typeface="Verdana" pitchFamily="34" charset="0"/>
            </a:endParaRPr>
          </a:p>
        </p:txBody>
      </p:sp>
      <p:sp>
        <p:nvSpPr>
          <p:cNvPr id="20" name="TextBox 19"/>
          <p:cNvSpPr txBox="1"/>
          <p:nvPr/>
        </p:nvSpPr>
        <p:spPr>
          <a:xfrm>
            <a:off x="2090264" y="1808822"/>
            <a:ext cx="369332" cy="2520279"/>
          </a:xfrm>
          <a:prstGeom prst="rect">
            <a:avLst/>
          </a:prstGeom>
          <a:noFill/>
        </p:spPr>
        <p:txBody>
          <a:bodyPr vert="vert270" wrap="square" rtlCol="0">
            <a:spAutoFit/>
          </a:bodyPr>
          <a:lstStyle/>
          <a:p>
            <a:r>
              <a:rPr lang="de-DE" sz="1200" dirty="0">
                <a:solidFill>
                  <a:srgbClr val="0F5494"/>
                </a:solidFill>
              </a:rPr>
              <a:t>Areas </a:t>
            </a:r>
            <a:r>
              <a:rPr lang="de-DE" sz="1200" dirty="0" err="1">
                <a:solidFill>
                  <a:srgbClr val="0F5494"/>
                </a:solidFill>
              </a:rPr>
              <a:t>of</a:t>
            </a:r>
            <a:r>
              <a:rPr lang="de-DE" sz="1200" dirty="0">
                <a:solidFill>
                  <a:srgbClr val="0F5494"/>
                </a:solidFill>
              </a:rPr>
              <a:t> </a:t>
            </a:r>
            <a:r>
              <a:rPr lang="de-DE" sz="1200" dirty="0" err="1">
                <a:solidFill>
                  <a:srgbClr val="0F5494"/>
                </a:solidFill>
              </a:rPr>
              <a:t>specific</a:t>
            </a:r>
            <a:r>
              <a:rPr lang="de-DE" sz="1200" dirty="0">
                <a:solidFill>
                  <a:srgbClr val="0F5494"/>
                </a:solidFill>
              </a:rPr>
              <a:t> </a:t>
            </a:r>
            <a:r>
              <a:rPr lang="de-DE" sz="1200" dirty="0" err="1">
                <a:solidFill>
                  <a:srgbClr val="0F5494"/>
                </a:solidFill>
              </a:rPr>
              <a:t>policy</a:t>
            </a:r>
            <a:r>
              <a:rPr lang="de-DE" sz="1200" dirty="0">
                <a:solidFill>
                  <a:srgbClr val="0F5494"/>
                </a:solidFill>
              </a:rPr>
              <a:t> </a:t>
            </a:r>
            <a:r>
              <a:rPr lang="de-DE" sz="1200" dirty="0" err="1">
                <a:solidFill>
                  <a:srgbClr val="0F5494"/>
                </a:solidFill>
              </a:rPr>
              <a:t>value</a:t>
            </a:r>
            <a:r>
              <a:rPr lang="de-DE" sz="1200" dirty="0">
                <a:solidFill>
                  <a:srgbClr val="0F5494"/>
                </a:solidFill>
              </a:rPr>
              <a:t> </a:t>
            </a:r>
          </a:p>
        </p:txBody>
      </p:sp>
      <p:sp>
        <p:nvSpPr>
          <p:cNvPr id="3" name="TextBox 2"/>
          <p:cNvSpPr txBox="1"/>
          <p:nvPr/>
        </p:nvSpPr>
        <p:spPr>
          <a:xfrm>
            <a:off x="1703512" y="6351132"/>
            <a:ext cx="6472336" cy="246221"/>
          </a:xfrm>
          <a:prstGeom prst="rect">
            <a:avLst/>
          </a:prstGeom>
          <a:noFill/>
        </p:spPr>
        <p:txBody>
          <a:bodyPr wrap="square" rtlCol="0">
            <a:spAutoFit/>
          </a:bodyPr>
          <a:lstStyle/>
          <a:p>
            <a:pPr marL="179388" indent="-179388"/>
            <a:r>
              <a:rPr lang="de-DE" sz="1000" dirty="0">
                <a:solidFill>
                  <a:srgbClr val="0F5494"/>
                </a:solidFill>
              </a:rPr>
              <a:t>* 	</a:t>
            </a:r>
            <a:r>
              <a:rPr lang="de-DE" sz="1000" i="1" dirty="0" err="1">
                <a:solidFill>
                  <a:srgbClr val="0F5494"/>
                </a:solidFill>
              </a:rPr>
              <a:t>Current</a:t>
            </a:r>
            <a:r>
              <a:rPr lang="de-DE" sz="1000" i="1" dirty="0">
                <a:solidFill>
                  <a:srgbClr val="0F5494"/>
                </a:solidFill>
              </a:rPr>
              <a:t> </a:t>
            </a:r>
            <a:r>
              <a:rPr lang="de-DE" sz="1000" i="1" dirty="0" err="1">
                <a:solidFill>
                  <a:srgbClr val="0F5494"/>
                </a:solidFill>
              </a:rPr>
              <a:t>option</a:t>
            </a:r>
            <a:r>
              <a:rPr lang="de-DE" sz="1000" i="1" dirty="0">
                <a:solidFill>
                  <a:srgbClr val="0F5494"/>
                </a:solidFill>
              </a:rPr>
              <a:t> 2 </a:t>
            </a:r>
            <a:r>
              <a:rPr lang="de-DE" sz="1000" i="1" dirty="0" err="1">
                <a:solidFill>
                  <a:srgbClr val="0F5494"/>
                </a:solidFill>
              </a:rPr>
              <a:t>approach</a:t>
            </a:r>
            <a:r>
              <a:rPr lang="de-DE" sz="1000" i="1" dirty="0">
                <a:solidFill>
                  <a:srgbClr val="0F5494"/>
                </a:solidFill>
              </a:rPr>
              <a:t> </a:t>
            </a:r>
            <a:r>
              <a:rPr lang="de-DE" sz="1000" i="1" dirty="0" err="1">
                <a:solidFill>
                  <a:srgbClr val="0F5494"/>
                </a:solidFill>
              </a:rPr>
              <a:t>of</a:t>
            </a:r>
            <a:r>
              <a:rPr lang="de-DE" sz="1000" i="1" dirty="0">
                <a:solidFill>
                  <a:srgbClr val="0F5494"/>
                </a:solidFill>
              </a:rPr>
              <a:t> </a:t>
            </a:r>
            <a:r>
              <a:rPr lang="de-DE" sz="1000" i="1" dirty="0" err="1">
                <a:solidFill>
                  <a:srgbClr val="0F5494"/>
                </a:solidFill>
              </a:rPr>
              <a:t>the</a:t>
            </a:r>
            <a:r>
              <a:rPr lang="de-DE" sz="1000" i="1" dirty="0">
                <a:solidFill>
                  <a:srgbClr val="0F5494"/>
                </a:solidFill>
              </a:rPr>
              <a:t> COSME </a:t>
            </a:r>
            <a:r>
              <a:rPr lang="de-DE" sz="1000" i="1" dirty="0" err="1">
                <a:solidFill>
                  <a:srgbClr val="0F5494"/>
                </a:solidFill>
              </a:rPr>
              <a:t>Loan</a:t>
            </a:r>
            <a:r>
              <a:rPr lang="de-DE" sz="1000" i="1" dirty="0">
                <a:solidFill>
                  <a:srgbClr val="0F5494"/>
                </a:solidFill>
              </a:rPr>
              <a:t> </a:t>
            </a:r>
            <a:r>
              <a:rPr lang="de-DE" sz="1000" i="1" dirty="0" err="1">
                <a:solidFill>
                  <a:srgbClr val="0F5494"/>
                </a:solidFill>
              </a:rPr>
              <a:t>Guarantee</a:t>
            </a:r>
            <a:r>
              <a:rPr lang="de-DE" sz="1000" i="1" dirty="0">
                <a:solidFill>
                  <a:srgbClr val="0F5494"/>
                </a:solidFill>
              </a:rPr>
              <a:t> Facility </a:t>
            </a:r>
            <a:r>
              <a:rPr lang="de-DE" sz="1000" i="1" dirty="0" err="1">
                <a:solidFill>
                  <a:srgbClr val="0F5494"/>
                </a:solidFill>
              </a:rPr>
              <a:t>expected</a:t>
            </a:r>
            <a:r>
              <a:rPr lang="de-DE" sz="1000" i="1" dirty="0">
                <a:solidFill>
                  <a:srgbClr val="0F5494"/>
                </a:solidFill>
              </a:rPr>
              <a:t> </a:t>
            </a:r>
            <a:r>
              <a:rPr lang="de-DE" sz="1000" i="1" dirty="0" err="1">
                <a:solidFill>
                  <a:srgbClr val="0F5494"/>
                </a:solidFill>
              </a:rPr>
              <a:t>to</a:t>
            </a:r>
            <a:r>
              <a:rPr lang="de-DE" sz="1000" i="1" dirty="0">
                <a:solidFill>
                  <a:srgbClr val="0F5494"/>
                </a:solidFill>
              </a:rPr>
              <a:t> </a:t>
            </a:r>
            <a:r>
              <a:rPr lang="de-DE" sz="1000" i="1" dirty="0" err="1">
                <a:solidFill>
                  <a:srgbClr val="0F5494"/>
                </a:solidFill>
              </a:rPr>
              <a:t>be</a:t>
            </a:r>
            <a:r>
              <a:rPr lang="de-DE" sz="1000" i="1" dirty="0">
                <a:solidFill>
                  <a:srgbClr val="0F5494"/>
                </a:solidFill>
              </a:rPr>
              <a:t> </a:t>
            </a:r>
            <a:r>
              <a:rPr lang="de-DE" sz="1000" i="1" dirty="0" err="1">
                <a:solidFill>
                  <a:srgbClr val="0F5494"/>
                </a:solidFill>
              </a:rPr>
              <a:t>maintained</a:t>
            </a:r>
            <a:endParaRPr lang="de-DE" sz="1000" i="1" dirty="0">
              <a:solidFill>
                <a:srgbClr val="0F5494"/>
              </a:solidFill>
            </a:endParaRPr>
          </a:p>
        </p:txBody>
      </p:sp>
      <p:sp>
        <p:nvSpPr>
          <p:cNvPr id="12" name="Slide Number Placeholder 11"/>
          <p:cNvSpPr>
            <a:spLocks noGrp="1"/>
          </p:cNvSpPr>
          <p:nvPr>
            <p:ph type="sldNum" sz="quarter" idx="12"/>
          </p:nvPr>
        </p:nvSpPr>
        <p:spPr/>
        <p:txBody>
          <a:bodyPr/>
          <a:lstStyle/>
          <a:p>
            <a:pPr>
              <a:defRPr/>
            </a:pPr>
            <a:fld id="{37EC8A20-BA03-4FF7-8742-03D8AD4CA4F4}" type="slidenum">
              <a:rPr lang="en-GB" smtClean="0"/>
              <a:pPr>
                <a:defRPr/>
              </a:pPr>
              <a:t>7</a:t>
            </a:fld>
            <a:endParaRPr lang="en-GB" dirty="0"/>
          </a:p>
        </p:txBody>
      </p:sp>
      <p:sp>
        <p:nvSpPr>
          <p:cNvPr id="16" name="Rectangle 15"/>
          <p:cNvSpPr>
            <a:spLocks noChangeArrowheads="1"/>
          </p:cNvSpPr>
          <p:nvPr/>
        </p:nvSpPr>
        <p:spPr bwMode="auto">
          <a:xfrm>
            <a:off x="1415480" y="351242"/>
            <a:ext cx="9305800" cy="1141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spcBef>
                <a:spcPct val="0"/>
              </a:spcBef>
              <a:buClrTx/>
              <a:buNone/>
            </a:pPr>
            <a:r>
              <a:rPr lang="en-GB" altLang="en-US" sz="3200" i="0" dirty="0">
                <a:solidFill>
                  <a:srgbClr val="FF0000"/>
                </a:solidFill>
                <a:latin typeface="+mj-lt"/>
                <a:ea typeface="+mj-ea"/>
                <a:cs typeface="+mj-cs"/>
              </a:rPr>
              <a:t>Debt</a:t>
            </a:r>
            <a:r>
              <a:rPr lang="en-GB" altLang="en-US" sz="3200" i="0" dirty="0">
                <a:solidFill>
                  <a:schemeClr val="tx2"/>
                </a:solidFill>
                <a:latin typeface="+mj-lt"/>
                <a:ea typeface="+mj-ea"/>
                <a:cs typeface="+mj-cs"/>
              </a:rPr>
              <a:t> - InvestEU SME window</a:t>
            </a:r>
          </a:p>
          <a:p>
            <a:pPr eaLnBrk="1" hangingPunct="1">
              <a:lnSpc>
                <a:spcPct val="90000"/>
              </a:lnSpc>
              <a:spcBef>
                <a:spcPct val="0"/>
              </a:spcBef>
              <a:buClrTx/>
              <a:buNone/>
            </a:pPr>
            <a:r>
              <a:rPr lang="en-GB" altLang="en-US" sz="3200" i="0" dirty="0">
                <a:solidFill>
                  <a:schemeClr val="tx2"/>
                </a:solidFill>
                <a:latin typeface="+mj-lt"/>
                <a:ea typeface="+mj-ea"/>
                <a:cs typeface="+mj-cs"/>
              </a:rPr>
              <a:t>One single integrated guarantee facility (EIF)</a:t>
            </a:r>
          </a:p>
        </p:txBody>
      </p:sp>
      <p:sp>
        <p:nvSpPr>
          <p:cNvPr id="17" name="Oval 16"/>
          <p:cNvSpPr/>
          <p:nvPr/>
        </p:nvSpPr>
        <p:spPr>
          <a:xfrm>
            <a:off x="7464152" y="1380456"/>
            <a:ext cx="1368152" cy="352178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BE"/>
          </a:p>
        </p:txBody>
      </p:sp>
    </p:spTree>
    <p:extLst>
      <p:ext uri="{BB962C8B-B14F-4D97-AF65-F5344CB8AC3E}">
        <p14:creationId xmlns:p14="http://schemas.microsoft.com/office/powerpoint/2010/main" val="1007310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1"/>
          <p:cNvSpPr>
            <a:spLocks noGrp="1"/>
          </p:cNvSpPr>
          <p:nvPr>
            <p:ph idx="1"/>
          </p:nvPr>
        </p:nvSpPr>
        <p:spPr>
          <a:xfrm>
            <a:off x="1775521" y="1628874"/>
            <a:ext cx="8316218" cy="3816350"/>
          </a:xfrm>
        </p:spPr>
        <p:txBody>
          <a:bodyPr/>
          <a:lstStyle/>
          <a:p>
            <a:pPr marL="542925" lvl="1" indent="-361950" algn="just">
              <a:spcAft>
                <a:spcPts val="600"/>
              </a:spcAft>
              <a:buFont typeface="Wingdings" panose="05000000000000000000" pitchFamily="2" charset="2"/>
              <a:buChar char="q"/>
              <a:defRPr/>
            </a:pPr>
            <a:r>
              <a:rPr lang="en-GB" altLang="en-US" sz="2400" dirty="0">
                <a:solidFill>
                  <a:srgbClr val="0F5799"/>
                </a:solidFill>
              </a:rPr>
              <a:t>Innovation criteria to build on existing </a:t>
            </a:r>
            <a:r>
              <a:rPr lang="en-GB" altLang="en-US" sz="2400" dirty="0" err="1">
                <a:solidFill>
                  <a:srgbClr val="0F5799"/>
                </a:solidFill>
              </a:rPr>
              <a:t>InnovFin</a:t>
            </a:r>
            <a:r>
              <a:rPr lang="en-GB" altLang="en-US" sz="2400" dirty="0">
                <a:solidFill>
                  <a:srgbClr val="0F5799"/>
                </a:solidFill>
              </a:rPr>
              <a:t> innovation criteria </a:t>
            </a:r>
          </a:p>
          <a:p>
            <a:pPr marL="542925" lvl="1" indent="-361950" algn="just">
              <a:spcAft>
                <a:spcPts val="600"/>
              </a:spcAft>
              <a:buFont typeface="Wingdings" panose="05000000000000000000" pitchFamily="2" charset="2"/>
              <a:buChar char="q"/>
              <a:defRPr/>
            </a:pPr>
            <a:r>
              <a:rPr lang="en-GB" altLang="en-US" sz="2400" dirty="0">
                <a:solidFill>
                  <a:srgbClr val="0F5799"/>
                </a:solidFill>
              </a:rPr>
              <a:t>Digitalisation criteria to be decided upon following analysis of the results of the digitalisation pilot (just recently launched under the COSME Loan Guarantee Facility)</a:t>
            </a:r>
          </a:p>
          <a:p>
            <a:pPr marL="542925" lvl="1" indent="-361950" algn="just">
              <a:spcAft>
                <a:spcPts val="600"/>
              </a:spcAft>
              <a:buFont typeface="Wingdings" panose="05000000000000000000" pitchFamily="2" charset="2"/>
              <a:buChar char="q"/>
              <a:defRPr/>
            </a:pPr>
            <a:r>
              <a:rPr lang="en-GB" altLang="en-US" sz="2400" dirty="0">
                <a:solidFill>
                  <a:srgbClr val="0F5799"/>
                </a:solidFill>
              </a:rPr>
              <a:t>Criteria for the Cultural and Creative Sector coverage expected to remain unchanged, transactions will cover SMEs and small midcaps</a:t>
            </a:r>
          </a:p>
          <a:p>
            <a:pPr marL="542925" lvl="1" indent="-361950" algn="just">
              <a:spcAft>
                <a:spcPts val="600"/>
              </a:spcAft>
              <a:buFont typeface="Wingdings" panose="05000000000000000000" pitchFamily="2" charset="2"/>
              <a:buChar char="q"/>
              <a:defRPr/>
            </a:pPr>
            <a:r>
              <a:rPr lang="en-GB" altLang="en-US" sz="2400" dirty="0">
                <a:solidFill>
                  <a:srgbClr val="FF0000"/>
                </a:solidFill>
              </a:rPr>
              <a:t>Sustainability criteria – no previous experience, </a:t>
            </a:r>
            <a:r>
              <a:rPr lang="en-GB" altLang="en-US" sz="2400" dirty="0" smtClean="0">
                <a:solidFill>
                  <a:srgbClr val="FF0000"/>
                </a:solidFill>
              </a:rPr>
              <a:t>need </a:t>
            </a:r>
            <a:r>
              <a:rPr lang="en-GB" altLang="en-US" sz="2400" dirty="0">
                <a:solidFill>
                  <a:srgbClr val="FF0000"/>
                </a:solidFill>
              </a:rPr>
              <a:t>to be developed</a:t>
            </a:r>
          </a:p>
        </p:txBody>
      </p:sp>
      <p:sp>
        <p:nvSpPr>
          <p:cNvPr id="5" name="Rectangle 4"/>
          <p:cNvSpPr>
            <a:spLocks noChangeArrowheads="1"/>
          </p:cNvSpPr>
          <p:nvPr/>
        </p:nvSpPr>
        <p:spPr bwMode="auto">
          <a:xfrm>
            <a:off x="1019503" y="692770"/>
            <a:ext cx="10100442" cy="636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r>
              <a:rPr lang="en-GB" altLang="en-US" sz="3200" i="0" dirty="0">
                <a:solidFill>
                  <a:schemeClr val="tx2"/>
                </a:solidFill>
                <a:latin typeface="+mj-lt"/>
                <a:ea typeface="+mj-ea"/>
                <a:cs typeface="+mj-cs"/>
              </a:rPr>
              <a:t>Criteria to be applied to areas of specific policy value </a:t>
            </a: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8</a:t>
            </a:fld>
            <a:endParaRPr lang="en-GB" dirty="0"/>
          </a:p>
        </p:txBody>
      </p:sp>
    </p:spTree>
    <p:extLst>
      <p:ext uri="{BB962C8B-B14F-4D97-AF65-F5344CB8AC3E}">
        <p14:creationId xmlns:p14="http://schemas.microsoft.com/office/powerpoint/2010/main" val="105061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631504" y="0"/>
            <a:ext cx="8784976" cy="1268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180975"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pPr>
            <a:endParaRPr lang="en-GB" altLang="en-US" sz="2800" i="0" dirty="0" smtClean="0"/>
          </a:p>
          <a:p>
            <a:pPr algn="ctr" eaLnBrk="1" hangingPunct="1">
              <a:spcBef>
                <a:spcPct val="0"/>
              </a:spcBef>
              <a:buClrTx/>
              <a:buFontTx/>
              <a:buNone/>
            </a:pPr>
            <a:endParaRPr lang="en-GB" altLang="en-US" sz="2800" i="0" dirty="0"/>
          </a:p>
          <a:p>
            <a:pPr algn="ctr" eaLnBrk="1" hangingPunct="1">
              <a:spcBef>
                <a:spcPct val="0"/>
              </a:spcBef>
              <a:buClrTx/>
              <a:buFontTx/>
              <a:buNone/>
            </a:pPr>
            <a:r>
              <a:rPr lang="en-GB" altLang="en-US" sz="3200" i="0" dirty="0">
                <a:solidFill>
                  <a:schemeClr val="tx2"/>
                </a:solidFill>
                <a:latin typeface="+mj-lt"/>
                <a:ea typeface="+mj-ea"/>
                <a:cs typeface="+mj-cs"/>
              </a:rPr>
              <a:t>SMEW sustainability criteria (</a:t>
            </a:r>
            <a:r>
              <a:rPr lang="en-GB" altLang="en-US" sz="3200" i="0" dirty="0" smtClean="0">
                <a:solidFill>
                  <a:schemeClr val="tx2"/>
                </a:solidFill>
                <a:latin typeface="+mj-lt"/>
                <a:ea typeface="+mj-ea"/>
                <a:cs typeface="+mj-cs"/>
              </a:rPr>
              <a:t>1/9)</a:t>
            </a:r>
            <a:endParaRPr lang="en-GB" altLang="en-US" sz="3200" i="0" dirty="0">
              <a:solidFill>
                <a:schemeClr val="tx2"/>
              </a:solidFill>
              <a:latin typeface="+mj-lt"/>
              <a:ea typeface="+mj-ea"/>
              <a:cs typeface="+mj-cs"/>
            </a:endParaRPr>
          </a:p>
        </p:txBody>
      </p:sp>
      <p:sp>
        <p:nvSpPr>
          <p:cNvPr id="7" name="Content Placeholder 1"/>
          <p:cNvSpPr>
            <a:spLocks noGrp="1"/>
          </p:cNvSpPr>
          <p:nvPr>
            <p:ph idx="1"/>
          </p:nvPr>
        </p:nvSpPr>
        <p:spPr>
          <a:xfrm>
            <a:off x="966952" y="1556792"/>
            <a:ext cx="10237076" cy="3744342"/>
          </a:xfrm>
        </p:spPr>
        <p:txBody>
          <a:bodyPr/>
          <a:lstStyle/>
          <a:p>
            <a:pPr marL="542925" lvl="1" indent="-361950" algn="just">
              <a:spcAft>
                <a:spcPts val="600"/>
              </a:spcAft>
              <a:buFont typeface="Wingdings" panose="05000000000000000000" pitchFamily="2" charset="2"/>
              <a:buChar char="q"/>
              <a:defRPr/>
            </a:pPr>
            <a:r>
              <a:rPr lang="en-GB" altLang="en-US" sz="2400" dirty="0">
                <a:solidFill>
                  <a:srgbClr val="FF0000"/>
                </a:solidFill>
              </a:rPr>
              <a:t>Challenges</a:t>
            </a:r>
            <a:r>
              <a:rPr lang="en-GB" altLang="en-US" sz="2400" dirty="0">
                <a:solidFill>
                  <a:srgbClr val="0F5799"/>
                </a:solidFill>
              </a:rPr>
              <a:t>:</a:t>
            </a:r>
          </a:p>
          <a:p>
            <a:pPr marL="523875" lvl="1" indent="-342900" algn="just">
              <a:spcAft>
                <a:spcPts val="600"/>
              </a:spcAft>
              <a:buFontTx/>
              <a:buChar char="-"/>
              <a:defRPr/>
            </a:pPr>
            <a:r>
              <a:rPr lang="en-GB" altLang="en-US" sz="2400" b="0" i="1" dirty="0">
                <a:solidFill>
                  <a:srgbClr val="0F5799"/>
                </a:solidFill>
              </a:rPr>
              <a:t>sustainable projects of SMEs already supported today, but no consolidated set of criteria, no systematic reporting and collection of good practices;</a:t>
            </a:r>
          </a:p>
          <a:p>
            <a:pPr marL="523875" lvl="1" indent="-342900" algn="just">
              <a:spcAft>
                <a:spcPts val="600"/>
              </a:spcAft>
              <a:buFontTx/>
              <a:buChar char="-"/>
              <a:defRPr/>
            </a:pPr>
            <a:r>
              <a:rPr lang="en-GB" altLang="en-US" sz="2400" b="0" i="1" dirty="0">
                <a:solidFill>
                  <a:srgbClr val="0F5799"/>
                </a:solidFill>
              </a:rPr>
              <a:t>small average size of individual transactions, often in the form of working capital facilities;</a:t>
            </a:r>
          </a:p>
          <a:p>
            <a:pPr marL="523875" lvl="1" indent="-342900" algn="just">
              <a:spcAft>
                <a:spcPts val="600"/>
              </a:spcAft>
              <a:buFontTx/>
              <a:buChar char="-"/>
              <a:defRPr/>
            </a:pPr>
            <a:r>
              <a:rPr lang="en-GB" altLang="en-US" sz="2400" b="0" i="1" dirty="0">
                <a:solidFill>
                  <a:srgbClr val="0F5799"/>
                </a:solidFill>
              </a:rPr>
              <a:t>no uniform capacity/experience of potential IPs and financial intermediaries across the EU in supporting sustainable investments;  </a:t>
            </a:r>
          </a:p>
          <a:p>
            <a:pPr marL="523875" lvl="1" indent="-342900" algn="just">
              <a:spcAft>
                <a:spcPts val="600"/>
              </a:spcAft>
              <a:buFontTx/>
              <a:buChar char="-"/>
              <a:defRPr/>
            </a:pPr>
            <a:r>
              <a:rPr lang="en-GB" altLang="en-US" sz="2400" b="0" i="1" dirty="0">
                <a:solidFill>
                  <a:srgbClr val="0F5799"/>
                </a:solidFill>
              </a:rPr>
              <a:t>work on the taxonomy still in </a:t>
            </a:r>
            <a:r>
              <a:rPr lang="en-GB" altLang="en-US" sz="2400" b="0" i="1" dirty="0" smtClean="0">
                <a:solidFill>
                  <a:srgbClr val="0F5799"/>
                </a:solidFill>
              </a:rPr>
              <a:t>progress.</a:t>
            </a:r>
            <a:endParaRPr lang="en-GB" altLang="en-US" sz="2400" b="0" i="1" dirty="0">
              <a:solidFill>
                <a:srgbClr val="0F5799"/>
              </a:solidFill>
            </a:endParaRPr>
          </a:p>
          <a:p>
            <a:pPr marL="523875" lvl="1" indent="-342900" algn="just">
              <a:spcAft>
                <a:spcPts val="600"/>
              </a:spcAft>
              <a:buFontTx/>
              <a:buChar char="-"/>
              <a:defRPr/>
            </a:pPr>
            <a:endParaRPr lang="en-GB" altLang="en-US" b="0" i="1" dirty="0">
              <a:solidFill>
                <a:srgbClr val="0F5799"/>
              </a:solidFill>
            </a:endParaRPr>
          </a:p>
          <a:p>
            <a:pPr marL="523875" lvl="1" indent="-342900" algn="just">
              <a:spcAft>
                <a:spcPts val="600"/>
              </a:spcAft>
              <a:buFontTx/>
              <a:buChar char="-"/>
              <a:defRPr/>
            </a:pPr>
            <a:endParaRPr lang="en-GB" altLang="en-US" sz="2400" dirty="0">
              <a:solidFill>
                <a:srgbClr val="0F5799"/>
              </a:solidFill>
            </a:endParaRPr>
          </a:p>
        </p:txBody>
      </p:sp>
      <p:sp>
        <p:nvSpPr>
          <p:cNvPr id="3" name="Slide Number Placeholder 2"/>
          <p:cNvSpPr>
            <a:spLocks noGrp="1"/>
          </p:cNvSpPr>
          <p:nvPr>
            <p:ph type="sldNum" sz="quarter" idx="12"/>
          </p:nvPr>
        </p:nvSpPr>
        <p:spPr/>
        <p:txBody>
          <a:bodyPr/>
          <a:lstStyle/>
          <a:p>
            <a:pPr>
              <a:defRPr/>
            </a:pPr>
            <a:fld id="{37EC8A20-BA03-4FF7-8742-03D8AD4CA4F4}" type="slidenum">
              <a:rPr lang="en-GB" smtClean="0"/>
              <a:pPr>
                <a:defRPr/>
              </a:pPr>
              <a:t>9</a:t>
            </a:fld>
            <a:endParaRPr lang="en-GB" dirty="0"/>
          </a:p>
        </p:txBody>
      </p:sp>
    </p:spTree>
    <p:extLst>
      <p:ext uri="{BB962C8B-B14F-4D97-AF65-F5344CB8AC3E}">
        <p14:creationId xmlns:p14="http://schemas.microsoft.com/office/powerpoint/2010/main" val="3223907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098AE41A192E4C85C747A9850AEF9A" ma:contentTypeVersion="1" ma:contentTypeDescription="Create a new document." ma:contentTypeScope="" ma:versionID="5a8770b97c883eee6e80458dbe9e6cc2">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EEACE0-6474-4130-B64E-D9F9E5478D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F87431-2774-4E17-BE38-8A579357848D}">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B1CAF70-02D1-4551-A536-63581F6A80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1443</TotalTime>
  <Words>1878</Words>
  <Application>Microsoft Office PowerPoint</Application>
  <PresentationFormat>Widescreen</PresentationFormat>
  <Paragraphs>259</Paragraphs>
  <Slides>20</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EC Square Sans Pro</vt:lpstr>
      <vt:lpstr>EC Square Sans Pro Light</vt:lpstr>
      <vt:lpstr>Times New Roman</vt:lpstr>
      <vt:lpstr>Verdana</vt:lpstr>
      <vt:lpstr>Wingdings</vt:lpstr>
      <vt:lpstr>Office Theme</vt:lpstr>
      <vt:lpstr>Financing sustainability under the  InvestEU SME window  NEFI webinar:  Exchange of views on the Taxonomy Regulation  7 July 2020  </vt:lpstr>
      <vt:lpstr>PowerPoint Presentation</vt:lpstr>
      <vt:lpstr>PowerPoint Presentation</vt:lpstr>
      <vt:lpstr>Proposed modification of the 4 windows</vt:lpstr>
      <vt:lpstr>Proposed new 5th window under InvestEU</vt:lpstr>
      <vt:lpstr>Objectives of InvestEU – SME window       (EU compartment)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TANEVA Albena (GROW)</cp:lastModifiedBy>
  <cp:revision>153</cp:revision>
  <dcterms:created xsi:type="dcterms:W3CDTF">2019-08-09T12:06:42Z</dcterms:created>
  <dcterms:modified xsi:type="dcterms:W3CDTF">2020-07-06T08:56:35Z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0x010100AF098AE41A192E4C85C747A9850AEF9A</vt:lpwstr>
  </property>
</Properties>
</file>