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85" r:id="rId3"/>
    <p:sldId id="306" r:id="rId4"/>
    <p:sldId id="289" r:id="rId5"/>
    <p:sldId id="305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77" r:id="rId14"/>
    <p:sldId id="310" r:id="rId15"/>
    <p:sldId id="307" r:id="rId16"/>
    <p:sldId id="308" r:id="rId17"/>
    <p:sldId id="309" r:id="rId18"/>
    <p:sldId id="299" r:id="rId19"/>
    <p:sldId id="300" r:id="rId20"/>
    <p:sldId id="301" r:id="rId21"/>
    <p:sldId id="302" r:id="rId22"/>
    <p:sldId id="30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B9C"/>
    <a:srgbClr val="0356B1"/>
    <a:srgbClr val="024EA2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20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Taxonomy as a ruler for measuring and comparing environmental performance of activities.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66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67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251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3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8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67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7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94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88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730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857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4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47328" y="1556792"/>
            <a:ext cx="12192000" cy="5732462"/>
          </a:xfrm>
          <a:prstGeom prst="rect">
            <a:avLst/>
          </a:prstGeom>
          <a:solidFill>
            <a:srgbClr val="0D4DA1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276" y="710778"/>
            <a:ext cx="182410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19936" y="1700808"/>
            <a:ext cx="6048672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3392" y="3933056"/>
            <a:ext cx="4992555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European Commission Technical Expert Group on Sustainable Finance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E427BE0-0AD4-4CA7-83A9-1E42000498DF}"/>
              </a:ext>
            </a:extLst>
          </p:cNvPr>
          <p:cNvSpPr/>
          <p:nvPr userDrawn="1"/>
        </p:nvSpPr>
        <p:spPr>
          <a:xfrm>
            <a:off x="5593211" y="1774912"/>
            <a:ext cx="792088" cy="72008"/>
          </a:xfrm>
          <a:prstGeom prst="rect">
            <a:avLst/>
          </a:prstGeom>
          <a:solidFill>
            <a:srgbClr val="F482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 sz="1800" b="0"/>
          </a:p>
        </p:txBody>
      </p:sp>
    </p:spTree>
    <p:extLst>
      <p:ext uri="{BB962C8B-B14F-4D97-AF65-F5344CB8AC3E}">
        <p14:creationId xmlns:p14="http://schemas.microsoft.com/office/powerpoint/2010/main" val="91352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1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EU sustainable finance </a:t>
            </a:r>
            <a:br>
              <a:rPr lang="en-US" dirty="0" smtClean="0"/>
            </a:br>
            <a:r>
              <a:rPr lang="en-US" dirty="0" smtClean="0"/>
              <a:t>Taxonomy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Exchange of views between NPBS and EIF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07/07/2020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F0BC-889C-4920-912B-139FD685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TEG final report on taxonomy – March 2020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393633" y="2918722"/>
            <a:ext cx="1885943" cy="1309615"/>
          </a:xfrm>
          <a:prstGeom prst="roundRect">
            <a:avLst>
              <a:gd name="adj" fmla="val 0"/>
            </a:avLst>
          </a:prstGeom>
          <a:solidFill>
            <a:srgbClr val="88AC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IE" sz="1400" b="0" dirty="0" smtClean="0">
                <a:cs typeface="Calibri" panose="020F0502020204030204" pitchFamily="34" charset="0"/>
              </a:rPr>
              <a:t>7 macro-sectors,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IE" sz="1400" b="0" dirty="0" smtClean="0">
                <a:cs typeface="Calibri" panose="020F0502020204030204" pitchFamily="34" charset="0"/>
              </a:rPr>
              <a:t>70 activities</a:t>
            </a:r>
            <a:endParaRPr lang="en-IE" sz="1400" b="0" dirty="0">
              <a:cs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3633" y="4378421"/>
            <a:ext cx="1885943" cy="1448509"/>
          </a:xfrm>
          <a:prstGeom prst="roundRect">
            <a:avLst>
              <a:gd name="adj" fmla="val 0"/>
            </a:avLst>
          </a:prstGeom>
          <a:solidFill>
            <a:srgbClr val="88AC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IE" sz="1400" b="0" dirty="0" smtClean="0">
                <a:cs typeface="Calibri" panose="020F0502020204030204" pitchFamily="34" charset="0"/>
              </a:rPr>
              <a:t>Screening criteria</a:t>
            </a:r>
            <a:endParaRPr lang="en-IE" sz="1400" b="0" dirty="0">
              <a:cs typeface="Calibri" panose="020F050202020403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07787" y="1210358"/>
            <a:ext cx="4855299" cy="1558329"/>
          </a:xfrm>
          <a:prstGeom prst="rect">
            <a:avLst/>
          </a:prstGeom>
          <a:solidFill>
            <a:srgbClr val="0044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7200" fontAlgn="auto">
              <a:spcBef>
                <a:spcPts val="0"/>
              </a:spcBef>
              <a:spcAft>
                <a:spcPts val="0"/>
              </a:spcAft>
              <a:tabLst>
                <a:tab pos="2867025" algn="l"/>
              </a:tabLst>
            </a:pPr>
            <a:r>
              <a:rPr lang="en-IE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Composed of 35 experts from </a:t>
            </a:r>
            <a:r>
              <a:rPr lang="en-US" sz="1400" b="0" dirty="0">
                <a:solidFill>
                  <a:schemeClr val="bg1"/>
                </a:solidFill>
                <a:cs typeface="Calibri" panose="020F0502020204030204" pitchFamily="34" charset="0"/>
              </a:rPr>
              <a:t>civil society, academia, business and the finance sector, </a:t>
            </a:r>
            <a:r>
              <a:rPr lang="en-US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as </a:t>
            </a:r>
            <a:r>
              <a:rPr lang="en-US" sz="1400" b="0" dirty="0">
                <a:solidFill>
                  <a:schemeClr val="bg1"/>
                </a:solidFill>
                <a:cs typeface="Calibri" panose="020F0502020204030204" pitchFamily="34" charset="0"/>
              </a:rPr>
              <a:t>well as 10 additional members and observers from EU and international public bodies</a:t>
            </a:r>
            <a:endParaRPr lang="en-IE" sz="1400" b="0" dirty="0" smtClean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21427" y="4378372"/>
            <a:ext cx="4841659" cy="1448558"/>
          </a:xfrm>
          <a:prstGeom prst="rect">
            <a:avLst/>
          </a:prstGeom>
          <a:solidFill>
            <a:srgbClr val="0044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867025" algn="l"/>
              </a:tabLst>
            </a:pPr>
            <a:r>
              <a:rPr lang="en-IE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Substantial contribution to one environmental objective (for climate change mitigation </a:t>
            </a:r>
            <a:r>
              <a:rPr lang="en-IE" sz="1400" b="0" dirty="0" smtClean="0">
                <a:solidFill>
                  <a:schemeClr val="bg1"/>
                </a:solidFill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IE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 e.g.</a:t>
            </a:r>
            <a:r>
              <a:rPr lang="en-IE" sz="1400" b="0" dirty="0" smtClean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IE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GHG emission thresholds)</a:t>
            </a:r>
          </a:p>
          <a:p>
            <a:pPr marL="171450" indent="-171450" defTabSz="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867025" algn="l"/>
              </a:tabLst>
            </a:pPr>
            <a:r>
              <a:rPr lang="en-IE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Do no significant harm to any of the other environmental objectives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3298" y="1196752"/>
            <a:ext cx="1896278" cy="1571936"/>
          </a:xfrm>
          <a:prstGeom prst="roundRect">
            <a:avLst>
              <a:gd name="adj" fmla="val 0"/>
            </a:avLst>
          </a:prstGeom>
          <a:solidFill>
            <a:srgbClr val="88AC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IE" sz="1400" b="0" dirty="0" smtClean="0">
                <a:cs typeface="Calibri" panose="020F0502020204030204" pitchFamily="34" charset="0"/>
              </a:rPr>
              <a:t>TEG</a:t>
            </a:r>
            <a:endParaRPr lang="en-IE" sz="1400" b="0" dirty="0">
              <a:cs typeface="Calibri" panose="020F0502020204030204" pitchFamily="34" charset="0"/>
            </a:endParaRPr>
          </a:p>
        </p:txBody>
      </p:sp>
      <p:sp>
        <p:nvSpPr>
          <p:cNvPr id="20" name="Arrow: Down 15">
            <a:extLst>
              <a:ext uri="{FF2B5EF4-FFF2-40B4-BE49-F238E27FC236}">
                <a16:creationId xmlns:a16="http://schemas.microsoft.com/office/drawing/2014/main" id="{FD74E1AE-920F-4F4A-ADBB-6C513033DEC0}"/>
              </a:ext>
            </a:extLst>
          </p:cNvPr>
          <p:cNvSpPr/>
          <p:nvPr/>
        </p:nvSpPr>
        <p:spPr>
          <a:xfrm rot="16200000">
            <a:off x="7391130" y="1851904"/>
            <a:ext cx="544530" cy="317766"/>
          </a:xfrm>
          <a:prstGeom prst="downArrow">
            <a:avLst/>
          </a:prstGeom>
          <a:solidFill>
            <a:srgbClr val="BBD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511824" y="2918722"/>
            <a:ext cx="4855299" cy="1309615"/>
          </a:xfrm>
          <a:prstGeom prst="rect">
            <a:avLst/>
          </a:prstGeom>
          <a:solidFill>
            <a:srgbClr val="0044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867025" algn="l"/>
              </a:tabLst>
            </a:pPr>
            <a:r>
              <a:rPr lang="en-IE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highest-emitting </a:t>
            </a:r>
            <a:r>
              <a:rPr lang="en-IE" sz="1400" b="0" dirty="0">
                <a:solidFill>
                  <a:schemeClr val="bg1"/>
                </a:solidFill>
                <a:cs typeface="Calibri" panose="020F0502020204030204" pitchFamily="34" charset="0"/>
              </a:rPr>
              <a:t>macro sectors (</a:t>
            </a:r>
            <a:r>
              <a:rPr lang="en-US" sz="1400" b="0" dirty="0">
                <a:solidFill>
                  <a:schemeClr val="bg1"/>
                </a:solidFill>
                <a:cs typeface="Calibri" panose="020F0502020204030204" pitchFamily="34" charset="0"/>
              </a:rPr>
              <a:t>represent 93.2% of GHG </a:t>
            </a:r>
            <a:r>
              <a:rPr lang="en-US" sz="1400" b="0" dirty="0" smtClean="0">
                <a:solidFill>
                  <a:schemeClr val="bg1"/>
                </a:solidFill>
                <a:cs typeface="Calibri" panose="020F0502020204030204" pitchFamily="34" charset="0"/>
              </a:rPr>
              <a:t>emissions in the EU)</a:t>
            </a:r>
            <a:endParaRPr lang="en-IE" sz="1400" b="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3" name="Arrow: Down 15">
            <a:extLst>
              <a:ext uri="{FF2B5EF4-FFF2-40B4-BE49-F238E27FC236}">
                <a16:creationId xmlns:a16="http://schemas.microsoft.com/office/drawing/2014/main" id="{FD74E1AE-920F-4F4A-ADBB-6C513033DEC0}"/>
              </a:ext>
            </a:extLst>
          </p:cNvPr>
          <p:cNvSpPr/>
          <p:nvPr/>
        </p:nvSpPr>
        <p:spPr>
          <a:xfrm rot="16200000">
            <a:off x="7391130" y="3414646"/>
            <a:ext cx="544530" cy="317766"/>
          </a:xfrm>
          <a:prstGeom prst="downArrow">
            <a:avLst/>
          </a:prstGeom>
          <a:solidFill>
            <a:srgbClr val="BBD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963704" y="1223965"/>
            <a:ext cx="3851646" cy="1544722"/>
          </a:xfrm>
          <a:prstGeom prst="rect">
            <a:avLst/>
          </a:prstGeom>
          <a:solidFill>
            <a:srgbClr val="0044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bg1"/>
                </a:solidFill>
              </a:rPr>
              <a:t>A</a:t>
            </a:r>
            <a:r>
              <a:rPr lang="en-GB" sz="1400" b="0" dirty="0" smtClean="0">
                <a:solidFill>
                  <a:schemeClr val="bg1"/>
                </a:solidFill>
              </a:rPr>
              <a:t>ll </a:t>
            </a:r>
            <a:r>
              <a:rPr lang="en-GB" sz="1400" b="0" dirty="0">
                <a:solidFill>
                  <a:schemeClr val="bg1"/>
                </a:solidFill>
              </a:rPr>
              <a:t>assessments made by TEG were based on </a:t>
            </a:r>
            <a:r>
              <a:rPr lang="en-GB" sz="1400" b="0" dirty="0" smtClean="0">
                <a:solidFill>
                  <a:schemeClr val="bg1"/>
                </a:solidFill>
              </a:rPr>
              <a:t>scientific </a:t>
            </a:r>
            <a:r>
              <a:rPr lang="en-GB" sz="1400" b="0" dirty="0">
                <a:solidFill>
                  <a:schemeClr val="bg1"/>
                </a:solidFill>
              </a:rPr>
              <a:t>evidence, </a:t>
            </a:r>
            <a:r>
              <a:rPr lang="en-GB" sz="1400" b="0" dirty="0" smtClean="0">
                <a:solidFill>
                  <a:schemeClr val="bg1"/>
                </a:solidFill>
              </a:rPr>
              <a:t>literature and international practice</a:t>
            </a:r>
            <a:endParaRPr lang="en-GB" sz="1400" b="0" dirty="0">
              <a:solidFill>
                <a:schemeClr val="bg1"/>
              </a:solidFill>
            </a:endParaRPr>
          </a:p>
          <a:p>
            <a:pPr marL="171450" indent="-171450" defTabSz="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0" dirty="0" smtClean="0">
                <a:solidFill>
                  <a:schemeClr val="bg1"/>
                </a:solidFill>
              </a:rPr>
              <a:t>TEG report deals with activities substantially contributing to </a:t>
            </a:r>
            <a:r>
              <a:rPr lang="en-GB" sz="1400" b="0" dirty="0">
                <a:solidFill>
                  <a:schemeClr val="bg1"/>
                </a:solidFill>
              </a:rPr>
              <a:t>climate change </a:t>
            </a:r>
            <a:r>
              <a:rPr lang="en-GB" sz="1400" b="0" dirty="0" smtClean="0">
                <a:solidFill>
                  <a:schemeClr val="bg1"/>
                </a:solidFill>
              </a:rPr>
              <a:t>mitigation and adaptation</a:t>
            </a:r>
            <a:endParaRPr lang="fr-BE" sz="1400" b="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BA9FCB-5541-435F-B96B-C1325BB938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55"/>
          <a:stretch/>
        </p:blipFill>
        <p:spPr>
          <a:xfrm>
            <a:off x="7865481" y="2797032"/>
            <a:ext cx="3919151" cy="31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C811-A31F-4CAC-AF5D-1CD3866D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activities has the TEG proposed for inclusion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AD4861-8296-45BC-B132-66D6AFC89EA9}"/>
              </a:ext>
            </a:extLst>
          </p:cNvPr>
          <p:cNvSpPr txBox="1"/>
          <p:nvPr/>
        </p:nvSpPr>
        <p:spPr>
          <a:xfrm>
            <a:off x="6997447" y="808186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 dirty="0">
                <a:solidFill>
                  <a:srgbClr val="0F5494"/>
                </a:solidFill>
              </a:rPr>
              <a:t>Mitigation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A469CC-5FF2-4FDE-82F0-6317F813D032}"/>
              </a:ext>
            </a:extLst>
          </p:cNvPr>
          <p:cNvSpPr txBox="1"/>
          <p:nvPr/>
        </p:nvSpPr>
        <p:spPr>
          <a:xfrm>
            <a:off x="8776671" y="808187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 dirty="0">
                <a:solidFill>
                  <a:srgbClr val="0F5494"/>
                </a:solidFill>
              </a:rPr>
              <a:t>Adaptation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68E448-FDC2-45F6-B741-47C49D13085E}"/>
              </a:ext>
            </a:extLst>
          </p:cNvPr>
          <p:cNvSpPr txBox="1"/>
          <p:nvPr/>
        </p:nvSpPr>
        <p:spPr>
          <a:xfrm>
            <a:off x="7815864" y="132427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9618EE-58B4-45FC-B2ED-40C98F40D9E3}"/>
              </a:ext>
            </a:extLst>
          </p:cNvPr>
          <p:cNvSpPr txBox="1"/>
          <p:nvPr/>
        </p:nvSpPr>
        <p:spPr>
          <a:xfrm>
            <a:off x="7815864" y="1804648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406D461-6CC1-4E7C-8FA0-31B9841E4FCB}"/>
              </a:ext>
            </a:extLst>
          </p:cNvPr>
          <p:cNvSpPr txBox="1"/>
          <p:nvPr/>
        </p:nvSpPr>
        <p:spPr>
          <a:xfrm>
            <a:off x="7620297" y="233944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25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04499AA-5E46-450F-BC48-EED5BF365D3E}"/>
              </a:ext>
            </a:extLst>
          </p:cNvPr>
          <p:cNvSpPr txBox="1"/>
          <p:nvPr/>
        </p:nvSpPr>
        <p:spPr>
          <a:xfrm>
            <a:off x="7620297" y="2874242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12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A0CC6A6-F81B-47C2-927A-826081B99705}"/>
              </a:ext>
            </a:extLst>
          </p:cNvPr>
          <p:cNvSpPr txBox="1"/>
          <p:nvPr/>
        </p:nvSpPr>
        <p:spPr>
          <a:xfrm>
            <a:off x="7620297" y="3409039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10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D832ADD-0518-4747-B226-751BA55A187E}"/>
              </a:ext>
            </a:extLst>
          </p:cNvPr>
          <p:cNvSpPr txBox="1"/>
          <p:nvPr/>
        </p:nvSpPr>
        <p:spPr>
          <a:xfrm>
            <a:off x="7815864" y="39438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0A8FEB-E787-452D-9283-379DB14984E1}"/>
              </a:ext>
            </a:extLst>
          </p:cNvPr>
          <p:cNvSpPr txBox="1"/>
          <p:nvPr/>
        </p:nvSpPr>
        <p:spPr>
          <a:xfrm>
            <a:off x="7815864" y="447863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4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6144F4C-F9A5-4DBE-AF8B-1D6F6DA93F65}"/>
              </a:ext>
            </a:extLst>
          </p:cNvPr>
          <p:cNvSpPr/>
          <p:nvPr/>
        </p:nvSpPr>
        <p:spPr>
          <a:xfrm>
            <a:off x="2539220" y="5431230"/>
            <a:ext cx="4405385" cy="520111"/>
          </a:xfrm>
          <a:prstGeom prst="rect">
            <a:avLst/>
          </a:prstGeom>
          <a:solidFill>
            <a:srgbClr val="A66B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643B0ED-509E-41AB-9B56-72D1CE8D90E6}"/>
              </a:ext>
            </a:extLst>
          </p:cNvPr>
          <p:cNvSpPr/>
          <p:nvPr/>
        </p:nvSpPr>
        <p:spPr>
          <a:xfrm>
            <a:off x="1521303" y="5437183"/>
            <a:ext cx="1017917" cy="51202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22A13C8-DED7-4BB7-98E2-1C455087F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878" y="1110340"/>
            <a:ext cx="5713682" cy="3968319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B3832693-BF2F-45B3-B9E4-0372ECF09EE2}"/>
              </a:ext>
            </a:extLst>
          </p:cNvPr>
          <p:cNvSpPr/>
          <p:nvPr/>
        </p:nvSpPr>
        <p:spPr>
          <a:xfrm>
            <a:off x="2522570" y="4919661"/>
            <a:ext cx="4422035" cy="5175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833C0FC-2E79-447A-BBC8-F3A687412B37}"/>
              </a:ext>
            </a:extLst>
          </p:cNvPr>
          <p:cNvSpPr/>
          <p:nvPr/>
        </p:nvSpPr>
        <p:spPr>
          <a:xfrm>
            <a:off x="1521303" y="4921671"/>
            <a:ext cx="1017917" cy="512022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F8A6F6E-5B1E-4B2E-8783-AE1D30540DDF}"/>
              </a:ext>
            </a:extLst>
          </p:cNvPr>
          <p:cNvGrpSpPr>
            <a:grpSpLocks/>
          </p:cNvGrpSpPr>
          <p:nvPr/>
        </p:nvGrpSpPr>
        <p:grpSpPr bwMode="auto">
          <a:xfrm>
            <a:off x="1839821" y="5029652"/>
            <a:ext cx="278705" cy="230764"/>
            <a:chOff x="1264" y="459"/>
            <a:chExt cx="1965" cy="1167"/>
          </a:xfrm>
          <a:solidFill>
            <a:schemeClr val="bg1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68F850A-8C31-4256-A042-B8F206F2F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1289"/>
              <a:ext cx="281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E47B4AB-4727-4C2E-9C87-6EFF1BA8F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1099"/>
              <a:ext cx="272" cy="5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A4C7974-E775-4C2F-BB6B-A2823E86C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902"/>
              <a:ext cx="292" cy="7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55" name="AutoShape 383">
              <a:extLst>
                <a:ext uri="{FF2B5EF4-FFF2-40B4-BE49-F238E27FC236}">
                  <a16:creationId xmlns:a16="http://schemas.microsoft.com/office/drawing/2014/main" id="{B4CC8829-1C5B-465A-AF38-A91EA4456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4" y="459"/>
              <a:ext cx="1965" cy="800"/>
            </a:xfrm>
            <a:custGeom>
              <a:avLst/>
              <a:gdLst>
                <a:gd name="T0" fmla="+- 0 2560 1265"/>
                <a:gd name="T1" fmla="*/ T0 w 1965"/>
                <a:gd name="T2" fmla="+- 0 617 459"/>
                <a:gd name="T3" fmla="*/ 617 h 800"/>
                <a:gd name="T4" fmla="+- 0 2561 1265"/>
                <a:gd name="T5" fmla="*/ T4 w 1965"/>
                <a:gd name="T6" fmla="+- 0 619 459"/>
                <a:gd name="T7" fmla="*/ 619 h 800"/>
                <a:gd name="T8" fmla="+- 0 2645 1265"/>
                <a:gd name="T9" fmla="*/ T8 w 1965"/>
                <a:gd name="T10" fmla="+- 0 777 459"/>
                <a:gd name="T11" fmla="*/ 777 h 800"/>
                <a:gd name="T12" fmla="+- 0 2633 1265"/>
                <a:gd name="T13" fmla="*/ T12 w 1965"/>
                <a:gd name="T14" fmla="+- 0 792 459"/>
                <a:gd name="T15" fmla="*/ 792 h 800"/>
                <a:gd name="T16" fmla="+- 0 2620 1265"/>
                <a:gd name="T17" fmla="*/ T16 w 1965"/>
                <a:gd name="T18" fmla="+- 0 833 459"/>
                <a:gd name="T19" fmla="*/ 833 h 800"/>
                <a:gd name="T20" fmla="+- 0 2630 1265"/>
                <a:gd name="T21" fmla="*/ T20 w 1965"/>
                <a:gd name="T22" fmla="+- 0 917 459"/>
                <a:gd name="T23" fmla="*/ 917 h 800"/>
                <a:gd name="T24" fmla="+- 0 2695 1265"/>
                <a:gd name="T25" fmla="*/ T24 w 1965"/>
                <a:gd name="T26" fmla="+- 0 993 459"/>
                <a:gd name="T27" fmla="*/ 993 h 800"/>
                <a:gd name="T28" fmla="+- 0 2813 1265"/>
                <a:gd name="T29" fmla="*/ T28 w 1965"/>
                <a:gd name="T30" fmla="+- 0 1046 459"/>
                <a:gd name="T31" fmla="*/ 1046 h 800"/>
                <a:gd name="T32" fmla="+- 0 2821 1265"/>
                <a:gd name="T33" fmla="*/ T32 w 1965"/>
                <a:gd name="T34" fmla="+- 0 1057 459"/>
                <a:gd name="T35" fmla="*/ 1057 h 800"/>
                <a:gd name="T36" fmla="+- 0 2792 1265"/>
                <a:gd name="T37" fmla="*/ T36 w 1965"/>
                <a:gd name="T38" fmla="+- 0 1081 459"/>
                <a:gd name="T39" fmla="*/ 1081 h 800"/>
                <a:gd name="T40" fmla="+- 0 3230 1265"/>
                <a:gd name="T41" fmla="*/ T40 w 1965"/>
                <a:gd name="T42" fmla="+- 0 1067 459"/>
                <a:gd name="T43" fmla="*/ 1067 h 800"/>
                <a:gd name="T44" fmla="+- 0 3209 1265"/>
                <a:gd name="T45" fmla="*/ T44 w 1965"/>
                <a:gd name="T46" fmla="+- 0 1025 459"/>
                <a:gd name="T47" fmla="*/ 1025 h 800"/>
                <a:gd name="T48" fmla="+- 0 3134 1265"/>
                <a:gd name="T49" fmla="*/ T48 w 1965"/>
                <a:gd name="T50" fmla="+- 0 900 459"/>
                <a:gd name="T51" fmla="*/ 900 h 800"/>
                <a:gd name="T52" fmla="+- 0 3097 1265"/>
                <a:gd name="T53" fmla="*/ T52 w 1965"/>
                <a:gd name="T54" fmla="+- 0 865 459"/>
                <a:gd name="T55" fmla="*/ 865 h 800"/>
                <a:gd name="T56" fmla="+- 0 2705 1265"/>
                <a:gd name="T57" fmla="*/ T56 w 1965"/>
                <a:gd name="T58" fmla="+- 0 862 459"/>
                <a:gd name="T59" fmla="*/ 862 h 800"/>
                <a:gd name="T60" fmla="+- 0 3077 1265"/>
                <a:gd name="T61" fmla="*/ T60 w 1965"/>
                <a:gd name="T62" fmla="+- 0 805 459"/>
                <a:gd name="T63" fmla="*/ 805 h 800"/>
                <a:gd name="T64" fmla="+- 0 2661 1265"/>
                <a:gd name="T65" fmla="*/ T64 w 1965"/>
                <a:gd name="T66" fmla="+- 0 617 459"/>
                <a:gd name="T67" fmla="*/ 617 h 800"/>
                <a:gd name="T68" fmla="+- 0 2373 1265"/>
                <a:gd name="T69" fmla="*/ T68 w 1965"/>
                <a:gd name="T70" fmla="+- 0 539 459"/>
                <a:gd name="T71" fmla="*/ 539 h 800"/>
                <a:gd name="T72" fmla="+- 0 1337 1265"/>
                <a:gd name="T73" fmla="*/ T72 w 1965"/>
                <a:gd name="T74" fmla="+- 0 1250 459"/>
                <a:gd name="T75" fmla="*/ 1250 h 800"/>
                <a:gd name="T76" fmla="+- 0 2518 1265"/>
                <a:gd name="T77" fmla="*/ T76 w 1965"/>
                <a:gd name="T78" fmla="+- 0 680 459"/>
                <a:gd name="T79" fmla="*/ 680 h 800"/>
                <a:gd name="T80" fmla="+- 0 2661 1265"/>
                <a:gd name="T81" fmla="*/ T80 w 1965"/>
                <a:gd name="T82" fmla="+- 0 617 459"/>
                <a:gd name="T83" fmla="*/ 617 h 800"/>
                <a:gd name="T84" fmla="+- 0 2630 1265"/>
                <a:gd name="T85" fmla="*/ T84 w 1965"/>
                <a:gd name="T86" fmla="+- 0 567 459"/>
                <a:gd name="T87" fmla="*/ 567 h 800"/>
                <a:gd name="T88" fmla="+- 0 2612 1265"/>
                <a:gd name="T89" fmla="*/ T88 w 1965"/>
                <a:gd name="T90" fmla="+- 0 556 459"/>
                <a:gd name="T91" fmla="*/ 556 h 800"/>
                <a:gd name="T92" fmla="+- 0 2651 1265"/>
                <a:gd name="T93" fmla="*/ T92 w 1965"/>
                <a:gd name="T94" fmla="+- 0 480 459"/>
                <a:gd name="T95" fmla="*/ 480 h 800"/>
                <a:gd name="T96" fmla="+- 0 3128 1265"/>
                <a:gd name="T97" fmla="*/ T96 w 1965"/>
                <a:gd name="T98" fmla="+- 0 889 459"/>
                <a:gd name="T99" fmla="*/ 889 h 800"/>
                <a:gd name="T100" fmla="+- 0 3134 1265"/>
                <a:gd name="T101" fmla="*/ T100 w 1965"/>
                <a:gd name="T102" fmla="+- 0 900 459"/>
                <a:gd name="T103" fmla="*/ 900 h 800"/>
                <a:gd name="T104" fmla="+- 0 3096 1265"/>
                <a:gd name="T105" fmla="*/ T104 w 1965"/>
                <a:gd name="T106" fmla="+- 0 862 459"/>
                <a:gd name="T107" fmla="*/ 862 h 800"/>
                <a:gd name="T108" fmla="+- 0 2706 1265"/>
                <a:gd name="T109" fmla="*/ T108 w 1965"/>
                <a:gd name="T110" fmla="+- 0 864 459"/>
                <a:gd name="T111" fmla="*/ 864 h 800"/>
                <a:gd name="T112" fmla="+- 0 2706 1265"/>
                <a:gd name="T113" fmla="*/ T112 w 1965"/>
                <a:gd name="T114" fmla="+- 0 865 459"/>
                <a:gd name="T115" fmla="*/ 865 h 800"/>
                <a:gd name="T116" fmla="+- 0 3097 1265"/>
                <a:gd name="T117" fmla="*/ T116 w 1965"/>
                <a:gd name="T118" fmla="+- 0 865 459"/>
                <a:gd name="T119" fmla="*/ 865 h 800"/>
                <a:gd name="T120" fmla="+- 0 2766 1265"/>
                <a:gd name="T121" fmla="*/ T120 w 1965"/>
                <a:gd name="T122" fmla="+- 0 652 459"/>
                <a:gd name="T123" fmla="*/ 652 h 800"/>
                <a:gd name="T124" fmla="+- 0 2737 1265"/>
                <a:gd name="T125" fmla="*/ T124 w 1965"/>
                <a:gd name="T126" fmla="+- 0 670 459"/>
                <a:gd name="T127" fmla="*/ 670 h 800"/>
                <a:gd name="T128" fmla="+- 0 2729 1265"/>
                <a:gd name="T129" fmla="*/ T128 w 1965"/>
                <a:gd name="T130" fmla="+- 0 701 459"/>
                <a:gd name="T131" fmla="*/ 701 h 800"/>
                <a:gd name="T132" fmla="+- 0 2783 1265"/>
                <a:gd name="T133" fmla="*/ T132 w 1965"/>
                <a:gd name="T134" fmla="+- 0 799 459"/>
                <a:gd name="T135" fmla="*/ 799 h 800"/>
                <a:gd name="T136" fmla="+- 0 2776 1265"/>
                <a:gd name="T137" fmla="*/ T136 w 1965"/>
                <a:gd name="T138" fmla="+- 0 803 459"/>
                <a:gd name="T139" fmla="*/ 803 h 800"/>
                <a:gd name="T140" fmla="+- 0 3077 1265"/>
                <a:gd name="T141" fmla="*/ T140 w 1965"/>
                <a:gd name="T142" fmla="+- 0 805 459"/>
                <a:gd name="T143" fmla="*/ 805 h 800"/>
                <a:gd name="T144" fmla="+- 0 3063 1265"/>
                <a:gd name="T145" fmla="*/ T144 w 1965"/>
                <a:gd name="T146" fmla="+- 0 761 459"/>
                <a:gd name="T147" fmla="*/ 761 h 800"/>
                <a:gd name="T148" fmla="+- 0 2861 1265"/>
                <a:gd name="T149" fmla="*/ T148 w 1965"/>
                <a:gd name="T150" fmla="+- 0 761 459"/>
                <a:gd name="T151" fmla="*/ 761 h 800"/>
                <a:gd name="T152" fmla="+- 0 2798 1265"/>
                <a:gd name="T153" fmla="*/ T152 w 1965"/>
                <a:gd name="T154" fmla="+- 0 660 459"/>
                <a:gd name="T155" fmla="*/ 660 h 800"/>
                <a:gd name="T156" fmla="+- 0 2766 1265"/>
                <a:gd name="T157" fmla="*/ T156 w 1965"/>
                <a:gd name="T158" fmla="+- 0 652 459"/>
                <a:gd name="T159" fmla="*/ 652 h 800"/>
                <a:gd name="T160" fmla="+- 0 2860 1265"/>
                <a:gd name="T161" fmla="*/ T160 w 1965"/>
                <a:gd name="T162" fmla="+- 0 650 459"/>
                <a:gd name="T163" fmla="*/ 650 h 800"/>
                <a:gd name="T164" fmla="+- 0 2840 1265"/>
                <a:gd name="T165" fmla="*/ T164 w 1965"/>
                <a:gd name="T166" fmla="+- 0 677 459"/>
                <a:gd name="T167" fmla="*/ 677 h 800"/>
                <a:gd name="T168" fmla="+- 0 2844 1265"/>
                <a:gd name="T169" fmla="*/ T168 w 1965"/>
                <a:gd name="T170" fmla="+- 0 710 459"/>
                <a:gd name="T171" fmla="*/ 710 h 800"/>
                <a:gd name="T172" fmla="+- 0 2869 1265"/>
                <a:gd name="T173" fmla="*/ T172 w 1965"/>
                <a:gd name="T174" fmla="+- 0 758 459"/>
                <a:gd name="T175" fmla="*/ 758 h 800"/>
                <a:gd name="T176" fmla="+- 0 3063 1265"/>
                <a:gd name="T177" fmla="*/ T176 w 1965"/>
                <a:gd name="T178" fmla="+- 0 761 459"/>
                <a:gd name="T179" fmla="*/ 761 h 800"/>
                <a:gd name="T180" fmla="+- 0 3055 1265"/>
                <a:gd name="T181" fmla="*/ T180 w 1965"/>
                <a:gd name="T182" fmla="+- 0 738 459"/>
                <a:gd name="T183" fmla="*/ 738 h 800"/>
                <a:gd name="T184" fmla="+- 0 2919 1265"/>
                <a:gd name="T185" fmla="*/ T184 w 1965"/>
                <a:gd name="T186" fmla="+- 0 665 459"/>
                <a:gd name="T187" fmla="*/ 665 h 800"/>
                <a:gd name="T188" fmla="+- 0 2893 1265"/>
                <a:gd name="T189" fmla="*/ T188 w 1965"/>
                <a:gd name="T190" fmla="+- 0 645 459"/>
                <a:gd name="T191" fmla="*/ 645 h 800"/>
                <a:gd name="T192" fmla="+- 0 2518 1265"/>
                <a:gd name="T193" fmla="*/ T192 w 1965"/>
                <a:gd name="T194" fmla="+- 0 680 459"/>
                <a:gd name="T195" fmla="*/ 680 h 800"/>
                <a:gd name="T196" fmla="+- 0 2474 1265"/>
                <a:gd name="T197" fmla="*/ T196 w 1965"/>
                <a:gd name="T198" fmla="+- 0 745 459"/>
                <a:gd name="T199" fmla="*/ 745 h 800"/>
                <a:gd name="T200" fmla="+- 0 2998 1265"/>
                <a:gd name="T201" fmla="*/ T200 w 1965"/>
                <a:gd name="T202" fmla="+- 0 652 459"/>
                <a:gd name="T203" fmla="*/ 652 h 800"/>
                <a:gd name="T204" fmla="+- 0 2966 1265"/>
                <a:gd name="T205" fmla="*/ T204 w 1965"/>
                <a:gd name="T206" fmla="+- 0 663 459"/>
                <a:gd name="T207" fmla="*/ 663 h 800"/>
                <a:gd name="T208" fmla="+- 0 2951 1265"/>
                <a:gd name="T209" fmla="*/ T208 w 1965"/>
                <a:gd name="T210" fmla="+- 0 692 459"/>
                <a:gd name="T211" fmla="*/ 692 h 800"/>
                <a:gd name="T212" fmla="+- 0 2963 1265"/>
                <a:gd name="T213" fmla="*/ T212 w 1965"/>
                <a:gd name="T214" fmla="+- 0 738 459"/>
                <a:gd name="T215" fmla="*/ 738 h 800"/>
                <a:gd name="T216" fmla="+- 0 3036 1265"/>
                <a:gd name="T217" fmla="*/ T216 w 1965"/>
                <a:gd name="T218" fmla="+- 0 682 459"/>
                <a:gd name="T219" fmla="*/ 682 h 800"/>
                <a:gd name="T220" fmla="+- 0 3014 1265"/>
                <a:gd name="T221" fmla="*/ T220 w 1965"/>
                <a:gd name="T222" fmla="+- 0 657 459"/>
                <a:gd name="T223" fmla="*/ 657 h 8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1965" h="800">
                  <a:moveTo>
                    <a:pt x="1396" y="158"/>
                  </a:moveTo>
                  <a:lnTo>
                    <a:pt x="1295" y="158"/>
                  </a:lnTo>
                  <a:lnTo>
                    <a:pt x="1296" y="159"/>
                  </a:lnTo>
                  <a:lnTo>
                    <a:pt x="1296" y="160"/>
                  </a:lnTo>
                  <a:lnTo>
                    <a:pt x="1388" y="315"/>
                  </a:lnTo>
                  <a:lnTo>
                    <a:pt x="1380" y="318"/>
                  </a:lnTo>
                  <a:lnTo>
                    <a:pt x="1373" y="325"/>
                  </a:lnTo>
                  <a:lnTo>
                    <a:pt x="1368" y="333"/>
                  </a:lnTo>
                  <a:lnTo>
                    <a:pt x="1362" y="346"/>
                  </a:lnTo>
                  <a:lnTo>
                    <a:pt x="1355" y="374"/>
                  </a:lnTo>
                  <a:lnTo>
                    <a:pt x="1353" y="412"/>
                  </a:lnTo>
                  <a:lnTo>
                    <a:pt x="1365" y="458"/>
                  </a:lnTo>
                  <a:lnTo>
                    <a:pt x="1391" y="498"/>
                  </a:lnTo>
                  <a:lnTo>
                    <a:pt x="1430" y="534"/>
                  </a:lnTo>
                  <a:lnTo>
                    <a:pt x="1482" y="563"/>
                  </a:lnTo>
                  <a:lnTo>
                    <a:pt x="1548" y="587"/>
                  </a:lnTo>
                  <a:lnTo>
                    <a:pt x="1552" y="592"/>
                  </a:lnTo>
                  <a:lnTo>
                    <a:pt x="1556" y="598"/>
                  </a:lnTo>
                  <a:lnTo>
                    <a:pt x="1560" y="603"/>
                  </a:lnTo>
                  <a:lnTo>
                    <a:pt x="1527" y="622"/>
                  </a:lnTo>
                  <a:lnTo>
                    <a:pt x="1629" y="800"/>
                  </a:lnTo>
                  <a:lnTo>
                    <a:pt x="1965" y="608"/>
                  </a:lnTo>
                  <a:lnTo>
                    <a:pt x="1941" y="567"/>
                  </a:lnTo>
                  <a:lnTo>
                    <a:pt x="1944" y="566"/>
                  </a:lnTo>
                  <a:lnTo>
                    <a:pt x="1936" y="558"/>
                  </a:lnTo>
                  <a:lnTo>
                    <a:pt x="1869" y="441"/>
                  </a:lnTo>
                  <a:lnTo>
                    <a:pt x="1844" y="441"/>
                  </a:lnTo>
                  <a:lnTo>
                    <a:pt x="1832" y="406"/>
                  </a:lnTo>
                  <a:lnTo>
                    <a:pt x="1440" y="406"/>
                  </a:lnTo>
                  <a:lnTo>
                    <a:pt x="1440" y="403"/>
                  </a:lnTo>
                  <a:lnTo>
                    <a:pt x="1831" y="403"/>
                  </a:lnTo>
                  <a:lnTo>
                    <a:pt x="1812" y="346"/>
                  </a:lnTo>
                  <a:lnTo>
                    <a:pt x="1508" y="346"/>
                  </a:lnTo>
                  <a:lnTo>
                    <a:pt x="1396" y="158"/>
                  </a:lnTo>
                  <a:close/>
                  <a:moveTo>
                    <a:pt x="1068" y="0"/>
                  </a:moveTo>
                  <a:lnTo>
                    <a:pt x="1108" y="80"/>
                  </a:lnTo>
                  <a:lnTo>
                    <a:pt x="0" y="652"/>
                  </a:lnTo>
                  <a:lnTo>
                    <a:pt x="72" y="791"/>
                  </a:lnTo>
                  <a:lnTo>
                    <a:pt x="1177" y="221"/>
                  </a:lnTo>
                  <a:lnTo>
                    <a:pt x="1253" y="221"/>
                  </a:lnTo>
                  <a:lnTo>
                    <a:pt x="1295" y="158"/>
                  </a:lnTo>
                  <a:lnTo>
                    <a:pt x="1396" y="158"/>
                  </a:lnTo>
                  <a:lnTo>
                    <a:pt x="1371" y="117"/>
                  </a:lnTo>
                  <a:lnTo>
                    <a:pt x="1365" y="108"/>
                  </a:lnTo>
                  <a:lnTo>
                    <a:pt x="1356" y="102"/>
                  </a:lnTo>
                  <a:lnTo>
                    <a:pt x="1347" y="97"/>
                  </a:lnTo>
                  <a:lnTo>
                    <a:pt x="1337" y="95"/>
                  </a:lnTo>
                  <a:lnTo>
                    <a:pt x="1386" y="21"/>
                  </a:lnTo>
                  <a:lnTo>
                    <a:pt x="1068" y="0"/>
                  </a:lnTo>
                  <a:close/>
                  <a:moveTo>
                    <a:pt x="1863" y="430"/>
                  </a:moveTo>
                  <a:lnTo>
                    <a:pt x="1844" y="441"/>
                  </a:lnTo>
                  <a:lnTo>
                    <a:pt x="1869" y="441"/>
                  </a:lnTo>
                  <a:lnTo>
                    <a:pt x="1863" y="430"/>
                  </a:lnTo>
                  <a:close/>
                  <a:moveTo>
                    <a:pt x="1831" y="403"/>
                  </a:moveTo>
                  <a:lnTo>
                    <a:pt x="1440" y="403"/>
                  </a:lnTo>
                  <a:lnTo>
                    <a:pt x="1441" y="405"/>
                  </a:lnTo>
                  <a:lnTo>
                    <a:pt x="1441" y="406"/>
                  </a:lnTo>
                  <a:lnTo>
                    <a:pt x="1440" y="406"/>
                  </a:lnTo>
                  <a:lnTo>
                    <a:pt x="1832" y="406"/>
                  </a:lnTo>
                  <a:lnTo>
                    <a:pt x="1831" y="403"/>
                  </a:lnTo>
                  <a:close/>
                  <a:moveTo>
                    <a:pt x="1501" y="193"/>
                  </a:moveTo>
                  <a:lnTo>
                    <a:pt x="1485" y="199"/>
                  </a:lnTo>
                  <a:lnTo>
                    <a:pt x="1472" y="211"/>
                  </a:lnTo>
                  <a:lnTo>
                    <a:pt x="1465" y="226"/>
                  </a:lnTo>
                  <a:lnTo>
                    <a:pt x="1464" y="242"/>
                  </a:lnTo>
                  <a:lnTo>
                    <a:pt x="1470" y="259"/>
                  </a:lnTo>
                  <a:lnTo>
                    <a:pt x="1518" y="340"/>
                  </a:lnTo>
                  <a:lnTo>
                    <a:pt x="1514" y="342"/>
                  </a:lnTo>
                  <a:lnTo>
                    <a:pt x="1511" y="344"/>
                  </a:lnTo>
                  <a:lnTo>
                    <a:pt x="1508" y="346"/>
                  </a:lnTo>
                  <a:lnTo>
                    <a:pt x="1812" y="346"/>
                  </a:lnTo>
                  <a:lnTo>
                    <a:pt x="1798" y="306"/>
                  </a:lnTo>
                  <a:lnTo>
                    <a:pt x="1798" y="302"/>
                  </a:lnTo>
                  <a:lnTo>
                    <a:pt x="1596" y="302"/>
                  </a:lnTo>
                  <a:lnTo>
                    <a:pt x="1544" y="214"/>
                  </a:lnTo>
                  <a:lnTo>
                    <a:pt x="1533" y="201"/>
                  </a:lnTo>
                  <a:lnTo>
                    <a:pt x="1518" y="194"/>
                  </a:lnTo>
                  <a:lnTo>
                    <a:pt x="1501" y="193"/>
                  </a:lnTo>
                  <a:close/>
                  <a:moveTo>
                    <a:pt x="1611" y="185"/>
                  </a:moveTo>
                  <a:lnTo>
                    <a:pt x="1595" y="191"/>
                  </a:lnTo>
                  <a:lnTo>
                    <a:pt x="1582" y="202"/>
                  </a:lnTo>
                  <a:lnTo>
                    <a:pt x="1575" y="218"/>
                  </a:lnTo>
                  <a:lnTo>
                    <a:pt x="1574" y="234"/>
                  </a:lnTo>
                  <a:lnTo>
                    <a:pt x="1579" y="251"/>
                  </a:lnTo>
                  <a:lnTo>
                    <a:pt x="1607" y="298"/>
                  </a:lnTo>
                  <a:lnTo>
                    <a:pt x="1604" y="299"/>
                  </a:lnTo>
                  <a:lnTo>
                    <a:pt x="1596" y="302"/>
                  </a:lnTo>
                  <a:lnTo>
                    <a:pt x="1798" y="302"/>
                  </a:lnTo>
                  <a:lnTo>
                    <a:pt x="1797" y="301"/>
                  </a:lnTo>
                  <a:lnTo>
                    <a:pt x="1790" y="279"/>
                  </a:lnTo>
                  <a:lnTo>
                    <a:pt x="1698" y="279"/>
                  </a:lnTo>
                  <a:lnTo>
                    <a:pt x="1654" y="206"/>
                  </a:lnTo>
                  <a:lnTo>
                    <a:pt x="1643" y="193"/>
                  </a:lnTo>
                  <a:lnTo>
                    <a:pt x="1628" y="186"/>
                  </a:lnTo>
                  <a:lnTo>
                    <a:pt x="1611" y="185"/>
                  </a:lnTo>
                  <a:close/>
                  <a:moveTo>
                    <a:pt x="1253" y="221"/>
                  </a:moveTo>
                  <a:lnTo>
                    <a:pt x="1177" y="221"/>
                  </a:lnTo>
                  <a:lnTo>
                    <a:pt x="1209" y="286"/>
                  </a:lnTo>
                  <a:lnTo>
                    <a:pt x="1253" y="221"/>
                  </a:lnTo>
                  <a:close/>
                  <a:moveTo>
                    <a:pt x="1733" y="193"/>
                  </a:moveTo>
                  <a:lnTo>
                    <a:pt x="1716" y="195"/>
                  </a:lnTo>
                  <a:lnTo>
                    <a:pt x="1701" y="204"/>
                  </a:lnTo>
                  <a:lnTo>
                    <a:pt x="1690" y="217"/>
                  </a:lnTo>
                  <a:lnTo>
                    <a:pt x="1686" y="233"/>
                  </a:lnTo>
                  <a:lnTo>
                    <a:pt x="1688" y="251"/>
                  </a:lnTo>
                  <a:lnTo>
                    <a:pt x="1698" y="279"/>
                  </a:lnTo>
                  <a:lnTo>
                    <a:pt x="1790" y="279"/>
                  </a:lnTo>
                  <a:lnTo>
                    <a:pt x="1771" y="223"/>
                  </a:lnTo>
                  <a:lnTo>
                    <a:pt x="1762" y="208"/>
                  </a:lnTo>
                  <a:lnTo>
                    <a:pt x="1749" y="198"/>
                  </a:lnTo>
                  <a:lnTo>
                    <a:pt x="1733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CBBEF-8064-411F-9D1B-2FBE4F3C6EA1}"/>
              </a:ext>
            </a:extLst>
          </p:cNvPr>
          <p:cNvGrpSpPr>
            <a:grpSpLocks/>
          </p:cNvGrpSpPr>
          <p:nvPr/>
        </p:nvGrpSpPr>
        <p:grpSpPr bwMode="auto">
          <a:xfrm>
            <a:off x="1840925" y="5616160"/>
            <a:ext cx="355498" cy="120795"/>
            <a:chOff x="0" y="0"/>
            <a:chExt cx="762" cy="217"/>
          </a:xfrm>
        </p:grpSpPr>
        <p:sp>
          <p:nvSpPr>
            <p:cNvPr id="59" name="AutoShape 19">
              <a:extLst>
                <a:ext uri="{FF2B5EF4-FFF2-40B4-BE49-F238E27FC236}">
                  <a16:creationId xmlns:a16="http://schemas.microsoft.com/office/drawing/2014/main" id="{534DFE5B-98DB-429F-B9A0-C05FF77EB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762" cy="217"/>
            </a:xfrm>
            <a:custGeom>
              <a:avLst/>
              <a:gdLst>
                <a:gd name="T0" fmla="*/ 528 w 762"/>
                <a:gd name="T1" fmla="*/ 178 h 217"/>
                <a:gd name="T2" fmla="*/ 560 w 762"/>
                <a:gd name="T3" fmla="*/ 216 h 217"/>
                <a:gd name="T4" fmla="*/ 648 w 762"/>
                <a:gd name="T5" fmla="*/ 199 h 217"/>
                <a:gd name="T6" fmla="*/ 694 w 762"/>
                <a:gd name="T7" fmla="*/ 184 h 217"/>
                <a:gd name="T8" fmla="*/ 635 w 762"/>
                <a:gd name="T9" fmla="*/ 162 h 217"/>
                <a:gd name="T10" fmla="*/ 153 w 762"/>
                <a:gd name="T11" fmla="*/ 182 h 217"/>
                <a:gd name="T12" fmla="*/ 218 w 762"/>
                <a:gd name="T13" fmla="*/ 211 h 217"/>
                <a:gd name="T14" fmla="*/ 327 w 762"/>
                <a:gd name="T15" fmla="*/ 185 h 217"/>
                <a:gd name="T16" fmla="*/ 522 w 762"/>
                <a:gd name="T17" fmla="*/ 183 h 217"/>
                <a:gd name="T18" fmla="*/ 725 w 762"/>
                <a:gd name="T19" fmla="*/ 178 h 217"/>
                <a:gd name="T20" fmla="*/ 760 w 762"/>
                <a:gd name="T21" fmla="*/ 176 h 217"/>
                <a:gd name="T22" fmla="*/ 745 w 762"/>
                <a:gd name="T23" fmla="*/ 171 h 217"/>
                <a:gd name="T24" fmla="*/ 683 w 762"/>
                <a:gd name="T25" fmla="*/ 169 h 217"/>
                <a:gd name="T26" fmla="*/ 635 w 762"/>
                <a:gd name="T27" fmla="*/ 162 h 217"/>
                <a:gd name="T28" fmla="*/ 327 w 762"/>
                <a:gd name="T29" fmla="*/ 185 h 217"/>
                <a:gd name="T30" fmla="*/ 386 w 762"/>
                <a:gd name="T31" fmla="*/ 197 h 217"/>
                <a:gd name="T32" fmla="*/ 470 w 762"/>
                <a:gd name="T33" fmla="*/ 205 h 217"/>
                <a:gd name="T34" fmla="*/ 518 w 762"/>
                <a:gd name="T35" fmla="*/ 185 h 217"/>
                <a:gd name="T36" fmla="*/ 65 w 762"/>
                <a:gd name="T37" fmla="*/ 202 h 217"/>
                <a:gd name="T38" fmla="*/ 143 w 762"/>
                <a:gd name="T39" fmla="*/ 168 h 217"/>
                <a:gd name="T40" fmla="*/ 12 w 762"/>
                <a:gd name="T41" fmla="*/ 162 h 217"/>
                <a:gd name="T42" fmla="*/ 707 w 762"/>
                <a:gd name="T43" fmla="*/ 168 h 217"/>
                <a:gd name="T44" fmla="*/ 733 w 762"/>
                <a:gd name="T45" fmla="*/ 169 h 217"/>
                <a:gd name="T46" fmla="*/ 707 w 762"/>
                <a:gd name="T47" fmla="*/ 168 h 217"/>
                <a:gd name="T48" fmla="*/ 225 w 762"/>
                <a:gd name="T49" fmla="*/ 9 h 217"/>
                <a:gd name="T50" fmla="*/ 130 w 762"/>
                <a:gd name="T51" fmla="*/ 90 h 217"/>
                <a:gd name="T52" fmla="*/ 43 w 762"/>
                <a:gd name="T53" fmla="*/ 159 h 217"/>
                <a:gd name="T54" fmla="*/ 149 w 762"/>
                <a:gd name="T55" fmla="*/ 162 h 217"/>
                <a:gd name="T56" fmla="*/ 635 w 762"/>
                <a:gd name="T57" fmla="*/ 162 h 217"/>
                <a:gd name="T58" fmla="*/ 265 w 762"/>
                <a:gd name="T59" fmla="*/ 151 h 217"/>
                <a:gd name="T60" fmla="*/ 213 w 762"/>
                <a:gd name="T61" fmla="*/ 102 h 217"/>
                <a:gd name="T62" fmla="*/ 262 w 762"/>
                <a:gd name="T63" fmla="*/ 22 h 217"/>
                <a:gd name="T64" fmla="*/ 304 w 762"/>
                <a:gd name="T65" fmla="*/ 6 h 217"/>
                <a:gd name="T66" fmla="*/ 457 w 762"/>
                <a:gd name="T67" fmla="*/ 6 h 217"/>
                <a:gd name="T68" fmla="*/ 375 w 762"/>
                <a:gd name="T69" fmla="*/ 24 h 217"/>
                <a:gd name="T70" fmla="*/ 326 w 762"/>
                <a:gd name="T71" fmla="*/ 100 h 217"/>
                <a:gd name="T72" fmla="*/ 265 w 762"/>
                <a:gd name="T73" fmla="*/ 151 h 217"/>
                <a:gd name="T74" fmla="*/ 609 w 762"/>
                <a:gd name="T75" fmla="*/ 148 h 217"/>
                <a:gd name="T76" fmla="*/ 467 w 762"/>
                <a:gd name="T77" fmla="*/ 141 h 217"/>
                <a:gd name="T78" fmla="*/ 400 w 762"/>
                <a:gd name="T79" fmla="*/ 117 h 217"/>
                <a:gd name="T80" fmla="*/ 410 w 762"/>
                <a:gd name="T81" fmla="*/ 34 h 217"/>
                <a:gd name="T82" fmla="*/ 468 w 762"/>
                <a:gd name="T83" fmla="*/ 10 h 217"/>
                <a:gd name="T84" fmla="*/ 605 w 762"/>
                <a:gd name="T85" fmla="*/ 17 h 217"/>
                <a:gd name="T86" fmla="*/ 532 w 762"/>
                <a:gd name="T87" fmla="*/ 55 h 217"/>
                <a:gd name="T88" fmla="*/ 467 w 762"/>
                <a:gd name="T89" fmla="*/ 141 h 217"/>
                <a:gd name="T90" fmla="*/ 585 w 762"/>
                <a:gd name="T91" fmla="*/ 120 h 217"/>
                <a:gd name="T92" fmla="*/ 583 w 762"/>
                <a:gd name="T93" fmla="*/ 53 h 217"/>
                <a:gd name="T94" fmla="*/ 627 w 762"/>
                <a:gd name="T95" fmla="*/ 22 h 217"/>
                <a:gd name="T96" fmla="*/ 605 w 762"/>
                <a:gd name="T97" fmla="*/ 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62" h="217">
                  <a:moveTo>
                    <a:pt x="725" y="178"/>
                  </a:moveTo>
                  <a:lnTo>
                    <a:pt x="528" y="178"/>
                  </a:lnTo>
                  <a:lnTo>
                    <a:pt x="543" y="205"/>
                  </a:lnTo>
                  <a:lnTo>
                    <a:pt x="560" y="216"/>
                  </a:lnTo>
                  <a:lnTo>
                    <a:pt x="591" y="214"/>
                  </a:lnTo>
                  <a:lnTo>
                    <a:pt x="648" y="199"/>
                  </a:lnTo>
                  <a:lnTo>
                    <a:pt x="667" y="193"/>
                  </a:lnTo>
                  <a:lnTo>
                    <a:pt x="694" y="184"/>
                  </a:lnTo>
                  <a:lnTo>
                    <a:pt x="725" y="178"/>
                  </a:lnTo>
                  <a:close/>
                  <a:moveTo>
                    <a:pt x="635" y="162"/>
                  </a:moveTo>
                  <a:lnTo>
                    <a:pt x="149" y="162"/>
                  </a:lnTo>
                  <a:lnTo>
                    <a:pt x="153" y="182"/>
                  </a:lnTo>
                  <a:lnTo>
                    <a:pt x="177" y="202"/>
                  </a:lnTo>
                  <a:lnTo>
                    <a:pt x="218" y="211"/>
                  </a:lnTo>
                  <a:lnTo>
                    <a:pt x="274" y="201"/>
                  </a:lnTo>
                  <a:lnTo>
                    <a:pt x="327" y="185"/>
                  </a:lnTo>
                  <a:lnTo>
                    <a:pt x="518" y="185"/>
                  </a:lnTo>
                  <a:lnTo>
                    <a:pt x="522" y="183"/>
                  </a:lnTo>
                  <a:lnTo>
                    <a:pt x="528" y="178"/>
                  </a:lnTo>
                  <a:lnTo>
                    <a:pt x="725" y="178"/>
                  </a:lnTo>
                  <a:lnTo>
                    <a:pt x="726" y="178"/>
                  </a:lnTo>
                  <a:lnTo>
                    <a:pt x="760" y="176"/>
                  </a:lnTo>
                  <a:lnTo>
                    <a:pt x="761" y="176"/>
                  </a:lnTo>
                  <a:lnTo>
                    <a:pt x="745" y="171"/>
                  </a:lnTo>
                  <a:lnTo>
                    <a:pt x="733" y="169"/>
                  </a:lnTo>
                  <a:lnTo>
                    <a:pt x="683" y="169"/>
                  </a:lnTo>
                  <a:lnTo>
                    <a:pt x="642" y="166"/>
                  </a:lnTo>
                  <a:lnTo>
                    <a:pt x="635" y="162"/>
                  </a:lnTo>
                  <a:close/>
                  <a:moveTo>
                    <a:pt x="518" y="185"/>
                  </a:moveTo>
                  <a:lnTo>
                    <a:pt x="327" y="185"/>
                  </a:lnTo>
                  <a:lnTo>
                    <a:pt x="359" y="187"/>
                  </a:lnTo>
                  <a:lnTo>
                    <a:pt x="386" y="197"/>
                  </a:lnTo>
                  <a:lnTo>
                    <a:pt x="425" y="207"/>
                  </a:lnTo>
                  <a:lnTo>
                    <a:pt x="470" y="205"/>
                  </a:lnTo>
                  <a:lnTo>
                    <a:pt x="502" y="195"/>
                  </a:lnTo>
                  <a:lnTo>
                    <a:pt x="518" y="185"/>
                  </a:lnTo>
                  <a:close/>
                  <a:moveTo>
                    <a:pt x="0" y="161"/>
                  </a:moveTo>
                  <a:lnTo>
                    <a:pt x="65" y="202"/>
                  </a:lnTo>
                  <a:lnTo>
                    <a:pt x="114" y="193"/>
                  </a:lnTo>
                  <a:lnTo>
                    <a:pt x="143" y="168"/>
                  </a:lnTo>
                  <a:lnTo>
                    <a:pt x="149" y="162"/>
                  </a:lnTo>
                  <a:lnTo>
                    <a:pt x="12" y="162"/>
                  </a:lnTo>
                  <a:lnTo>
                    <a:pt x="0" y="161"/>
                  </a:lnTo>
                  <a:close/>
                  <a:moveTo>
                    <a:pt x="707" y="168"/>
                  </a:moveTo>
                  <a:lnTo>
                    <a:pt x="683" y="169"/>
                  </a:lnTo>
                  <a:lnTo>
                    <a:pt x="733" y="169"/>
                  </a:lnTo>
                  <a:lnTo>
                    <a:pt x="727" y="168"/>
                  </a:lnTo>
                  <a:lnTo>
                    <a:pt x="707" y="168"/>
                  </a:lnTo>
                  <a:close/>
                  <a:moveTo>
                    <a:pt x="270" y="0"/>
                  </a:moveTo>
                  <a:lnTo>
                    <a:pt x="225" y="9"/>
                  </a:lnTo>
                  <a:lnTo>
                    <a:pt x="176" y="37"/>
                  </a:lnTo>
                  <a:lnTo>
                    <a:pt x="130" y="90"/>
                  </a:lnTo>
                  <a:lnTo>
                    <a:pt x="85" y="139"/>
                  </a:lnTo>
                  <a:lnTo>
                    <a:pt x="43" y="159"/>
                  </a:lnTo>
                  <a:lnTo>
                    <a:pt x="12" y="162"/>
                  </a:lnTo>
                  <a:lnTo>
                    <a:pt x="149" y="162"/>
                  </a:lnTo>
                  <a:lnTo>
                    <a:pt x="635" y="162"/>
                  </a:lnTo>
                  <a:lnTo>
                    <a:pt x="614" y="151"/>
                  </a:lnTo>
                  <a:lnTo>
                    <a:pt x="265" y="151"/>
                  </a:lnTo>
                  <a:lnTo>
                    <a:pt x="230" y="142"/>
                  </a:lnTo>
                  <a:lnTo>
                    <a:pt x="213" y="102"/>
                  </a:lnTo>
                  <a:lnTo>
                    <a:pt x="228" y="50"/>
                  </a:lnTo>
                  <a:lnTo>
                    <a:pt x="262" y="22"/>
                  </a:lnTo>
                  <a:lnTo>
                    <a:pt x="295" y="11"/>
                  </a:lnTo>
                  <a:lnTo>
                    <a:pt x="304" y="6"/>
                  </a:lnTo>
                  <a:lnTo>
                    <a:pt x="270" y="0"/>
                  </a:lnTo>
                  <a:close/>
                  <a:moveTo>
                    <a:pt x="457" y="6"/>
                  </a:moveTo>
                  <a:lnTo>
                    <a:pt x="413" y="8"/>
                  </a:lnTo>
                  <a:lnTo>
                    <a:pt x="375" y="24"/>
                  </a:lnTo>
                  <a:lnTo>
                    <a:pt x="345" y="55"/>
                  </a:lnTo>
                  <a:lnTo>
                    <a:pt x="326" y="100"/>
                  </a:lnTo>
                  <a:lnTo>
                    <a:pt x="302" y="136"/>
                  </a:lnTo>
                  <a:lnTo>
                    <a:pt x="265" y="151"/>
                  </a:lnTo>
                  <a:lnTo>
                    <a:pt x="614" y="151"/>
                  </a:lnTo>
                  <a:lnTo>
                    <a:pt x="609" y="148"/>
                  </a:lnTo>
                  <a:lnTo>
                    <a:pt x="603" y="141"/>
                  </a:lnTo>
                  <a:lnTo>
                    <a:pt x="467" y="141"/>
                  </a:lnTo>
                  <a:lnTo>
                    <a:pt x="431" y="141"/>
                  </a:lnTo>
                  <a:lnTo>
                    <a:pt x="400" y="117"/>
                  </a:lnTo>
                  <a:lnTo>
                    <a:pt x="390" y="75"/>
                  </a:lnTo>
                  <a:lnTo>
                    <a:pt x="410" y="34"/>
                  </a:lnTo>
                  <a:lnTo>
                    <a:pt x="444" y="16"/>
                  </a:lnTo>
                  <a:lnTo>
                    <a:pt x="468" y="10"/>
                  </a:lnTo>
                  <a:lnTo>
                    <a:pt x="457" y="6"/>
                  </a:lnTo>
                  <a:close/>
                  <a:moveTo>
                    <a:pt x="605" y="17"/>
                  </a:moveTo>
                  <a:lnTo>
                    <a:pt x="570" y="26"/>
                  </a:lnTo>
                  <a:lnTo>
                    <a:pt x="532" y="55"/>
                  </a:lnTo>
                  <a:lnTo>
                    <a:pt x="495" y="114"/>
                  </a:lnTo>
                  <a:lnTo>
                    <a:pt x="467" y="141"/>
                  </a:lnTo>
                  <a:lnTo>
                    <a:pt x="603" y="141"/>
                  </a:lnTo>
                  <a:lnTo>
                    <a:pt x="585" y="120"/>
                  </a:lnTo>
                  <a:lnTo>
                    <a:pt x="575" y="88"/>
                  </a:lnTo>
                  <a:lnTo>
                    <a:pt x="583" y="53"/>
                  </a:lnTo>
                  <a:lnTo>
                    <a:pt x="606" y="32"/>
                  </a:lnTo>
                  <a:lnTo>
                    <a:pt x="627" y="22"/>
                  </a:lnTo>
                  <a:lnTo>
                    <a:pt x="632" y="19"/>
                  </a:lnTo>
                  <a:lnTo>
                    <a:pt x="605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13594811-AEAD-49C4-9DFA-D8DF14117D8B}"/>
              </a:ext>
            </a:extLst>
          </p:cNvPr>
          <p:cNvSpPr txBox="1"/>
          <p:nvPr/>
        </p:nvSpPr>
        <p:spPr>
          <a:xfrm>
            <a:off x="2622421" y="5017706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Insurance services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265CE28-9923-4B26-8CFC-B61EB5DAF0A2}"/>
              </a:ext>
            </a:extLst>
          </p:cNvPr>
          <p:cNvSpPr txBox="1"/>
          <p:nvPr/>
        </p:nvSpPr>
        <p:spPr>
          <a:xfrm>
            <a:off x="2626536" y="5529940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Engineering services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D195AFB-E1A2-4C37-BAD7-EA69B5D31E2D}"/>
              </a:ext>
            </a:extLst>
          </p:cNvPr>
          <p:cNvSpPr txBox="1"/>
          <p:nvPr/>
        </p:nvSpPr>
        <p:spPr>
          <a:xfrm>
            <a:off x="9516216" y="1334779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3DF18B-3FE0-4AEA-847F-C2E3C39FEA82}"/>
              </a:ext>
            </a:extLst>
          </p:cNvPr>
          <p:cNvSpPr txBox="1"/>
          <p:nvPr/>
        </p:nvSpPr>
        <p:spPr>
          <a:xfrm>
            <a:off x="9516216" y="1861371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9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8DB2C68-4775-4D40-803E-F0D3C14CF903}"/>
              </a:ext>
            </a:extLst>
          </p:cNvPr>
          <p:cNvSpPr txBox="1"/>
          <p:nvPr/>
        </p:nvSpPr>
        <p:spPr>
          <a:xfrm>
            <a:off x="9320649" y="2349948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25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D0BF1DC-71F5-46AF-8F9A-2E6466040921}"/>
              </a:ext>
            </a:extLst>
          </p:cNvPr>
          <p:cNvSpPr txBox="1"/>
          <p:nvPr/>
        </p:nvSpPr>
        <p:spPr>
          <a:xfrm>
            <a:off x="9320649" y="288474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12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98727BA-7127-4BED-8B90-D521189C3AC2}"/>
              </a:ext>
            </a:extLst>
          </p:cNvPr>
          <p:cNvSpPr txBox="1"/>
          <p:nvPr/>
        </p:nvSpPr>
        <p:spPr>
          <a:xfrm>
            <a:off x="9320649" y="3419542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10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9AD7104-9B64-47D0-B551-BE151511845E}"/>
              </a:ext>
            </a:extLst>
          </p:cNvPr>
          <p:cNvSpPr txBox="1"/>
          <p:nvPr/>
        </p:nvSpPr>
        <p:spPr>
          <a:xfrm>
            <a:off x="9516216" y="44891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E8B60BD-3E5F-44D8-8CB9-C9B6DE741637}"/>
              </a:ext>
            </a:extLst>
          </p:cNvPr>
          <p:cNvSpPr txBox="1"/>
          <p:nvPr/>
        </p:nvSpPr>
        <p:spPr>
          <a:xfrm>
            <a:off x="9516216" y="500005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645B8B7-718B-4287-8F13-00151EF84FD0}"/>
              </a:ext>
            </a:extLst>
          </p:cNvPr>
          <p:cNvSpPr txBox="1"/>
          <p:nvPr/>
        </p:nvSpPr>
        <p:spPr>
          <a:xfrm>
            <a:off x="9516216" y="5510964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8C4413C-9AAB-40FD-98BE-CF4F20BBF482}"/>
              </a:ext>
            </a:extLst>
          </p:cNvPr>
          <p:cNvSpPr txBox="1"/>
          <p:nvPr/>
        </p:nvSpPr>
        <p:spPr>
          <a:xfrm>
            <a:off x="7847895" y="500005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-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96002E-2620-4917-9B46-DDC65FADD304}"/>
              </a:ext>
            </a:extLst>
          </p:cNvPr>
          <p:cNvSpPr txBox="1"/>
          <p:nvPr/>
        </p:nvSpPr>
        <p:spPr>
          <a:xfrm>
            <a:off x="7847895" y="551096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-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78F8C9-C269-48E2-B8F3-CFB57743648F}"/>
              </a:ext>
            </a:extLst>
          </p:cNvPr>
          <p:cNvSpPr txBox="1"/>
          <p:nvPr/>
        </p:nvSpPr>
        <p:spPr>
          <a:xfrm>
            <a:off x="9544458" y="39438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0" dirty="0">
                <a:solidFill>
                  <a:srgbClr val="0F5494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85968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200342" y="1552621"/>
            <a:ext cx="1404482" cy="4812125"/>
          </a:xfrm>
          <a:prstGeom prst="roundRect">
            <a:avLst/>
          </a:prstGeom>
          <a:gradFill flip="none" rotWithShape="1">
            <a:gsLst>
              <a:gs pos="0">
                <a:srgbClr val="0070C0"/>
              </a:gs>
              <a:gs pos="43000">
                <a:schemeClr val="accent1">
                  <a:lumMod val="45000"/>
                  <a:lumOff val="55000"/>
                </a:schemeClr>
              </a:gs>
              <a:gs pos="71000">
                <a:schemeClr val="accent1">
                  <a:lumMod val="45000"/>
                  <a:lumOff val="55000"/>
                </a:schemeClr>
              </a:gs>
              <a:gs pos="85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25020"/>
            <a:ext cx="10873208" cy="895906"/>
          </a:xfrm>
        </p:spPr>
        <p:txBody>
          <a:bodyPr/>
          <a:lstStyle/>
          <a:p>
            <a:r>
              <a:rPr lang="en-IE" sz="2000" dirty="0" smtClean="0"/>
              <a:t>Taxonomy design - selection </a:t>
            </a:r>
            <a:r>
              <a:rPr lang="en-IE" sz="2000" dirty="0"/>
              <a:t>of sectors </a:t>
            </a:r>
            <a:r>
              <a:rPr lang="en-IE" sz="2000" dirty="0" smtClean="0"/>
              <a:t>and setting substantial contribution threshold (climate mitigation)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199456" y="1345817"/>
            <a:ext cx="2016224" cy="4940856"/>
          </a:xfrm>
          <a:prstGeom prst="roundRect">
            <a:avLst/>
          </a:prstGeom>
          <a:solidFill>
            <a:srgbClr val="BDDEF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1421077" y="3423965"/>
            <a:ext cx="4626417" cy="605163"/>
          </a:xfrm>
          <a:prstGeom prst="triangle">
            <a:avLst>
              <a:gd name="adj" fmla="val 25821"/>
            </a:avLst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200" b="0" dirty="0"/>
              <a:t>Selection/ Prioritisation*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1247328" y="2610388"/>
            <a:ext cx="1982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F5494"/>
                </a:solidFill>
              </a:rPr>
              <a:t>The universe of </a:t>
            </a:r>
          </a:p>
          <a:p>
            <a:pPr algn="ctr"/>
            <a:r>
              <a:rPr lang="en-GB" sz="1600" dirty="0">
                <a:solidFill>
                  <a:srgbClr val="0F5494"/>
                </a:solidFill>
              </a:rPr>
              <a:t>‘economic activities’, classified into 1000+ sub-sectors </a:t>
            </a:r>
            <a:endParaRPr lang="en-GB" sz="1400" i="1" dirty="0">
              <a:solidFill>
                <a:srgbClr val="0F549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52865" y="1839744"/>
            <a:ext cx="120724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>
                <a:solidFill>
                  <a:srgbClr val="0F5494"/>
                </a:solidFill>
              </a:rPr>
              <a:t>70 </a:t>
            </a:r>
            <a:r>
              <a:rPr lang="en-GB" sz="1050" dirty="0">
                <a:solidFill>
                  <a:srgbClr val="0F5494"/>
                </a:solidFill>
              </a:rPr>
              <a:t>priority ‘economic activities’, i.e. sub-sectors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68298" y="3544832"/>
            <a:ext cx="1433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0F5494"/>
                </a:solidFill>
              </a:rPr>
              <a:t>Likely a priority </a:t>
            </a:r>
            <a:r>
              <a:rPr lang="en-GB" sz="1000" dirty="0" smtClean="0">
                <a:solidFill>
                  <a:srgbClr val="0F5494"/>
                </a:solidFill>
              </a:rPr>
              <a:t>but </a:t>
            </a:r>
            <a:r>
              <a:rPr lang="en-GB" sz="1000" dirty="0" smtClean="0">
                <a:solidFill>
                  <a:srgbClr val="0D4DA1"/>
                </a:solidFill>
              </a:rPr>
              <a:t>not yet </a:t>
            </a:r>
            <a:r>
              <a:rPr lang="en-GB" sz="1000" dirty="0">
                <a:solidFill>
                  <a:srgbClr val="0F5494"/>
                </a:solidFill>
              </a:rPr>
              <a:t>assessed…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88146" y="4646397"/>
            <a:ext cx="1481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D4DA1"/>
                </a:solidFill>
              </a:rPr>
              <a:t>Lower footprint </a:t>
            </a:r>
            <a:r>
              <a:rPr lang="en-GB" sz="1000" dirty="0">
                <a:solidFill>
                  <a:srgbClr val="0D4DA1"/>
                </a:solidFill>
              </a:rPr>
              <a:t>sub-sectors</a:t>
            </a:r>
            <a:r>
              <a:rPr lang="en-GB" sz="1000" dirty="0">
                <a:solidFill>
                  <a:srgbClr val="0F5494"/>
                </a:solidFill>
              </a:rPr>
              <a:t>… </a:t>
            </a:r>
          </a:p>
          <a:p>
            <a:pPr algn="ctr"/>
            <a:endParaRPr lang="en-GB" sz="1000" dirty="0">
              <a:solidFill>
                <a:srgbClr val="0F5494"/>
              </a:solidFill>
            </a:endParaRPr>
          </a:p>
          <a:p>
            <a:pPr algn="ctr"/>
            <a:r>
              <a:rPr lang="en-GB" sz="1000" b="0" dirty="0">
                <a:solidFill>
                  <a:srgbClr val="0F5494"/>
                </a:solidFill>
              </a:rPr>
              <a:t>…</a:t>
            </a:r>
            <a:r>
              <a:rPr lang="en-GB" sz="1000" b="0" dirty="0">
                <a:solidFill>
                  <a:srgbClr val="0D4DA1"/>
                </a:solidFill>
              </a:rPr>
              <a:t>not </a:t>
            </a:r>
            <a:r>
              <a:rPr lang="en-GB" sz="1000" b="0" dirty="0" smtClean="0">
                <a:solidFill>
                  <a:srgbClr val="0D4DA1"/>
                </a:solidFill>
              </a:rPr>
              <a:t>prioritised for inclusion in the </a:t>
            </a:r>
            <a:r>
              <a:rPr lang="en-GB" sz="1000" b="0" dirty="0" smtClean="0">
                <a:solidFill>
                  <a:srgbClr val="0F5494"/>
                </a:solidFill>
              </a:rPr>
              <a:t>taxonomy</a:t>
            </a:r>
            <a:endParaRPr lang="en-GB" sz="1000" b="0" dirty="0">
              <a:solidFill>
                <a:srgbClr val="0F5494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341876" y="4905119"/>
            <a:ext cx="24125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D4DA1"/>
                </a:solidFill>
              </a:rPr>
              <a:t>Sub-sectors that were looked at but not included</a:t>
            </a:r>
            <a:endParaRPr lang="en-GB" sz="1100" dirty="0">
              <a:solidFill>
                <a:srgbClr val="0D4DA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41875" y="5336006"/>
            <a:ext cx="271529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0" dirty="0" smtClean="0">
                <a:solidFill>
                  <a:srgbClr val="0F5494"/>
                </a:solidFill>
              </a:rPr>
              <a:t>- No </a:t>
            </a:r>
            <a:r>
              <a:rPr lang="en-GB" sz="1050" b="0" dirty="0">
                <a:solidFill>
                  <a:srgbClr val="0F5494"/>
                </a:solidFill>
              </a:rPr>
              <a:t>foreseeable technology that will allow the activities within the sub-sector to achieve low/zero GHG emissions         </a:t>
            </a:r>
            <a:r>
              <a:rPr lang="en-GB" sz="1050" b="0" i="1" dirty="0">
                <a:solidFill>
                  <a:srgbClr val="0F5494"/>
                </a:solidFill>
              </a:rPr>
              <a:t>or</a:t>
            </a:r>
          </a:p>
          <a:p>
            <a:r>
              <a:rPr lang="en-GB" sz="1050" b="0" dirty="0">
                <a:solidFill>
                  <a:srgbClr val="0F5494"/>
                </a:solidFill>
              </a:rPr>
              <a:t>- Insurmountable DNSH </a:t>
            </a:r>
            <a:r>
              <a:rPr lang="en-GB" sz="1050" b="0" dirty="0" smtClean="0">
                <a:solidFill>
                  <a:srgbClr val="0F5494"/>
                </a:solidFill>
              </a:rPr>
              <a:t>issue</a:t>
            </a:r>
            <a:endParaRPr lang="en-GB" sz="1050" b="0" dirty="0">
              <a:solidFill>
                <a:srgbClr val="0F549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04112" y="908720"/>
            <a:ext cx="4296283" cy="2585610"/>
            <a:chOff x="7272325" y="1059414"/>
            <a:chExt cx="4296283" cy="2585610"/>
          </a:xfrm>
        </p:grpSpPr>
        <p:sp>
          <p:nvSpPr>
            <p:cNvPr id="9" name="Rounded Rectangle 8"/>
            <p:cNvSpPr/>
            <p:nvPr/>
          </p:nvSpPr>
          <p:spPr>
            <a:xfrm>
              <a:off x="8059703" y="1780058"/>
              <a:ext cx="576064" cy="38619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059703" y="2166248"/>
              <a:ext cx="576064" cy="147877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7272325" y="2161518"/>
              <a:ext cx="504056" cy="468182"/>
            </a:xfrm>
            <a:prstGeom prst="rightArrow">
              <a:avLst/>
            </a:prstGeom>
            <a:solidFill>
              <a:srgbClr val="133176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7655" y="1059414"/>
              <a:ext cx="147806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F5494"/>
                  </a:solidFill>
                </a:rPr>
                <a:t>Sub-sector #1 </a:t>
              </a:r>
            </a:p>
            <a:p>
              <a:pPr algn="ctr"/>
              <a:r>
                <a:rPr lang="en-GB" sz="1100" b="0" dirty="0">
                  <a:solidFill>
                    <a:srgbClr val="0F5494"/>
                  </a:solidFill>
                </a:rPr>
                <a:t>(e.g. iron &amp; steel production) 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7915687" y="2166248"/>
              <a:ext cx="864096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8741601" y="2035443"/>
              <a:ext cx="4593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F5494"/>
                  </a:solidFill>
                </a:rPr>
                <a:t>SC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0346583" y="1780058"/>
              <a:ext cx="576064" cy="38146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0346583" y="2161518"/>
              <a:ext cx="576064" cy="14835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096278" y="1059414"/>
              <a:ext cx="14723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F5494"/>
                  </a:solidFill>
                </a:rPr>
                <a:t>Sub-sector #67 </a:t>
              </a:r>
            </a:p>
            <a:p>
              <a:pPr algn="ctr"/>
              <a:r>
                <a:rPr lang="en-GB" sz="1100" b="0" dirty="0">
                  <a:solidFill>
                    <a:srgbClr val="0F5494"/>
                  </a:solidFill>
                </a:rPr>
                <a:t>(e.g. production of electricity from hydropower) 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0207874" y="2164149"/>
              <a:ext cx="864096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8965781" y="3194523"/>
              <a:ext cx="1110146" cy="1"/>
            </a:xfrm>
            <a:prstGeom prst="line">
              <a:avLst/>
            </a:prstGeom>
            <a:noFill/>
            <a:ln w="57150" cap="flat" cmpd="sng" algn="ctr">
              <a:solidFill>
                <a:srgbClr val="0F5494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V="1">
              <a:off x="9037789" y="1386596"/>
              <a:ext cx="1110146" cy="1"/>
            </a:xfrm>
            <a:prstGeom prst="line">
              <a:avLst/>
            </a:prstGeom>
            <a:noFill/>
            <a:ln w="57150" cap="flat" cmpd="sng" algn="ctr">
              <a:solidFill>
                <a:srgbClr val="0F5494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11010883" y="2035443"/>
              <a:ext cx="4593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F5494"/>
                  </a:solidFill>
                </a:rPr>
                <a:t>SC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91545" y="6383221"/>
            <a:ext cx="44644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0F5494"/>
                </a:solidFill>
              </a:rPr>
              <a:t>* Prioritisation on the basis of GHG emissions of (sub-) </a:t>
            </a:r>
            <a:r>
              <a:rPr lang="en-GB" sz="1050" b="0" dirty="0" smtClean="0">
                <a:solidFill>
                  <a:srgbClr val="0F5494"/>
                </a:solidFill>
              </a:rPr>
              <a:t>sectors, reduction potential, </a:t>
            </a:r>
            <a:r>
              <a:rPr lang="en-GB" sz="1050" b="0" dirty="0">
                <a:solidFill>
                  <a:srgbClr val="0F5494"/>
                </a:solidFill>
              </a:rPr>
              <a:t>and/or enabling reductions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5663952" y="1659578"/>
            <a:ext cx="203540" cy="135476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e 10"/>
          <p:cNvSpPr/>
          <p:nvPr/>
        </p:nvSpPr>
        <p:spPr>
          <a:xfrm>
            <a:off x="5680062" y="3379769"/>
            <a:ext cx="164148" cy="71906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Brace 37"/>
          <p:cNvSpPr/>
          <p:nvPr/>
        </p:nvSpPr>
        <p:spPr>
          <a:xfrm>
            <a:off x="5727804" y="4570086"/>
            <a:ext cx="58571" cy="17165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233069" y="3228484"/>
            <a:ext cx="1351108" cy="107480"/>
          </a:xfrm>
          <a:prstGeom prst="roundRect">
            <a:avLst/>
          </a:prstGeom>
          <a:solidFill>
            <a:srgbClr val="99663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42" name="Rounded Rectangle 41"/>
          <p:cNvSpPr/>
          <p:nvPr/>
        </p:nvSpPr>
        <p:spPr>
          <a:xfrm>
            <a:off x="4228030" y="4234732"/>
            <a:ext cx="1351108" cy="107480"/>
          </a:xfrm>
          <a:prstGeom prst="roundRect">
            <a:avLst/>
          </a:prstGeom>
          <a:solidFill>
            <a:srgbClr val="99663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44" name="Rounded Rectangle 43"/>
          <p:cNvSpPr/>
          <p:nvPr/>
        </p:nvSpPr>
        <p:spPr>
          <a:xfrm>
            <a:off x="4230781" y="3043829"/>
            <a:ext cx="1351108" cy="107480"/>
          </a:xfrm>
          <a:prstGeom prst="roundRect">
            <a:avLst/>
          </a:prstGeom>
          <a:solidFill>
            <a:srgbClr val="99663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45" name="Rounded Rectangle 44"/>
          <p:cNvSpPr/>
          <p:nvPr/>
        </p:nvSpPr>
        <p:spPr>
          <a:xfrm>
            <a:off x="4228030" y="4449121"/>
            <a:ext cx="1351108" cy="107480"/>
          </a:xfrm>
          <a:prstGeom prst="roundRect">
            <a:avLst/>
          </a:prstGeom>
          <a:solidFill>
            <a:srgbClr val="99663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51" name="Rounded Rectangle 50"/>
          <p:cNvSpPr/>
          <p:nvPr/>
        </p:nvSpPr>
        <p:spPr>
          <a:xfrm>
            <a:off x="8277150" y="5017968"/>
            <a:ext cx="129451" cy="136260"/>
          </a:xfrm>
          <a:prstGeom prst="roundRect">
            <a:avLst/>
          </a:prstGeom>
          <a:solidFill>
            <a:srgbClr val="99663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3070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796278" y="1957705"/>
            <a:ext cx="5328000" cy="390643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SMEs is any sector can benefit</a:t>
            </a:r>
            <a:r>
              <a:rPr lang="en-US" dirty="0" smtClean="0"/>
              <a:t>:</a:t>
            </a:r>
          </a:p>
          <a:p>
            <a:r>
              <a:rPr lang="en-US" dirty="0" smtClean="0"/>
              <a:t>Sustainable transport</a:t>
            </a:r>
          </a:p>
          <a:p>
            <a:r>
              <a:rPr lang="en-US" dirty="0"/>
              <a:t>Energy efficiency of newly built- or renovation of existing buildings</a:t>
            </a:r>
          </a:p>
          <a:p>
            <a:r>
              <a:rPr lang="en-US" dirty="0" smtClean="0"/>
              <a:t>Energy efficiency of some machinery</a:t>
            </a:r>
          </a:p>
          <a:p>
            <a:r>
              <a:rPr lang="en-US" dirty="0" smtClean="0"/>
              <a:t>+ other 4 </a:t>
            </a:r>
            <a:r>
              <a:rPr lang="en-US" dirty="0" err="1" smtClean="0"/>
              <a:t>env</a:t>
            </a:r>
            <a:r>
              <a:rPr lang="en-US" dirty="0" smtClean="0"/>
              <a:t> objectives to 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8278" y="1957705"/>
            <a:ext cx="5328000" cy="390643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Many SMEs in certain sectors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Construction</a:t>
            </a:r>
          </a:p>
          <a:p>
            <a:r>
              <a:rPr lang="en-US" dirty="0" smtClean="0"/>
              <a:t>Transport</a:t>
            </a:r>
          </a:p>
          <a:p>
            <a:r>
              <a:rPr lang="en-US" dirty="0"/>
              <a:t>Suppliers of sustainable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+ other 4 </a:t>
            </a:r>
            <a:r>
              <a:rPr lang="en-US" dirty="0" err="1" smtClean="0"/>
              <a:t>env</a:t>
            </a:r>
            <a:r>
              <a:rPr lang="en-US" dirty="0" smtClean="0"/>
              <a:t> objectives to come!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and SMEs – relevance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796278" y="1957705"/>
            <a:ext cx="5328000" cy="438213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Using Taxonomy </a:t>
            </a:r>
            <a:r>
              <a:rPr lang="en-US" b="1" dirty="0" smtClean="0"/>
              <a:t>voluntarily </a:t>
            </a:r>
            <a:r>
              <a:rPr lang="en-US" dirty="0" smtClean="0"/>
              <a:t>or in </a:t>
            </a:r>
            <a:r>
              <a:rPr lang="en-US" b="1" dirty="0" smtClean="0"/>
              <a:t>other legal instruments</a:t>
            </a:r>
          </a:p>
          <a:p>
            <a:r>
              <a:rPr lang="en-US" dirty="0" smtClean="0"/>
              <a:t>No legal obligations for </a:t>
            </a:r>
            <a:r>
              <a:rPr lang="en-US" b="1" dirty="0" smtClean="0"/>
              <a:t>voluntary use</a:t>
            </a:r>
          </a:p>
          <a:p>
            <a:r>
              <a:rPr lang="en-US" dirty="0" smtClean="0"/>
              <a:t>Other legal instruments may define their </a:t>
            </a:r>
            <a:r>
              <a:rPr lang="en-US" b="1" dirty="0" smtClean="0"/>
              <a:t>own conditions </a:t>
            </a:r>
            <a:r>
              <a:rPr lang="en-US" dirty="0" smtClean="0"/>
              <a:t>for use </a:t>
            </a:r>
          </a:p>
          <a:p>
            <a:r>
              <a:rPr lang="en-US" dirty="0" smtClean="0"/>
              <a:t>…and their </a:t>
            </a:r>
            <a:r>
              <a:rPr lang="en-US" b="1" dirty="0" smtClean="0"/>
              <a:t>own verification frameworks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8278" y="1957705"/>
            <a:ext cx="5328000" cy="390643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Taxonomy Regulation</a:t>
            </a:r>
          </a:p>
          <a:p>
            <a:r>
              <a:rPr lang="en-US" dirty="0" smtClean="0"/>
              <a:t>Legal obligation on </a:t>
            </a:r>
            <a:r>
              <a:rPr lang="en-US" b="1" dirty="0" smtClean="0"/>
              <a:t>companies</a:t>
            </a:r>
            <a:r>
              <a:rPr lang="en-US" dirty="0" smtClean="0"/>
              <a:t> under NFRD scope to disclose alignment</a:t>
            </a:r>
          </a:p>
          <a:p>
            <a:r>
              <a:rPr lang="en-US" dirty="0" smtClean="0"/>
              <a:t>Legal obligation </a:t>
            </a:r>
            <a:r>
              <a:rPr lang="en-US" b="1" dirty="0" smtClean="0"/>
              <a:t>on financial market participants</a:t>
            </a:r>
            <a:r>
              <a:rPr lang="en-US" dirty="0" smtClean="0"/>
              <a:t> to disclose alignment of financial products</a:t>
            </a:r>
          </a:p>
          <a:p>
            <a:r>
              <a:rPr lang="en-US" b="1" dirty="0" smtClean="0"/>
              <a:t>No verification framework </a:t>
            </a:r>
            <a:r>
              <a:rPr lang="en-US" dirty="0" smtClean="0"/>
              <a:t>– review clause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use of Taxonomy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7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F54C-4D23-42E3-8655-6B8112FD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Taxonomy Regulation disclosure obligations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63E7EA-67E8-4C39-B51C-1FB6AA15C6F0}"/>
              </a:ext>
            </a:extLst>
          </p:cNvPr>
          <p:cNvSpPr/>
          <p:nvPr/>
        </p:nvSpPr>
        <p:spPr>
          <a:xfrm>
            <a:off x="788952" y="1956367"/>
            <a:ext cx="10729192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024B9C"/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Art.9 products </a:t>
            </a:r>
            <a:r>
              <a:rPr lang="en-GB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(“pursuing environmental objectives”)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endParaRPr lang="en-GB" dirty="0" smtClean="0">
              <a:solidFill>
                <a:schemeClr val="tx1">
                  <a:lumMod val="50000"/>
                </a:schemeClr>
              </a:solidFill>
              <a:latin typeface="+mj-lt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024B9C"/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Art.8 products </a:t>
            </a:r>
            <a:r>
              <a:rPr lang="en-GB" b="0" dirty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(“pursuing environmental </a:t>
            </a:r>
            <a:r>
              <a:rPr lang="en-GB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/ social characteristics”)</a:t>
            </a: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endParaRPr lang="en-IE" dirty="0" smtClean="0">
              <a:solidFill>
                <a:schemeClr val="tx1">
                  <a:lumMod val="50000"/>
                </a:schemeClr>
              </a:solidFill>
              <a:latin typeface="+mj-lt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IE" dirty="0" smtClean="0">
                <a:solidFill>
                  <a:srgbClr val="024B9C"/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Mainstream products</a:t>
            </a:r>
            <a:r>
              <a:rPr lang="en-IE" b="0" dirty="0" smtClean="0">
                <a:solidFill>
                  <a:srgbClr val="024B9C"/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IE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(i.e. those not pursuing environmental objectives or characteristics)</a:t>
            </a:r>
          </a:p>
          <a:p>
            <a:pPr lvl="1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</a:pPr>
            <a:r>
              <a:rPr lang="en-IE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Statement: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“The investments underlying this financial product do not take into account the EU criteria for environmentally sustainable investments”. </a:t>
            </a:r>
            <a:endParaRPr lang="en-GB" dirty="0">
              <a:solidFill>
                <a:schemeClr val="tx1">
                  <a:lumMod val="50000"/>
                </a:schemeClr>
              </a:solidFill>
              <a:latin typeface="+mj-lt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58F85-AC1F-446F-A6AA-FD0E4CC9152A}"/>
              </a:ext>
            </a:extLst>
          </p:cNvPr>
          <p:cNvSpPr/>
          <p:nvPr/>
        </p:nvSpPr>
        <p:spPr>
          <a:xfrm>
            <a:off x="118871" y="1389506"/>
            <a:ext cx="1092581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30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F5494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Three types of investment products under the </a:t>
            </a:r>
            <a:r>
              <a:rPr lang="en-GB" sz="2000" b="1" dirty="0" smtClean="0">
                <a:solidFill>
                  <a:srgbClr val="0F5494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sustainability disclosure regulation</a:t>
            </a:r>
            <a:r>
              <a:rPr lang="en-GB" sz="2000" dirty="0" smtClean="0">
                <a:solidFill>
                  <a:srgbClr val="0F5494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  <a:endParaRPr lang="en-GB" sz="1800" dirty="0">
              <a:solidFill>
                <a:srgbClr val="0F5494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3008" y="1786388"/>
            <a:ext cx="3528392" cy="173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</a:pPr>
            <a:r>
              <a:rPr lang="en-GB" sz="1600" b="0" dirty="0" smtClean="0">
                <a:solidFill>
                  <a:schemeClr val="tx1">
                    <a:lumMod val="50000"/>
                  </a:schemeClr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TR: “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how and to what extent” the underlying investments support Taxonomy-compliant </a:t>
            </a:r>
            <a:r>
              <a:rPr lang="en-US" sz="1600" b="0" dirty="0" smtClean="0">
                <a:solidFill>
                  <a:schemeClr val="tx1">
                    <a:lumMod val="50000"/>
                  </a:schemeClr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activities</a:t>
            </a:r>
          </a:p>
          <a:p>
            <a:pPr lvl="1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</a:pPr>
            <a:r>
              <a:rPr lang="en-US" sz="1600" b="0" dirty="0" smtClean="0">
                <a:solidFill>
                  <a:schemeClr val="tx1">
                    <a:lumMod val="50000"/>
                  </a:schemeClr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+ DNSH (variable scope)</a:t>
            </a:r>
            <a:endParaRPr lang="en-US" sz="1600" b="0" dirty="0">
              <a:solidFill>
                <a:schemeClr val="tx1">
                  <a:lumMod val="50000"/>
                </a:schemeClr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7432988" y="2041649"/>
            <a:ext cx="360040" cy="817956"/>
          </a:xfrm>
          <a:prstGeom prst="rightBrace">
            <a:avLst>
              <a:gd name="adj1" fmla="val 2042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258F85-AC1F-446F-A6AA-FD0E4CC9152A}"/>
              </a:ext>
            </a:extLst>
          </p:cNvPr>
          <p:cNvSpPr/>
          <p:nvPr/>
        </p:nvSpPr>
        <p:spPr>
          <a:xfrm>
            <a:off x="118872" y="4459292"/>
            <a:ext cx="1092581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30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F5494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Disclosure by companies covered by the </a:t>
            </a:r>
            <a:r>
              <a:rPr lang="en-GB" sz="2000" b="1" dirty="0" smtClean="0">
                <a:solidFill>
                  <a:srgbClr val="0F5494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NFRD </a:t>
            </a:r>
            <a:r>
              <a:rPr lang="en-GB" sz="2000" dirty="0" smtClean="0">
                <a:solidFill>
                  <a:srgbClr val="0F5494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(review foreseen)</a:t>
            </a:r>
            <a:endParaRPr lang="en-GB" sz="1800" dirty="0">
              <a:solidFill>
                <a:srgbClr val="0F5494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63E7EA-67E8-4C39-B51C-1FB6AA15C6F0}"/>
              </a:ext>
            </a:extLst>
          </p:cNvPr>
          <p:cNvSpPr/>
          <p:nvPr/>
        </p:nvSpPr>
        <p:spPr>
          <a:xfrm>
            <a:off x="863926" y="4904863"/>
            <a:ext cx="10729192" cy="1135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IE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Taxonomy-alignment of activities</a:t>
            </a:r>
            <a:endParaRPr lang="en-IE" dirty="0">
              <a:solidFill>
                <a:schemeClr val="tx1">
                  <a:lumMod val="50000"/>
                </a:schemeClr>
              </a:solidFill>
              <a:latin typeface="+mj-lt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IE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Proportion of turnover</a:t>
            </a:r>
          </a:p>
          <a:p>
            <a:pPr marL="742950" lvl="1" indent="-285750">
              <a:lnSpc>
                <a:spcPct val="130000"/>
              </a:lnSpc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IE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Proportion of </a:t>
            </a:r>
            <a:r>
              <a:rPr lang="en-IE" b="0" dirty="0" err="1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CapEx</a:t>
            </a:r>
            <a:r>
              <a:rPr lang="en-IE" b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 and </a:t>
            </a:r>
            <a:r>
              <a:rPr lang="en-IE" b="0" dirty="0" err="1" smtClean="0">
                <a:solidFill>
                  <a:schemeClr val="tx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Times New Roman" panose="02020603050405020304" pitchFamily="18" charset="0"/>
              </a:rPr>
              <a:t>OpEx</a:t>
            </a:r>
            <a:endParaRPr lang="en-GB" b="0" dirty="0">
              <a:solidFill>
                <a:schemeClr val="tx1">
                  <a:lumMod val="50000"/>
                </a:schemeClr>
              </a:solidFill>
              <a:latin typeface="+mj-lt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C811-A31F-4CAC-AF5D-1CD3866D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226" y="863126"/>
            <a:ext cx="10515600" cy="782357"/>
          </a:xfrm>
        </p:spPr>
        <p:txBody>
          <a:bodyPr/>
          <a:lstStyle/>
          <a:p>
            <a:r>
              <a:rPr lang="en-GB" dirty="0" smtClean="0"/>
              <a:t>Disclosures obligations by companies and financial market participants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9B4AFF7-DA68-450B-8ACA-358F5A5874BB}"/>
              </a:ext>
            </a:extLst>
          </p:cNvPr>
          <p:cNvGrpSpPr/>
          <p:nvPr/>
        </p:nvGrpSpPr>
        <p:grpSpPr>
          <a:xfrm>
            <a:off x="738970" y="1645483"/>
            <a:ext cx="10668530" cy="4218374"/>
            <a:chOff x="400642" y="1523241"/>
            <a:chExt cx="10668530" cy="4218374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FB87CEA-E371-4E21-9F8D-376C9063255D}"/>
                </a:ext>
              </a:extLst>
            </p:cNvPr>
            <p:cNvCxnSpPr/>
            <p:nvPr/>
          </p:nvCxnSpPr>
          <p:spPr>
            <a:xfrm flipH="1" flipV="1">
              <a:off x="2393720" y="2987520"/>
              <a:ext cx="6111" cy="45229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8E3134A-93A3-4770-B357-7E3D235CF998}"/>
                </a:ext>
              </a:extLst>
            </p:cNvPr>
            <p:cNvCxnSpPr/>
            <p:nvPr/>
          </p:nvCxnSpPr>
          <p:spPr>
            <a:xfrm flipH="1" flipV="1">
              <a:off x="4000570" y="2595305"/>
              <a:ext cx="7324" cy="988406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C2C5D4E-F729-4564-BA98-92E9EE02B1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58026" y="1798629"/>
              <a:ext cx="1" cy="351582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EC2680F-196D-460E-BA0D-BF5073235B91}"/>
                </a:ext>
              </a:extLst>
            </p:cNvPr>
            <p:cNvCxnSpPr/>
            <p:nvPr/>
          </p:nvCxnSpPr>
          <p:spPr>
            <a:xfrm flipV="1">
              <a:off x="9330268" y="2494586"/>
              <a:ext cx="3271" cy="2123216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Pfeil: nach unten 30">
              <a:extLst>
                <a:ext uri="{FF2B5EF4-FFF2-40B4-BE49-F238E27FC236}">
                  <a16:creationId xmlns:a16="http://schemas.microsoft.com/office/drawing/2014/main" id="{DFBF9F9A-8515-427A-8E63-4695E956E29A}"/>
                </a:ext>
              </a:extLst>
            </p:cNvPr>
            <p:cNvSpPr/>
            <p:nvPr/>
          </p:nvSpPr>
          <p:spPr>
            <a:xfrm rot="16200000">
              <a:off x="5408205" y="-1331166"/>
              <a:ext cx="1559592" cy="9762343"/>
            </a:xfrm>
            <a:prstGeom prst="downArrow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hteck 44">
              <a:extLst>
                <a:ext uri="{FF2B5EF4-FFF2-40B4-BE49-F238E27FC236}">
                  <a16:creationId xmlns:a16="http://schemas.microsoft.com/office/drawing/2014/main" id="{5EBE19DA-F872-4EA6-B278-3C8641AF2EB3}"/>
                </a:ext>
              </a:extLst>
            </p:cNvPr>
            <p:cNvSpPr/>
            <p:nvPr/>
          </p:nvSpPr>
          <p:spPr>
            <a:xfrm>
              <a:off x="1379294" y="3246115"/>
              <a:ext cx="2269162" cy="646331"/>
            </a:xfrm>
            <a:prstGeom prst="rect">
              <a:avLst/>
            </a:prstGeom>
            <a:solidFill>
              <a:srgbClr val="C5E0B4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  <a:buClr>
                  <a:srgbClr val="00B050"/>
                </a:buClr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Adoption DA: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Technical screening criteria for cc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mitigation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cc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adaptation</a:t>
              </a:r>
            </a:p>
          </p:txBody>
        </p:sp>
        <p:sp>
          <p:nvSpPr>
            <p:cNvPr id="64" name="Rechteck 45">
              <a:extLst>
                <a:ext uri="{FF2B5EF4-FFF2-40B4-BE49-F238E27FC236}">
                  <a16:creationId xmlns:a16="http://schemas.microsoft.com/office/drawing/2014/main" id="{04AEC656-D9B2-4C81-8A72-5029E00F6159}"/>
                </a:ext>
              </a:extLst>
            </p:cNvPr>
            <p:cNvSpPr/>
            <p:nvPr/>
          </p:nvSpPr>
          <p:spPr>
            <a:xfrm>
              <a:off x="3122087" y="1767849"/>
              <a:ext cx="2050932" cy="830997"/>
            </a:xfrm>
            <a:prstGeom prst="rect">
              <a:avLst/>
            </a:prstGeom>
            <a:solidFill>
              <a:srgbClr val="C5E0B4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  <a:buClr>
                  <a:srgbClr val="00B050"/>
                </a:buClr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Adoption DA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Specifying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disclosure obligations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financial and non-financial companies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582CEF2-B7A6-450D-A116-37103E638B10}"/>
                </a:ext>
              </a:extLst>
            </p:cNvPr>
            <p:cNvSpPr/>
            <p:nvPr/>
          </p:nvSpPr>
          <p:spPr>
            <a:xfrm>
              <a:off x="5577492" y="3246115"/>
              <a:ext cx="2439647" cy="646331"/>
            </a:xfrm>
            <a:prstGeom prst="rect">
              <a:avLst/>
            </a:prstGeom>
            <a:solidFill>
              <a:srgbClr val="C5E0B4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  <a:buClr>
                  <a:srgbClr val="00B050"/>
                </a:buClr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Adoption DA: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Technical screening criteria for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other environmental objectives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2BBD9593-2612-49EA-AE54-ED0362EA312F}"/>
                </a:ext>
              </a:extLst>
            </p:cNvPr>
            <p:cNvGrpSpPr/>
            <p:nvPr/>
          </p:nvGrpSpPr>
          <p:grpSpPr>
            <a:xfrm>
              <a:off x="400642" y="4602731"/>
              <a:ext cx="1092342" cy="1138884"/>
              <a:chOff x="20455" y="3945826"/>
              <a:chExt cx="1021132" cy="1138884"/>
            </a:xfrm>
          </p:grpSpPr>
          <p:pic>
            <p:nvPicPr>
              <p:cNvPr id="78" name="Picture 2" descr="https://static.thenounproject.com/png/1429135-200.png">
                <a:extLst>
                  <a:ext uri="{FF2B5EF4-FFF2-40B4-BE49-F238E27FC236}">
                    <a16:creationId xmlns:a16="http://schemas.microsoft.com/office/drawing/2014/main" id="{21BA9831-421B-4645-A241-07327167611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956" y="3945826"/>
                <a:ext cx="516088" cy="516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9" name="Rechteck 2">
                <a:extLst>
                  <a:ext uri="{FF2B5EF4-FFF2-40B4-BE49-F238E27FC236}">
                    <a16:creationId xmlns:a16="http://schemas.microsoft.com/office/drawing/2014/main" id="{944007F6-F916-4B44-8FC3-AA15703BB6DC}"/>
                  </a:ext>
                </a:extLst>
              </p:cNvPr>
              <p:cNvSpPr/>
              <p:nvPr/>
            </p:nvSpPr>
            <p:spPr>
              <a:xfrm>
                <a:off x="20455" y="4438379"/>
                <a:ext cx="102113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  <a:buClr>
                    <a:srgbClr val="00B050"/>
                  </a:buClr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Financial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  <a:buClr>
                    <a:srgbClr val="00B050"/>
                  </a:buClr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market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  <a:buClr>
                    <a:srgbClr val="00B050"/>
                  </a:buClr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Participants</a:t>
                </a:r>
              </a:p>
            </p:txBody>
          </p:sp>
        </p:grpSp>
        <p:sp>
          <p:nvSpPr>
            <p:cNvPr id="67" name="Rechteck 39">
              <a:extLst>
                <a:ext uri="{FF2B5EF4-FFF2-40B4-BE49-F238E27FC236}">
                  <a16:creationId xmlns:a16="http://schemas.microsoft.com/office/drawing/2014/main" id="{6B3B52FC-377F-4096-B069-1AB53EC52E0F}"/>
                </a:ext>
              </a:extLst>
            </p:cNvPr>
            <p:cNvSpPr/>
            <p:nvPr/>
          </p:nvSpPr>
          <p:spPr>
            <a:xfrm>
              <a:off x="1661348" y="2795837"/>
              <a:ext cx="153807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End 2020</a:t>
              </a:r>
              <a:endPara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hteck 51">
              <a:extLst>
                <a:ext uri="{FF2B5EF4-FFF2-40B4-BE49-F238E27FC236}">
                  <a16:creationId xmlns:a16="http://schemas.microsoft.com/office/drawing/2014/main" id="{C079EE9B-FC93-4695-B719-12B976D528F2}"/>
                </a:ext>
              </a:extLst>
            </p:cNvPr>
            <p:cNvSpPr/>
            <p:nvPr/>
          </p:nvSpPr>
          <p:spPr>
            <a:xfrm>
              <a:off x="8684068" y="2795837"/>
              <a:ext cx="156944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End 2022</a:t>
              </a:r>
              <a:endPara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hteck 71">
              <a:extLst>
                <a:ext uri="{FF2B5EF4-FFF2-40B4-BE49-F238E27FC236}">
                  <a16:creationId xmlns:a16="http://schemas.microsoft.com/office/drawing/2014/main" id="{0E1BB7EF-02FF-4812-8450-67D47DB88252}"/>
                </a:ext>
              </a:extLst>
            </p:cNvPr>
            <p:cNvSpPr/>
            <p:nvPr/>
          </p:nvSpPr>
          <p:spPr>
            <a:xfrm>
              <a:off x="3339420" y="2770209"/>
              <a:ext cx="132074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Mid 2021</a:t>
              </a:r>
              <a:endPara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hteck 98">
              <a:extLst>
                <a:ext uri="{FF2B5EF4-FFF2-40B4-BE49-F238E27FC236}">
                  <a16:creationId xmlns:a16="http://schemas.microsoft.com/office/drawing/2014/main" id="{40EF4D36-8569-4C70-80B2-5338C2C06CF7}"/>
                </a:ext>
              </a:extLst>
            </p:cNvPr>
            <p:cNvSpPr/>
            <p:nvPr/>
          </p:nvSpPr>
          <p:spPr>
            <a:xfrm>
              <a:off x="5684089" y="2795837"/>
              <a:ext cx="156944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End 2021</a:t>
              </a:r>
              <a:endPara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hteck 46">
              <a:extLst>
                <a:ext uri="{FF2B5EF4-FFF2-40B4-BE49-F238E27FC236}">
                  <a16:creationId xmlns:a16="http://schemas.microsoft.com/office/drawing/2014/main" id="{535582BA-C1F4-4C70-9AD7-F6491FA65385}"/>
                </a:ext>
              </a:extLst>
            </p:cNvPr>
            <p:cNvSpPr/>
            <p:nvPr/>
          </p:nvSpPr>
          <p:spPr>
            <a:xfrm>
              <a:off x="5599190" y="1719763"/>
              <a:ext cx="2438069" cy="1015663"/>
            </a:xfrm>
            <a:prstGeom prst="rect">
              <a:avLst/>
            </a:prstGeom>
            <a:solidFill>
              <a:srgbClr val="C5E0B4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  <a:buClr>
                  <a:srgbClr val="00B050"/>
                </a:buClr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Disclosures for activities related to cc mitigation and adaptation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(covering the financial year 2021,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publication in the course of 2022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72" name="Rechteck 46">
              <a:extLst>
                <a:ext uri="{FF2B5EF4-FFF2-40B4-BE49-F238E27FC236}">
                  <a16:creationId xmlns:a16="http://schemas.microsoft.com/office/drawing/2014/main" id="{45226A82-3FBC-47C8-956B-B48FA763E931}"/>
                </a:ext>
              </a:extLst>
            </p:cNvPr>
            <p:cNvSpPr/>
            <p:nvPr/>
          </p:nvSpPr>
          <p:spPr>
            <a:xfrm>
              <a:off x="5578282" y="4391127"/>
              <a:ext cx="2438069" cy="1015663"/>
            </a:xfrm>
            <a:prstGeom prst="rect">
              <a:avLst/>
            </a:prstGeom>
            <a:solidFill>
              <a:srgbClr val="C5E0B4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  <a:buClr>
                  <a:srgbClr val="00B050"/>
                </a:buClr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Disclosures in relation to cc mitigation and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adaptation in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periodic reports, pre-contractual disclosures and on websites </a:t>
              </a:r>
            </a:p>
          </p:txBody>
        </p:sp>
        <p:sp>
          <p:nvSpPr>
            <p:cNvPr id="73" name="Rechteck 46">
              <a:extLst>
                <a:ext uri="{FF2B5EF4-FFF2-40B4-BE49-F238E27FC236}">
                  <a16:creationId xmlns:a16="http://schemas.microsoft.com/office/drawing/2014/main" id="{BBB77C89-D397-48EC-A743-85A000E7F3CC}"/>
                </a:ext>
              </a:extLst>
            </p:cNvPr>
            <p:cNvSpPr/>
            <p:nvPr/>
          </p:nvSpPr>
          <p:spPr>
            <a:xfrm>
              <a:off x="8631099" y="4391127"/>
              <a:ext cx="2438069" cy="1015663"/>
            </a:xfrm>
            <a:prstGeom prst="rect">
              <a:avLst/>
            </a:prstGeom>
            <a:solidFill>
              <a:srgbClr val="C5E0B4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  <a:buClr>
                  <a:srgbClr val="00B050"/>
                </a:buClr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Disclosures in relation to all environmental objectives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periodic reports, pre-contractual disclosures and on websites</a:t>
              </a:r>
            </a:p>
          </p:txBody>
        </p:sp>
        <p:sp>
          <p:nvSpPr>
            <p:cNvPr id="74" name="Rechteck 46">
              <a:extLst>
                <a:ext uri="{FF2B5EF4-FFF2-40B4-BE49-F238E27FC236}">
                  <a16:creationId xmlns:a16="http://schemas.microsoft.com/office/drawing/2014/main" id="{FC6278C6-E1DD-4F30-A9A4-886268C0DE58}"/>
                </a:ext>
              </a:extLst>
            </p:cNvPr>
            <p:cNvSpPr/>
            <p:nvPr/>
          </p:nvSpPr>
          <p:spPr>
            <a:xfrm>
              <a:off x="8631099" y="1719763"/>
              <a:ext cx="2438069" cy="1015663"/>
            </a:xfrm>
            <a:prstGeom prst="rect">
              <a:avLst/>
            </a:prstGeom>
            <a:solidFill>
              <a:srgbClr val="C5E0B4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  <a:buClr>
                  <a:srgbClr val="00B050"/>
                </a:buClr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Disclosures for activities related to all environmental objectives </a:t>
              </a:r>
              <a:r>
                <a:rPr lang="en-US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(covering the financial year 2022</a:t>
              </a:r>
              <a:r>
                <a:rPr lang="en-US" sz="12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,)</a:t>
              </a:r>
              <a:r>
                <a:rPr lang="en-US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publication in the course of 2023</a:t>
              </a:r>
              <a:endParaRPr lang="en-US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2380505-126F-423E-A643-FFE00A697561}"/>
                </a:ext>
              </a:extLst>
            </p:cNvPr>
            <p:cNvGrpSpPr/>
            <p:nvPr/>
          </p:nvGrpSpPr>
          <p:grpSpPr>
            <a:xfrm>
              <a:off x="402884" y="1523241"/>
              <a:ext cx="1060440" cy="1508216"/>
              <a:chOff x="-30023" y="3945826"/>
              <a:chExt cx="1071610" cy="1508216"/>
            </a:xfrm>
          </p:grpSpPr>
          <p:pic>
            <p:nvPicPr>
              <p:cNvPr id="76" name="Picture 2" descr="https://static.thenounproject.com/png/1429135-200.png">
                <a:extLst>
                  <a:ext uri="{FF2B5EF4-FFF2-40B4-BE49-F238E27FC236}">
                    <a16:creationId xmlns:a16="http://schemas.microsoft.com/office/drawing/2014/main" id="{D555A6C6-712F-4071-86D7-19408C8D97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956" y="3945826"/>
                <a:ext cx="516088" cy="516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7" name="Rechteck 2">
                <a:extLst>
                  <a:ext uri="{FF2B5EF4-FFF2-40B4-BE49-F238E27FC236}">
                    <a16:creationId xmlns:a16="http://schemas.microsoft.com/office/drawing/2014/main" id="{2352BD6A-B767-405F-91E4-F5EC7719FE70}"/>
                  </a:ext>
                </a:extLst>
              </p:cNvPr>
              <p:cNvSpPr/>
              <p:nvPr/>
            </p:nvSpPr>
            <p:spPr>
              <a:xfrm>
                <a:off x="-30023" y="4438379"/>
                <a:ext cx="107161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  <a:buClr>
                    <a:srgbClr val="00B050"/>
                  </a:buClr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Companies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  <a:buClr>
                    <a:srgbClr val="00B050"/>
                  </a:buClr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under Art. 19a or 29a of the NFRD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507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0AED-0678-4469-9C67-A239CA4B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136" y="1"/>
            <a:ext cx="11546888" cy="1106424"/>
          </a:xfrm>
        </p:spPr>
        <p:txBody>
          <a:bodyPr/>
          <a:lstStyle/>
          <a:p>
            <a:r>
              <a:rPr lang="en-GB" dirty="0" smtClean="0"/>
              <a:t>Further possible uses of Taxonomy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F5A02-357D-4AF2-AFB1-AAA8ED547D13}"/>
              </a:ext>
            </a:extLst>
          </p:cNvPr>
          <p:cNvSpPr txBox="1"/>
          <p:nvPr/>
        </p:nvSpPr>
        <p:spPr>
          <a:xfrm>
            <a:off x="929720" y="1298480"/>
            <a:ext cx="10801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Standards 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Labels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 GBS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Ecolabel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InvestEU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limate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environmental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tracking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ustainability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proofing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Public uses beyond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InvestEU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(SEIP commitment to explore public use of Taxonomy)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Green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Budgeting ?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Aid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Public Procurement ?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Structural and Cohesion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Funds 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2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F0BC-889C-4920-912B-139FD685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the taxonomy by companies– </a:t>
            </a:r>
            <a:br>
              <a:rPr lang="en-GB" dirty="0" smtClean="0"/>
            </a:br>
            <a:r>
              <a:rPr lang="en-GB" dirty="0" smtClean="0"/>
              <a:t>steps </a:t>
            </a:r>
            <a:r>
              <a:rPr lang="en-GB" dirty="0"/>
              <a:t>to calculate Taxonomy </a:t>
            </a:r>
            <a:r>
              <a:rPr lang="en-GB" dirty="0" smtClean="0"/>
              <a:t>alignment</a:t>
            </a:r>
            <a:endParaRPr lang="en-GB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922687BB-F1A1-4AEB-90DA-88992D5E2E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846585"/>
              </p:ext>
            </p:extLst>
          </p:nvPr>
        </p:nvGraphicFramePr>
        <p:xfrm>
          <a:off x="1271464" y="1484784"/>
          <a:ext cx="7861300" cy="4366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333">
                  <a:extLst>
                    <a:ext uri="{9D8B030D-6E8A-4147-A177-3AD203B41FA5}">
                      <a16:colId xmlns:a16="http://schemas.microsoft.com/office/drawing/2014/main" val="2879933450"/>
                    </a:ext>
                  </a:extLst>
                </a:gridCol>
                <a:gridCol w="6272967">
                  <a:extLst>
                    <a:ext uri="{9D8B030D-6E8A-4147-A177-3AD203B41FA5}">
                      <a16:colId xmlns:a16="http://schemas.microsoft.com/office/drawing/2014/main" val="4125037724"/>
                    </a:ext>
                  </a:extLst>
                </a:gridCol>
              </a:tblGrid>
              <a:tr h="85571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baseline="0" dirty="0" smtClean="0">
                          <a:solidFill>
                            <a:schemeClr val="tx1"/>
                          </a:solidFill>
                        </a:rPr>
                        <a:t>Identify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 activities for which Technical Screening Criteria have been identified.</a:t>
                      </a:r>
                    </a:p>
                  </a:txBody>
                  <a:tcPr anchor="ctr">
                    <a:solidFill>
                      <a:srgbClr val="D4F5F4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430678"/>
                  </a:ext>
                </a:extLst>
              </a:tr>
              <a:tr h="94850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each activity,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environmental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assess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whether the activity meets the relevant criteria for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substantial contribution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e.g. electricity generation &lt;100g CO</a:t>
                      </a:r>
                      <a:r>
                        <a:rPr lang="en-GB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/kWh. 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CE8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47718"/>
                  </a:ext>
                </a:extLst>
              </a:tr>
              <a:tr h="94850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each activity, collect the environmental information and assess whether the activity meets the relevant criteria for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significant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harm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’.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4F5F4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088100"/>
                  </a:ext>
                </a:extLst>
              </a:tr>
              <a:tr h="79339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baseline="0" dirty="0" smtClean="0">
                          <a:solidFill>
                            <a:schemeClr val="tx1"/>
                          </a:solidFill>
                        </a:rPr>
                        <a:t>Make sure the activity complies with </a:t>
                      </a:r>
                      <a:r>
                        <a:rPr lang="en-GB" sz="1400" b="1" i="0" baseline="0" dirty="0" smtClean="0">
                          <a:solidFill>
                            <a:schemeClr val="tx1"/>
                          </a:solidFill>
                        </a:rPr>
                        <a:t>the minimum safeguards.</a:t>
                      </a:r>
                      <a:endParaRPr lang="en-GB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CE8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29676"/>
                  </a:ext>
                </a:extLst>
              </a:tr>
              <a:tr h="8199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Break down and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calculate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portion of Turnover that is taxonomy aligned and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portion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CapEx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OpEx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taxonomy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</a:t>
                      </a:r>
                      <a:r>
                        <a:rPr lang="de-D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4F5F4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44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7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F0BC-889C-4920-912B-139FD685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730" y="638308"/>
            <a:ext cx="10515600" cy="782357"/>
          </a:xfrm>
        </p:spPr>
        <p:txBody>
          <a:bodyPr/>
          <a:lstStyle/>
          <a:p>
            <a:r>
              <a:rPr lang="en-GB" dirty="0" smtClean="0"/>
              <a:t>Use of the taxonomy by investors – </a:t>
            </a:r>
            <a:br>
              <a:rPr lang="en-GB" dirty="0" smtClean="0"/>
            </a:br>
            <a:r>
              <a:rPr lang="en-GB" dirty="0"/>
              <a:t>f</a:t>
            </a:r>
            <a:r>
              <a:rPr lang="en-GB" dirty="0" smtClean="0"/>
              <a:t>ive </a:t>
            </a:r>
            <a:r>
              <a:rPr lang="en-GB" dirty="0"/>
              <a:t>steps to calculate Taxonomy </a:t>
            </a:r>
            <a:r>
              <a:rPr lang="en-GB" dirty="0" smtClean="0"/>
              <a:t>exposure</a:t>
            </a:r>
            <a:br>
              <a:rPr lang="en-GB" dirty="0" smtClean="0"/>
            </a:br>
            <a:r>
              <a:rPr lang="en-GB" sz="1800" dirty="0" smtClean="0"/>
              <a:t>(based on TEG recommendations)</a:t>
            </a:r>
            <a:endParaRPr lang="en-GB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922687BB-F1A1-4AEB-90DA-88992D5E2E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650807"/>
              </p:ext>
            </p:extLst>
          </p:nvPr>
        </p:nvGraphicFramePr>
        <p:xfrm>
          <a:off x="1712656" y="1832256"/>
          <a:ext cx="7861300" cy="4366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333">
                  <a:extLst>
                    <a:ext uri="{9D8B030D-6E8A-4147-A177-3AD203B41FA5}">
                      <a16:colId xmlns:a16="http://schemas.microsoft.com/office/drawing/2014/main" val="2879933450"/>
                    </a:ext>
                  </a:extLst>
                </a:gridCol>
                <a:gridCol w="6272967">
                  <a:extLst>
                    <a:ext uri="{9D8B030D-6E8A-4147-A177-3AD203B41FA5}">
                      <a16:colId xmlns:a16="http://schemas.microsoft.com/office/drawing/2014/main" val="4125037724"/>
                    </a:ext>
                  </a:extLst>
                </a:gridCol>
              </a:tblGrid>
              <a:tr h="85571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baseline="0" dirty="0" smtClean="0">
                          <a:solidFill>
                            <a:schemeClr val="tx1"/>
                          </a:solidFill>
                        </a:rPr>
                        <a:t>Identify 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the activities conducted by the company or issuer that could be aligned, and for which environmental objective(s).</a:t>
                      </a:r>
                    </a:p>
                  </a:txBody>
                  <a:tcPr anchor="ctr">
                    <a:solidFill>
                      <a:srgbClr val="D4F5F4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430678"/>
                  </a:ext>
                </a:extLst>
              </a:tr>
              <a:tr h="94850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each activity,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 based on the company information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whether the activity meets the relevant criteria for substantial contribution e.g. electricity generation &lt;100g CO</a:t>
                      </a:r>
                      <a:r>
                        <a:rPr lang="en-GB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/kWh. 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CE8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47718"/>
                  </a:ext>
                </a:extLst>
              </a:tr>
              <a:tr h="94850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 based on the company information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 the DNSH criteria are being met. 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Investors could use a due diligence-type process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reviewing the performance of investees and could rely on the legal disclosures by those investees.</a:t>
                      </a:r>
                      <a:endParaRPr lang="en-GB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4F5F4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088100"/>
                  </a:ext>
                </a:extLst>
              </a:tr>
              <a:tr h="79339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Conduct due diligence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</a:rPr>
                        <a:t>to avoid any violation to 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sz="1400" b="1" i="0" baseline="0" dirty="0" smtClean="0">
                          <a:solidFill>
                            <a:schemeClr val="tx1"/>
                          </a:solidFill>
                        </a:rPr>
                        <a:t>minimum 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safeguards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i="0" baseline="0" dirty="0" smtClean="0">
                          <a:solidFill>
                            <a:schemeClr val="tx1"/>
                          </a:solidFill>
                        </a:rPr>
                        <a:t>(Art.13 Taxonomy Regulation).</a:t>
                      </a:r>
                      <a:endParaRPr lang="en-GB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CE8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29676"/>
                  </a:ext>
                </a:extLst>
              </a:tr>
              <a:tr h="8199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anchor="ctr">
                    <a:solidFill>
                      <a:srgbClr val="88AC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Calculate alignment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investments with the Taxonomy and prepare disclosures at the investment product level.</a:t>
                      </a:r>
                    </a:p>
                  </a:txBody>
                  <a:tcPr anchor="ctr">
                    <a:solidFill>
                      <a:srgbClr val="D4F5F4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44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158" y="307575"/>
            <a:ext cx="10515600" cy="782357"/>
          </a:xfrm>
        </p:spPr>
        <p:txBody>
          <a:bodyPr/>
          <a:lstStyle/>
          <a:p>
            <a:r>
              <a:rPr lang="en-GB" dirty="0" smtClean="0"/>
              <a:t>EU Taxonomy Overview</a:t>
            </a:r>
            <a:endParaRPr lang="fr-BE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BCF70B-88C7-41AB-ABF3-F26923D55955}"/>
              </a:ext>
            </a:extLst>
          </p:cNvPr>
          <p:cNvSpPr/>
          <p:nvPr/>
        </p:nvSpPr>
        <p:spPr>
          <a:xfrm>
            <a:off x="562161" y="1096876"/>
            <a:ext cx="5468806" cy="30917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 smtClean="0">
                <a:solidFill>
                  <a:schemeClr val="bg1"/>
                </a:solidFill>
                <a:cs typeface="Cordia New" panose="020B0304020202020204" pitchFamily="34" charset="-34"/>
              </a:rPr>
              <a:t>Taxonomy is:</a:t>
            </a:r>
            <a:endParaRPr lang="en-GB" sz="1600" b="1" dirty="0">
              <a:solidFill>
                <a:schemeClr val="bg1"/>
              </a:solidFill>
              <a:cs typeface="Cordia New" panose="020B0304020202020204" pitchFamily="34" charset="-3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BCF70B-88C7-41AB-ABF3-F26923D55955}"/>
              </a:ext>
            </a:extLst>
          </p:cNvPr>
          <p:cNvSpPr/>
          <p:nvPr/>
        </p:nvSpPr>
        <p:spPr>
          <a:xfrm>
            <a:off x="6393328" y="1076351"/>
            <a:ext cx="5291764" cy="341347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chemeClr val="bg1"/>
                </a:solidFill>
                <a:cs typeface="Cordia New" panose="020B0304020202020204" pitchFamily="34" charset="-34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cs typeface="Cordia New" panose="020B0304020202020204" pitchFamily="34" charset="-34"/>
              </a:rPr>
              <a:t>Taxonomy is NOT:</a:t>
            </a:r>
            <a:endParaRPr lang="en-GB" sz="1600" b="1" dirty="0">
              <a:solidFill>
                <a:schemeClr val="bg1"/>
              </a:solidFill>
              <a:cs typeface="Cordia New" panose="020B0304020202020204" pitchFamily="34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7364" y="4359267"/>
            <a:ext cx="5489574" cy="523220"/>
            <a:chOff x="406640" y="2814027"/>
            <a:chExt cx="5489574" cy="523220"/>
          </a:xfrm>
        </p:grpSpPr>
        <p:pic>
          <p:nvPicPr>
            <p:cNvPr id="38" name="Picture 145">
              <a:extLst>
                <a:ext uri="{FF2B5EF4-FFF2-40B4-BE49-F238E27FC236}">
                  <a16:creationId xmlns:a16="http://schemas.microsoft.com/office/drawing/2014/main" id="{8AA0CFF6-E1A6-4766-8C59-6C07C60DEE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rgbClr val="9BBB59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56"/>
            <a:stretch/>
          </p:blipFill>
          <p:spPr>
            <a:xfrm>
              <a:off x="406640" y="2814027"/>
              <a:ext cx="514450" cy="396393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1065335" y="2814027"/>
              <a:ext cx="48308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 tool reflecting</a:t>
              </a:r>
              <a:r>
                <a:rPr lang="en-US" sz="14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technological and policy developments: </a:t>
              </a:r>
              <a:r>
                <a:rPr lang="en-US" sz="14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will </a:t>
              </a:r>
              <a:r>
                <a:rPr 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be updated </a:t>
              </a:r>
              <a:r>
                <a:rPr lang="en-US" sz="14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regularly</a:t>
              </a:r>
              <a:endParaRPr lang="fr-BE" sz="1400" b="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0124" y="3600189"/>
            <a:ext cx="5183425" cy="396393"/>
            <a:chOff x="422926" y="6056943"/>
            <a:chExt cx="5183425" cy="396393"/>
          </a:xfrm>
        </p:grpSpPr>
        <p:sp>
          <p:nvSpPr>
            <p:cNvPr id="63" name="Rectangle 62"/>
            <p:cNvSpPr/>
            <p:nvPr/>
          </p:nvSpPr>
          <p:spPr>
            <a:xfrm>
              <a:off x="1066635" y="6109653"/>
              <a:ext cx="453971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Technology</a:t>
              </a:r>
              <a:r>
                <a: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neutral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64" name="Picture 145">
              <a:extLst>
                <a:ext uri="{FF2B5EF4-FFF2-40B4-BE49-F238E27FC236}">
                  <a16:creationId xmlns:a16="http://schemas.microsoft.com/office/drawing/2014/main" id="{117D6130-C5F4-451F-B4FB-0B5F370CC0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rgbClr val="9BBB59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56"/>
            <a:stretch/>
          </p:blipFill>
          <p:spPr>
            <a:xfrm>
              <a:off x="422926" y="6056943"/>
              <a:ext cx="514450" cy="396393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390124" y="2942878"/>
            <a:ext cx="5156905" cy="396393"/>
            <a:chOff x="422927" y="5280836"/>
            <a:chExt cx="5156905" cy="396393"/>
          </a:xfrm>
        </p:grpSpPr>
        <p:pic>
          <p:nvPicPr>
            <p:cNvPr id="60" name="Picture 145">
              <a:extLst>
                <a:ext uri="{FF2B5EF4-FFF2-40B4-BE49-F238E27FC236}">
                  <a16:creationId xmlns:a16="http://schemas.microsoft.com/office/drawing/2014/main" id="{117D6130-C5F4-451F-B4FB-0B5F370CC0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rgbClr val="9BBB59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56"/>
            <a:stretch/>
          </p:blipFill>
          <p:spPr>
            <a:xfrm>
              <a:off x="422927" y="5280836"/>
              <a:ext cx="514450" cy="396393"/>
            </a:xfrm>
            <a:prstGeom prst="rect">
              <a:avLst/>
            </a:prstGeom>
          </p:spPr>
        </p:pic>
        <p:sp>
          <p:nvSpPr>
            <p:cNvPr id="65" name="Rectangle 51">
              <a:extLst>
                <a:ext uri="{FF2B5EF4-FFF2-40B4-BE49-F238E27FC236}">
                  <a16:creationId xmlns:a16="http://schemas.microsoft.com/office/drawing/2014/main" id="{D5363D5F-FF5D-4914-8B0C-1C8C9D21E42A}"/>
                </a:ext>
              </a:extLst>
            </p:cNvPr>
            <p:cNvSpPr/>
            <p:nvPr/>
          </p:nvSpPr>
          <p:spPr>
            <a:xfrm>
              <a:off x="1065335" y="5351173"/>
              <a:ext cx="451449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Facilitating transition of polluting sectors</a:t>
              </a:r>
              <a:endPara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0124" y="1484784"/>
            <a:ext cx="5489574" cy="523220"/>
            <a:chOff x="390124" y="1630789"/>
            <a:chExt cx="5489574" cy="523220"/>
          </a:xfrm>
        </p:grpSpPr>
        <p:pic>
          <p:nvPicPr>
            <p:cNvPr id="66" name="Picture 145">
              <a:extLst>
                <a:ext uri="{FF2B5EF4-FFF2-40B4-BE49-F238E27FC236}">
                  <a16:creationId xmlns:a16="http://schemas.microsoft.com/office/drawing/2014/main" id="{8AA0CFF6-E1A6-4766-8C59-6C07C60DEE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rgbClr val="9BBB59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56"/>
            <a:stretch/>
          </p:blipFill>
          <p:spPr>
            <a:xfrm>
              <a:off x="390124" y="1630789"/>
              <a:ext cx="514450" cy="396393"/>
            </a:xfrm>
            <a:prstGeom prst="rect">
              <a:avLst/>
            </a:prstGeom>
          </p:spPr>
        </p:pic>
        <p:sp>
          <p:nvSpPr>
            <p:cNvPr id="67" name="Rectangle 66"/>
            <p:cNvSpPr/>
            <p:nvPr/>
          </p:nvSpPr>
          <p:spPr>
            <a:xfrm>
              <a:off x="1048819" y="1630789"/>
              <a:ext cx="48308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 classification system to establish </a:t>
              </a: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common language on </a:t>
              </a:r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environmentally </a:t>
              </a:r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sustainable economic </a:t>
              </a:r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activities</a:t>
              </a:r>
              <a:endParaRPr lang="en-US" sz="1400" u="sng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0124" y="2204864"/>
            <a:ext cx="5480575" cy="523220"/>
            <a:chOff x="399123" y="2111553"/>
            <a:chExt cx="5480575" cy="523220"/>
          </a:xfrm>
        </p:grpSpPr>
        <p:sp>
          <p:nvSpPr>
            <p:cNvPr id="6" name="Rectangle 5"/>
            <p:cNvSpPr/>
            <p:nvPr/>
          </p:nvSpPr>
          <p:spPr>
            <a:xfrm>
              <a:off x="1065335" y="2111553"/>
              <a:ext cx="48143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Tool to help investors and companies </a:t>
              </a:r>
              <a:r>
                <a:rPr lang="en-US" sz="1400" b="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to make informed investment </a:t>
              </a:r>
              <a:r>
                <a:rPr lang="en-US" sz="14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decisions</a:t>
              </a:r>
              <a:endParaRPr lang="en-US" sz="1400" b="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76" name="Picture 145">
              <a:extLst>
                <a:ext uri="{FF2B5EF4-FFF2-40B4-BE49-F238E27FC236}">
                  <a16:creationId xmlns:a16="http://schemas.microsoft.com/office/drawing/2014/main" id="{8AA0CFF6-E1A6-4766-8C59-6C07C60DEE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rgbClr val="9BBB59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56"/>
            <a:stretch/>
          </p:blipFill>
          <p:spPr>
            <a:xfrm>
              <a:off x="399123" y="2175590"/>
              <a:ext cx="514450" cy="396393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377364" y="5181770"/>
            <a:ext cx="5189708" cy="523220"/>
            <a:chOff x="390124" y="4450419"/>
            <a:chExt cx="5189708" cy="523220"/>
          </a:xfrm>
        </p:grpSpPr>
        <p:pic>
          <p:nvPicPr>
            <p:cNvPr id="58" name="Picture 145">
              <a:extLst>
                <a:ext uri="{FF2B5EF4-FFF2-40B4-BE49-F238E27FC236}">
                  <a16:creationId xmlns:a16="http://schemas.microsoft.com/office/drawing/2014/main" id="{BB4C41DA-C3FF-4AC2-AFC5-C831DC8FD3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rgbClr val="9BBB59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56"/>
            <a:stretch/>
          </p:blipFill>
          <p:spPr>
            <a:xfrm>
              <a:off x="390124" y="4515691"/>
              <a:ext cx="514450" cy="396393"/>
            </a:xfrm>
            <a:prstGeom prst="rect">
              <a:avLst/>
            </a:prstGeom>
          </p:spPr>
        </p:pic>
        <p:sp>
          <p:nvSpPr>
            <p:cNvPr id="78" name="Rectangle 77"/>
            <p:cNvSpPr/>
            <p:nvPr/>
          </p:nvSpPr>
          <p:spPr>
            <a:xfrm>
              <a:off x="1038816" y="4450419"/>
              <a:ext cx="45410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Fostering Transparency (disclosures </a:t>
              </a:r>
              <a:r>
                <a:rPr lang="en-US" sz="14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for financial market participants and larger companies)</a:t>
              </a:r>
              <a:endParaRPr lang="en-US" sz="1400" b="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77" name="Rectangle 76"/>
          <p:cNvSpPr/>
          <p:nvPr/>
        </p:nvSpPr>
        <p:spPr>
          <a:xfrm>
            <a:off x="6781962" y="1807949"/>
            <a:ext cx="45144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It’s not a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mandatory list to invest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3" y="1724218"/>
            <a:ext cx="429726" cy="429726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6781962" y="2565710"/>
            <a:ext cx="45144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It’s not a rating of the “greenness” of companies 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3" y="2481979"/>
            <a:ext cx="429726" cy="429726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6781962" y="3323471"/>
            <a:ext cx="4514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does not make any judgement on the financial performance of an investment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3" y="3239740"/>
            <a:ext cx="429726" cy="429726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6781962" y="4196901"/>
            <a:ext cx="45144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What’s not green is not necessarily brown. 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Activities </a:t>
            </a:r>
            <a:r>
              <a:rPr lang="en-US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 are not on the list, are </a:t>
            </a:r>
            <a:r>
              <a:rPr 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neutral and not </a:t>
            </a:r>
            <a:r>
              <a:rPr lang="en-US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necessarily polluting activities. The focus is </a:t>
            </a:r>
            <a:r>
              <a:rPr 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 </a:t>
            </a:r>
            <a:r>
              <a:rPr lang="en-US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activities that contribute substantially to environmental objectives</a:t>
            </a:r>
            <a:r>
              <a:rPr lang="en-US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.)</a:t>
            </a:r>
            <a:endParaRPr lang="de-DE" sz="14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3" y="4113170"/>
            <a:ext cx="429726" cy="429726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3" y="1713988"/>
            <a:ext cx="429726" cy="429726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3" y="2471749"/>
            <a:ext cx="429726" cy="429726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3" y="3229510"/>
            <a:ext cx="429726" cy="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Use </a:t>
            </a:r>
            <a:r>
              <a:rPr lang="en-GB" dirty="0"/>
              <a:t>of the taxonomy by investors </a:t>
            </a:r>
            <a:r>
              <a:rPr lang="fr-BE" dirty="0" smtClean="0"/>
              <a:t>: </a:t>
            </a:r>
            <a:r>
              <a:rPr lang="fr-BE" dirty="0" err="1" smtClean="0"/>
              <a:t>Equity</a:t>
            </a:r>
            <a:endParaRPr lang="fr-B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760" y="1453928"/>
            <a:ext cx="8427293" cy="473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266" y="197987"/>
            <a:ext cx="10107649" cy="551283"/>
          </a:xfrm>
        </p:spPr>
        <p:txBody>
          <a:bodyPr/>
          <a:lstStyle/>
          <a:p>
            <a:pPr marL="0" indent="0"/>
            <a:r>
              <a:rPr lang="en-IE" sz="2800" dirty="0" smtClean="0"/>
              <a:t>Transition tool - how does it help companies to transition?</a:t>
            </a:r>
            <a:endParaRPr lang="en-GB" sz="2800" b="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73127" y="1124744"/>
            <a:ext cx="7727129" cy="1296144"/>
          </a:xfrm>
        </p:spPr>
        <p:txBody>
          <a:bodyPr/>
          <a:lstStyle/>
          <a:p>
            <a:r>
              <a:rPr lang="en-IE" sz="1800" b="0" dirty="0" smtClean="0"/>
              <a:t>By </a:t>
            </a:r>
            <a:r>
              <a:rPr lang="en-IE" sz="1800" b="0" dirty="0"/>
              <a:t>defining green economic activities, </a:t>
            </a:r>
            <a:r>
              <a:rPr lang="en-IE" sz="1800" b="0" u="sng" dirty="0"/>
              <a:t>not</a:t>
            </a:r>
            <a:r>
              <a:rPr lang="en-IE" sz="1800" b="0" dirty="0"/>
              <a:t> companies</a:t>
            </a:r>
          </a:p>
          <a:p>
            <a:r>
              <a:rPr lang="en-US" sz="1800" b="0" dirty="0" smtClean="0"/>
              <a:t>The Taxonomy </a:t>
            </a:r>
            <a:r>
              <a:rPr lang="en-US" sz="1800" b="0" dirty="0"/>
              <a:t>enables companies to transition by gradually increasing their share of green activities</a:t>
            </a:r>
            <a:endParaRPr lang="en-GB" sz="1800" b="0" dirty="0"/>
          </a:p>
        </p:txBody>
      </p:sp>
      <p:sp>
        <p:nvSpPr>
          <p:cNvPr id="61" name="Rectangle 60"/>
          <p:cNvSpPr/>
          <p:nvPr/>
        </p:nvSpPr>
        <p:spPr>
          <a:xfrm>
            <a:off x="4561412" y="2791217"/>
            <a:ext cx="2034962" cy="408991"/>
          </a:xfrm>
          <a:prstGeom prst="rect">
            <a:avLst/>
          </a:prstGeom>
          <a:solidFill>
            <a:sysClr val="window" lastClr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1600" dirty="0">
                <a:solidFill>
                  <a:schemeClr val="tx1"/>
                </a:solidFill>
              </a:rPr>
              <a:t>Company Z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310458" y="3653108"/>
            <a:ext cx="1360567" cy="422747"/>
          </a:xfrm>
          <a:prstGeom prst="roundRect">
            <a:avLst>
              <a:gd name="adj" fmla="val 452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A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5" name="Left Brace 44"/>
          <p:cNvSpPr/>
          <p:nvPr/>
        </p:nvSpPr>
        <p:spPr>
          <a:xfrm rot="16200000" flipH="1">
            <a:off x="5618642" y="-260267"/>
            <a:ext cx="432048" cy="7398212"/>
          </a:xfrm>
          <a:prstGeom prst="leftBrace">
            <a:avLst>
              <a:gd name="adj1" fmla="val 59848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6725460" y="3666801"/>
            <a:ext cx="2713006" cy="422747"/>
          </a:xfrm>
          <a:prstGeom prst="roundRect">
            <a:avLst>
              <a:gd name="adj" fmla="val 452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D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87488" y="373967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0" dirty="0">
                <a:solidFill>
                  <a:srgbClr val="0F5494"/>
                </a:solidFill>
              </a:rPr>
              <a:t>2020</a:t>
            </a:r>
            <a:endParaRPr lang="en-GB" sz="1050" b="0" dirty="0">
              <a:solidFill>
                <a:srgbClr val="0F549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87488" y="479276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0" dirty="0">
                <a:solidFill>
                  <a:srgbClr val="0F5494"/>
                </a:solidFill>
              </a:rPr>
              <a:t>2025</a:t>
            </a:r>
            <a:endParaRPr lang="en-GB" sz="1050" b="0" dirty="0">
              <a:solidFill>
                <a:srgbClr val="0F549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07002" y="584584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0" dirty="0">
                <a:solidFill>
                  <a:srgbClr val="0F5494"/>
                </a:solidFill>
              </a:rPr>
              <a:t>2030</a:t>
            </a:r>
            <a:endParaRPr lang="en-GB" sz="1050" b="0" dirty="0">
              <a:solidFill>
                <a:srgbClr val="0F5494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642951" y="1033034"/>
            <a:ext cx="2854965" cy="1872208"/>
            <a:chOff x="6253538" y="2420889"/>
            <a:chExt cx="2854965" cy="1872208"/>
          </a:xfrm>
        </p:grpSpPr>
        <p:sp>
          <p:nvSpPr>
            <p:cNvPr id="24" name="Rounded Rectangle 23"/>
            <p:cNvSpPr/>
            <p:nvPr/>
          </p:nvSpPr>
          <p:spPr>
            <a:xfrm>
              <a:off x="6816760" y="3631269"/>
              <a:ext cx="372882" cy="207156"/>
            </a:xfrm>
            <a:prstGeom prst="roundRect">
              <a:avLst>
                <a:gd name="adj" fmla="val 452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64288" y="3558806"/>
              <a:ext cx="1944215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050" b="0" dirty="0">
                  <a:solidFill>
                    <a:srgbClr val="0F5494"/>
                  </a:solidFill>
                </a:rPr>
                <a:t> = Site/project/operation that is </a:t>
              </a:r>
              <a:r>
                <a:rPr lang="en-IE" sz="1050" b="0" u="sng" dirty="0">
                  <a:solidFill>
                    <a:srgbClr val="0F5494"/>
                  </a:solidFill>
                </a:rPr>
                <a:t>not</a:t>
              </a:r>
              <a:r>
                <a:rPr lang="en-IE" sz="1050" b="0" dirty="0">
                  <a:solidFill>
                    <a:srgbClr val="0F5494"/>
                  </a:solidFill>
                </a:rPr>
                <a:t> </a:t>
              </a:r>
              <a:r>
                <a:rPr lang="en-IE" sz="1050" b="0" dirty="0" smtClean="0">
                  <a:solidFill>
                    <a:srgbClr val="0F5494"/>
                  </a:solidFill>
                </a:rPr>
                <a:t>Taxonomy-aligned</a:t>
              </a:r>
              <a:endParaRPr lang="en-GB" sz="1050" b="0" dirty="0">
                <a:solidFill>
                  <a:srgbClr val="0F5494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64288" y="2952610"/>
              <a:ext cx="1872207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050" b="0" dirty="0">
                  <a:solidFill>
                    <a:srgbClr val="0F5494"/>
                  </a:solidFill>
                </a:rPr>
                <a:t> = Site/project/operation that </a:t>
              </a:r>
              <a:r>
                <a:rPr lang="en-IE" sz="1050" dirty="0">
                  <a:solidFill>
                    <a:srgbClr val="0F5494"/>
                  </a:solidFill>
                </a:rPr>
                <a:t>is </a:t>
              </a:r>
              <a:r>
                <a:rPr lang="en-IE" sz="1050" dirty="0" smtClean="0">
                  <a:solidFill>
                    <a:srgbClr val="0F5494"/>
                  </a:solidFill>
                </a:rPr>
                <a:t>Taxonomy-aligned</a:t>
              </a:r>
              <a:r>
                <a:rPr lang="en-IE" sz="1050" b="0" dirty="0" smtClean="0">
                  <a:solidFill>
                    <a:srgbClr val="0F5494"/>
                  </a:solidFill>
                </a:rPr>
                <a:t> </a:t>
              </a:r>
              <a:endParaRPr lang="en-GB" sz="1050" b="0" dirty="0">
                <a:solidFill>
                  <a:srgbClr val="0F5494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91406" y="2981725"/>
              <a:ext cx="372882" cy="207156"/>
            </a:xfrm>
            <a:prstGeom prst="roundRect">
              <a:avLst>
                <a:gd name="adj" fmla="val 4523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53538" y="2574349"/>
              <a:ext cx="18722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050" u="sng" dirty="0">
                  <a:solidFill>
                    <a:srgbClr val="0F5494"/>
                  </a:solidFill>
                </a:rPr>
                <a:t>Legend</a:t>
              </a:r>
              <a:endParaRPr lang="en-GB" sz="1050" u="sng" dirty="0">
                <a:solidFill>
                  <a:srgbClr val="0F5494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6588224" y="2420889"/>
              <a:ext cx="2520279" cy="1872208"/>
            </a:xfrm>
            <a:prstGeom prst="rect">
              <a:avLst/>
            </a:prstGeom>
            <a:noFill/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/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3773133" y="3653106"/>
            <a:ext cx="1360567" cy="422747"/>
          </a:xfrm>
          <a:prstGeom prst="roundRect">
            <a:avLst>
              <a:gd name="adj" fmla="val 452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B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235808" y="3666801"/>
            <a:ext cx="1360567" cy="422747"/>
          </a:xfrm>
          <a:prstGeom prst="roundRect">
            <a:avLst>
              <a:gd name="adj" fmla="val 452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C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10458" y="4792761"/>
            <a:ext cx="1913335" cy="422747"/>
          </a:xfrm>
          <a:prstGeom prst="roundRect">
            <a:avLst>
              <a:gd name="adj" fmla="val 452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A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725460" y="4792760"/>
            <a:ext cx="2713006" cy="422747"/>
          </a:xfrm>
          <a:prstGeom prst="roundRect">
            <a:avLst>
              <a:gd name="adj" fmla="val 452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D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337944" y="4786050"/>
            <a:ext cx="1410060" cy="422747"/>
          </a:xfrm>
          <a:prstGeom prst="roundRect">
            <a:avLst>
              <a:gd name="adj" fmla="val 452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B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835962" y="4799376"/>
            <a:ext cx="785284" cy="422747"/>
          </a:xfrm>
          <a:prstGeom prst="roundRect">
            <a:avLst>
              <a:gd name="adj" fmla="val 452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C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474212" y="3227862"/>
            <a:ext cx="1229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0" dirty="0">
                <a:solidFill>
                  <a:srgbClr val="0F5494"/>
                </a:solidFill>
              </a:rPr>
              <a:t>Share of green activities</a:t>
            </a:r>
            <a:endParaRPr lang="en-GB" sz="1000" b="0" dirty="0">
              <a:solidFill>
                <a:srgbClr val="0F549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474212" y="3756208"/>
            <a:ext cx="12295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0" dirty="0">
                <a:solidFill>
                  <a:srgbClr val="0F5494"/>
                </a:solidFill>
              </a:rPr>
              <a:t>20%</a:t>
            </a:r>
            <a:endParaRPr lang="en-GB" sz="1000" b="0" dirty="0">
              <a:solidFill>
                <a:srgbClr val="0F549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735507" y="4912532"/>
            <a:ext cx="66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0" dirty="0">
                <a:solidFill>
                  <a:srgbClr val="0F5494"/>
                </a:solidFill>
              </a:rPr>
              <a:t>50%</a:t>
            </a:r>
            <a:endParaRPr lang="en-GB" sz="1000" b="0" dirty="0">
              <a:solidFill>
                <a:srgbClr val="0F5494"/>
              </a:solidFill>
            </a:endParaRPr>
          </a:p>
        </p:txBody>
      </p:sp>
      <p:cxnSp>
        <p:nvCxnSpPr>
          <p:cNvPr id="6" name="Straight Arrow Connector 5"/>
          <p:cNvCxnSpPr>
            <a:endCxn id="37" idx="0"/>
          </p:cNvCxnSpPr>
          <p:nvPr/>
        </p:nvCxnSpPr>
        <p:spPr bwMode="auto">
          <a:xfrm>
            <a:off x="3140191" y="4112824"/>
            <a:ext cx="126935" cy="679937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30554" y="4215509"/>
            <a:ext cx="1229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0" dirty="0">
                <a:solidFill>
                  <a:srgbClr val="0F5494"/>
                </a:solidFill>
              </a:rPr>
              <a:t>Factory A expands</a:t>
            </a:r>
            <a:endParaRPr lang="en-GB" sz="1000" b="0" dirty="0">
              <a:solidFill>
                <a:srgbClr val="0F5494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53955" y="4236805"/>
            <a:ext cx="16498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0" dirty="0">
                <a:solidFill>
                  <a:srgbClr val="0F5494"/>
                </a:solidFill>
              </a:rPr>
              <a:t>Factory B increases energy efficiency</a:t>
            </a:r>
            <a:endParaRPr lang="en-GB" sz="1000" b="0" dirty="0">
              <a:solidFill>
                <a:srgbClr val="0F5494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660992" y="4090983"/>
            <a:ext cx="126935" cy="679937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Rounded Rectangle 51"/>
          <p:cNvSpPr/>
          <p:nvPr/>
        </p:nvSpPr>
        <p:spPr>
          <a:xfrm>
            <a:off x="2279577" y="5751967"/>
            <a:ext cx="1913335" cy="422747"/>
          </a:xfrm>
          <a:prstGeom prst="roundRect">
            <a:avLst>
              <a:gd name="adj" fmla="val 452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A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351017" y="5751967"/>
            <a:ext cx="2057350" cy="422747"/>
          </a:xfrm>
          <a:prstGeom prst="roundRect">
            <a:avLst>
              <a:gd name="adj" fmla="val 452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D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252971" y="5755064"/>
            <a:ext cx="1410060" cy="422747"/>
          </a:xfrm>
          <a:prstGeom prst="roundRect">
            <a:avLst>
              <a:gd name="adj" fmla="val 452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B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5798863" y="5755064"/>
            <a:ext cx="1440941" cy="422747"/>
          </a:xfrm>
          <a:prstGeom prst="roundRect">
            <a:avLst>
              <a:gd name="adj" fmla="val 452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0" dirty="0">
                <a:solidFill>
                  <a:schemeClr val="tx1"/>
                </a:solidFill>
              </a:rPr>
              <a:t>E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63815" y="5239935"/>
            <a:ext cx="22832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0" dirty="0">
                <a:solidFill>
                  <a:srgbClr val="0F5494"/>
                </a:solidFill>
              </a:rPr>
              <a:t>Factory C is </a:t>
            </a:r>
            <a:r>
              <a:rPr lang="en-IE" sz="1100" b="0" dirty="0" smtClean="0">
                <a:solidFill>
                  <a:srgbClr val="0F5494"/>
                </a:solidFill>
              </a:rPr>
              <a:t>closed</a:t>
            </a:r>
            <a:endParaRPr lang="en-IE" sz="1100" b="0" dirty="0">
              <a:solidFill>
                <a:srgbClr val="0F5494"/>
              </a:solidFill>
            </a:endParaRPr>
          </a:p>
          <a:p>
            <a:pPr algn="ctr"/>
            <a:r>
              <a:rPr lang="en-IE" sz="1100" b="0" dirty="0">
                <a:solidFill>
                  <a:srgbClr val="0F5494"/>
                </a:solidFill>
              </a:rPr>
              <a:t>Factory E is </a:t>
            </a:r>
            <a:r>
              <a:rPr lang="en-IE" sz="1100" b="0" dirty="0" smtClean="0">
                <a:solidFill>
                  <a:srgbClr val="0F5494"/>
                </a:solidFill>
              </a:rPr>
              <a:t>built</a:t>
            </a:r>
            <a:endParaRPr lang="en-GB" sz="1000" b="0" dirty="0">
              <a:solidFill>
                <a:srgbClr val="0F5494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6293808" y="5200978"/>
            <a:ext cx="78392" cy="532279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9754052" y="5861236"/>
            <a:ext cx="66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0" dirty="0">
                <a:solidFill>
                  <a:srgbClr val="0F5494"/>
                </a:solidFill>
              </a:rPr>
              <a:t>70%</a:t>
            </a:r>
            <a:endParaRPr lang="en-GB" sz="10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6252DD-792C-41AC-B95F-615009C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21A477-55D0-4312-B234-CA4868CB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3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F54C-4D23-42E3-8655-6B8112FD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936" y="22059"/>
            <a:ext cx="11014248" cy="1187751"/>
          </a:xfrm>
        </p:spPr>
        <p:txBody>
          <a:bodyPr/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Taxonomy Regulation – 6 environmental objectives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CA3DAC-146E-46E4-AAF6-7C5FA8887D5D}"/>
              </a:ext>
            </a:extLst>
          </p:cNvPr>
          <p:cNvGrpSpPr/>
          <p:nvPr/>
        </p:nvGrpSpPr>
        <p:grpSpPr>
          <a:xfrm>
            <a:off x="1125375" y="1376167"/>
            <a:ext cx="9941249" cy="3748959"/>
            <a:chOff x="381661" y="1905557"/>
            <a:chExt cx="9941249" cy="3748959"/>
          </a:xfrm>
        </p:grpSpPr>
        <p:sp>
          <p:nvSpPr>
            <p:cNvPr id="4" name="object 2">
              <a:extLst>
                <a:ext uri="{FF2B5EF4-FFF2-40B4-BE49-F238E27FC236}">
                  <a16:creationId xmlns:a16="http://schemas.microsoft.com/office/drawing/2014/main" id="{1A8495F3-E0B0-47FB-B9AB-90E30BD798C9}"/>
                </a:ext>
              </a:extLst>
            </p:cNvPr>
            <p:cNvSpPr/>
            <p:nvPr/>
          </p:nvSpPr>
          <p:spPr>
            <a:xfrm>
              <a:off x="381661" y="1908956"/>
              <a:ext cx="1005840" cy="1005840"/>
            </a:xfrm>
            <a:custGeom>
              <a:avLst/>
              <a:gdLst/>
              <a:ahLst/>
              <a:cxnLst/>
              <a:rect l="l" t="t" r="r" b="b"/>
              <a:pathLst>
                <a:path w="1005840" h="1005839">
                  <a:moveTo>
                    <a:pt x="502881" y="0"/>
                  </a:moveTo>
                  <a:lnTo>
                    <a:pt x="454450" y="2302"/>
                  </a:lnTo>
                  <a:lnTo>
                    <a:pt x="407321" y="9068"/>
                  </a:lnTo>
                  <a:lnTo>
                    <a:pt x="361706" y="20087"/>
                  </a:lnTo>
                  <a:lnTo>
                    <a:pt x="317815" y="35148"/>
                  </a:lnTo>
                  <a:lnTo>
                    <a:pt x="275858" y="54041"/>
                  </a:lnTo>
                  <a:lnTo>
                    <a:pt x="236047" y="76554"/>
                  </a:lnTo>
                  <a:lnTo>
                    <a:pt x="198593" y="102478"/>
                  </a:lnTo>
                  <a:lnTo>
                    <a:pt x="163705" y="131600"/>
                  </a:lnTo>
                  <a:lnTo>
                    <a:pt x="131595" y="163712"/>
                  </a:lnTo>
                  <a:lnTo>
                    <a:pt x="102473" y="198601"/>
                  </a:lnTo>
                  <a:lnTo>
                    <a:pt x="76551" y="236056"/>
                  </a:lnTo>
                  <a:lnTo>
                    <a:pt x="54038" y="275868"/>
                  </a:lnTo>
                  <a:lnTo>
                    <a:pt x="35146" y="317826"/>
                  </a:lnTo>
                  <a:lnTo>
                    <a:pt x="20086" y="361718"/>
                  </a:lnTo>
                  <a:lnTo>
                    <a:pt x="9067" y="407334"/>
                  </a:lnTo>
                  <a:lnTo>
                    <a:pt x="2302" y="454463"/>
                  </a:lnTo>
                  <a:lnTo>
                    <a:pt x="0" y="502894"/>
                  </a:lnTo>
                  <a:lnTo>
                    <a:pt x="2302" y="551325"/>
                  </a:lnTo>
                  <a:lnTo>
                    <a:pt x="9067" y="598454"/>
                  </a:lnTo>
                  <a:lnTo>
                    <a:pt x="20086" y="644069"/>
                  </a:lnTo>
                  <a:lnTo>
                    <a:pt x="35146" y="687961"/>
                  </a:lnTo>
                  <a:lnTo>
                    <a:pt x="54038" y="729917"/>
                  </a:lnTo>
                  <a:lnTo>
                    <a:pt x="76551" y="769728"/>
                  </a:lnTo>
                  <a:lnTo>
                    <a:pt x="102473" y="807183"/>
                  </a:lnTo>
                  <a:lnTo>
                    <a:pt x="131595" y="842071"/>
                  </a:lnTo>
                  <a:lnTo>
                    <a:pt x="163705" y="874181"/>
                  </a:lnTo>
                  <a:lnTo>
                    <a:pt x="198593" y="903302"/>
                  </a:lnTo>
                  <a:lnTo>
                    <a:pt x="236047" y="929225"/>
                  </a:lnTo>
                  <a:lnTo>
                    <a:pt x="275858" y="951737"/>
                  </a:lnTo>
                  <a:lnTo>
                    <a:pt x="317815" y="970629"/>
                  </a:lnTo>
                  <a:lnTo>
                    <a:pt x="361706" y="985690"/>
                  </a:lnTo>
                  <a:lnTo>
                    <a:pt x="407321" y="996708"/>
                  </a:lnTo>
                  <a:lnTo>
                    <a:pt x="454450" y="1003474"/>
                  </a:lnTo>
                  <a:lnTo>
                    <a:pt x="502881" y="1005776"/>
                  </a:lnTo>
                  <a:lnTo>
                    <a:pt x="551313" y="1003474"/>
                  </a:lnTo>
                  <a:lnTo>
                    <a:pt x="598441" y="996708"/>
                  </a:lnTo>
                  <a:lnTo>
                    <a:pt x="644057" y="985690"/>
                  </a:lnTo>
                  <a:lnTo>
                    <a:pt x="687948" y="970629"/>
                  </a:lnTo>
                  <a:lnTo>
                    <a:pt x="729904" y="951737"/>
                  </a:lnTo>
                  <a:lnTo>
                    <a:pt x="769715" y="929225"/>
                  </a:lnTo>
                  <a:lnTo>
                    <a:pt x="807170" y="903302"/>
                  </a:lnTo>
                  <a:lnTo>
                    <a:pt x="842058" y="874181"/>
                  </a:lnTo>
                  <a:lnTo>
                    <a:pt x="874168" y="842071"/>
                  </a:lnTo>
                  <a:lnTo>
                    <a:pt x="903290" y="807183"/>
                  </a:lnTo>
                  <a:lnTo>
                    <a:pt x="929212" y="769728"/>
                  </a:lnTo>
                  <a:lnTo>
                    <a:pt x="951725" y="729917"/>
                  </a:lnTo>
                  <a:lnTo>
                    <a:pt x="970617" y="687961"/>
                  </a:lnTo>
                  <a:lnTo>
                    <a:pt x="985677" y="644069"/>
                  </a:lnTo>
                  <a:lnTo>
                    <a:pt x="996696" y="598454"/>
                  </a:lnTo>
                  <a:lnTo>
                    <a:pt x="1003461" y="551325"/>
                  </a:lnTo>
                  <a:lnTo>
                    <a:pt x="1005763" y="502894"/>
                  </a:lnTo>
                  <a:lnTo>
                    <a:pt x="1003461" y="454463"/>
                  </a:lnTo>
                  <a:lnTo>
                    <a:pt x="996696" y="407334"/>
                  </a:lnTo>
                  <a:lnTo>
                    <a:pt x="985677" y="361718"/>
                  </a:lnTo>
                  <a:lnTo>
                    <a:pt x="970617" y="317826"/>
                  </a:lnTo>
                  <a:lnTo>
                    <a:pt x="951725" y="275868"/>
                  </a:lnTo>
                  <a:lnTo>
                    <a:pt x="929212" y="236056"/>
                  </a:lnTo>
                  <a:lnTo>
                    <a:pt x="903290" y="198601"/>
                  </a:lnTo>
                  <a:lnTo>
                    <a:pt x="874168" y="163712"/>
                  </a:lnTo>
                  <a:lnTo>
                    <a:pt x="842058" y="131600"/>
                  </a:lnTo>
                  <a:lnTo>
                    <a:pt x="807170" y="102478"/>
                  </a:lnTo>
                  <a:lnTo>
                    <a:pt x="769715" y="76554"/>
                  </a:lnTo>
                  <a:lnTo>
                    <a:pt x="729904" y="54041"/>
                  </a:lnTo>
                  <a:lnTo>
                    <a:pt x="687948" y="35148"/>
                  </a:lnTo>
                  <a:lnTo>
                    <a:pt x="644057" y="20087"/>
                  </a:lnTo>
                  <a:lnTo>
                    <a:pt x="598441" y="9068"/>
                  </a:lnTo>
                  <a:lnTo>
                    <a:pt x="551313" y="2302"/>
                  </a:lnTo>
                  <a:lnTo>
                    <a:pt x="502881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3">
              <a:extLst>
                <a:ext uri="{FF2B5EF4-FFF2-40B4-BE49-F238E27FC236}">
                  <a16:creationId xmlns:a16="http://schemas.microsoft.com/office/drawing/2014/main" id="{D5CE62B0-D0DB-4A11-9DFB-E9858A046969}"/>
                </a:ext>
              </a:extLst>
            </p:cNvPr>
            <p:cNvSpPr/>
            <p:nvPr/>
          </p:nvSpPr>
          <p:spPr>
            <a:xfrm>
              <a:off x="884541" y="1968765"/>
              <a:ext cx="4306570" cy="886460"/>
            </a:xfrm>
            <a:custGeom>
              <a:avLst/>
              <a:gdLst/>
              <a:ahLst/>
              <a:cxnLst/>
              <a:rect l="l" t="t" r="r" b="b"/>
              <a:pathLst>
                <a:path w="4306570" h="886460">
                  <a:moveTo>
                    <a:pt x="4306201" y="0"/>
                  </a:moveTo>
                  <a:lnTo>
                    <a:pt x="415391" y="0"/>
                  </a:lnTo>
                  <a:lnTo>
                    <a:pt x="0" y="441591"/>
                  </a:lnTo>
                  <a:lnTo>
                    <a:pt x="415391" y="886167"/>
                  </a:lnTo>
                  <a:lnTo>
                    <a:pt x="4306201" y="886167"/>
                  </a:lnTo>
                  <a:lnTo>
                    <a:pt x="4306201" y="0"/>
                  </a:lnTo>
                  <a:close/>
                </a:path>
              </a:pathLst>
            </a:custGeom>
            <a:solidFill>
              <a:srgbClr val="08A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B5C2946B-82CF-4CBB-8A53-5C237CB0BFAF}"/>
                </a:ext>
              </a:extLst>
            </p:cNvPr>
            <p:cNvSpPr/>
            <p:nvPr/>
          </p:nvSpPr>
          <p:spPr>
            <a:xfrm>
              <a:off x="884542" y="2116585"/>
              <a:ext cx="403225" cy="587375"/>
            </a:xfrm>
            <a:custGeom>
              <a:avLst/>
              <a:gdLst/>
              <a:ahLst/>
              <a:cxnLst/>
              <a:rect l="l" t="t" r="r" b="b"/>
              <a:pathLst>
                <a:path w="403225" h="587375">
                  <a:moveTo>
                    <a:pt x="276342" y="0"/>
                  </a:moveTo>
                  <a:lnTo>
                    <a:pt x="0" y="293772"/>
                  </a:lnTo>
                  <a:lnTo>
                    <a:pt x="274033" y="587051"/>
                  </a:lnTo>
                  <a:lnTo>
                    <a:pt x="284857" y="577347"/>
                  </a:lnTo>
                  <a:lnTo>
                    <a:pt x="314347" y="544452"/>
                  </a:lnTo>
                  <a:lnTo>
                    <a:pt x="340128" y="508453"/>
                  </a:lnTo>
                  <a:lnTo>
                    <a:pt x="361900" y="469654"/>
                  </a:lnTo>
                  <a:lnTo>
                    <a:pt x="379360" y="428356"/>
                  </a:lnTo>
                  <a:lnTo>
                    <a:pt x="392206" y="384862"/>
                  </a:lnTo>
                  <a:lnTo>
                    <a:pt x="400135" y="339475"/>
                  </a:lnTo>
                  <a:lnTo>
                    <a:pt x="402845" y="292496"/>
                  </a:lnTo>
                  <a:lnTo>
                    <a:pt x="400135" y="245514"/>
                  </a:lnTo>
                  <a:lnTo>
                    <a:pt x="392206" y="200124"/>
                  </a:lnTo>
                  <a:lnTo>
                    <a:pt x="379360" y="156629"/>
                  </a:lnTo>
                  <a:lnTo>
                    <a:pt x="361900" y="115330"/>
                  </a:lnTo>
                  <a:lnTo>
                    <a:pt x="340128" y="76529"/>
                  </a:lnTo>
                  <a:lnTo>
                    <a:pt x="314347" y="40530"/>
                  </a:lnTo>
                  <a:lnTo>
                    <a:pt x="284857" y="7633"/>
                  </a:lnTo>
                  <a:lnTo>
                    <a:pt x="276342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C216BB9B-012B-4805-89CE-8D2EA34BB453}"/>
                </a:ext>
              </a:extLst>
            </p:cNvPr>
            <p:cNvSpPr/>
            <p:nvPr/>
          </p:nvSpPr>
          <p:spPr>
            <a:xfrm>
              <a:off x="1158576" y="2116585"/>
              <a:ext cx="128905" cy="587375"/>
            </a:xfrm>
            <a:custGeom>
              <a:avLst/>
              <a:gdLst/>
              <a:ahLst/>
              <a:cxnLst/>
              <a:rect l="l" t="t" r="r" b="b"/>
              <a:pathLst>
                <a:path w="128905" h="587375">
                  <a:moveTo>
                    <a:pt x="0" y="587051"/>
                  </a:moveTo>
                  <a:lnTo>
                    <a:pt x="40313" y="544452"/>
                  </a:lnTo>
                  <a:lnTo>
                    <a:pt x="66095" y="508453"/>
                  </a:lnTo>
                  <a:lnTo>
                    <a:pt x="87867" y="469654"/>
                  </a:lnTo>
                  <a:lnTo>
                    <a:pt x="105326" y="428356"/>
                  </a:lnTo>
                  <a:lnTo>
                    <a:pt x="118172" y="384862"/>
                  </a:lnTo>
                  <a:lnTo>
                    <a:pt x="126101" y="339475"/>
                  </a:lnTo>
                  <a:lnTo>
                    <a:pt x="128811" y="292496"/>
                  </a:lnTo>
                  <a:lnTo>
                    <a:pt x="126101" y="245514"/>
                  </a:lnTo>
                  <a:lnTo>
                    <a:pt x="118172" y="200124"/>
                  </a:lnTo>
                  <a:lnTo>
                    <a:pt x="105326" y="156629"/>
                  </a:lnTo>
                  <a:lnTo>
                    <a:pt x="87867" y="115330"/>
                  </a:lnTo>
                  <a:lnTo>
                    <a:pt x="66095" y="76529"/>
                  </a:lnTo>
                  <a:lnTo>
                    <a:pt x="40313" y="40530"/>
                  </a:lnTo>
                  <a:lnTo>
                    <a:pt x="10823" y="7633"/>
                  </a:lnTo>
                  <a:lnTo>
                    <a:pt x="2308" y="0"/>
                  </a:lnTo>
                </a:path>
              </a:pathLst>
            </a:custGeom>
            <a:ln w="195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138D2699-8D70-4B7A-91C8-74D0CBCED5B2}"/>
                </a:ext>
              </a:extLst>
            </p:cNvPr>
            <p:cNvSpPr txBox="1"/>
            <p:nvPr/>
          </p:nvSpPr>
          <p:spPr>
            <a:xfrm>
              <a:off x="2015333" y="2274879"/>
              <a:ext cx="2456180" cy="26035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Climate change</a:t>
              </a:r>
              <a:r>
                <a:rPr sz="1500" b="1" spc="-3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500" b="1" spc="10" dirty="0">
                  <a:solidFill>
                    <a:srgbClr val="FFFFFF"/>
                  </a:solidFill>
                  <a:latin typeface="Arial"/>
                  <a:cs typeface="Arial"/>
                </a:rPr>
                <a:t>mitigation</a:t>
              </a:r>
              <a:endParaRPr sz="1500" dirty="0">
                <a:latin typeface="Arial"/>
                <a:cs typeface="Arial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7CC6425A-F195-4B9E-8A59-1406323BBADD}"/>
                </a:ext>
              </a:extLst>
            </p:cNvPr>
            <p:cNvSpPr/>
            <p:nvPr/>
          </p:nvSpPr>
          <p:spPr>
            <a:xfrm>
              <a:off x="5513462" y="1905557"/>
              <a:ext cx="1005840" cy="1005840"/>
            </a:xfrm>
            <a:custGeom>
              <a:avLst/>
              <a:gdLst/>
              <a:ahLst/>
              <a:cxnLst/>
              <a:rect l="l" t="t" r="r" b="b"/>
              <a:pathLst>
                <a:path w="1005840" h="1005839">
                  <a:moveTo>
                    <a:pt x="502881" y="0"/>
                  </a:moveTo>
                  <a:lnTo>
                    <a:pt x="454450" y="2302"/>
                  </a:lnTo>
                  <a:lnTo>
                    <a:pt x="407321" y="9068"/>
                  </a:lnTo>
                  <a:lnTo>
                    <a:pt x="361706" y="20087"/>
                  </a:lnTo>
                  <a:lnTo>
                    <a:pt x="317815" y="35148"/>
                  </a:lnTo>
                  <a:lnTo>
                    <a:pt x="275858" y="54041"/>
                  </a:lnTo>
                  <a:lnTo>
                    <a:pt x="236047" y="76554"/>
                  </a:lnTo>
                  <a:lnTo>
                    <a:pt x="198593" y="102478"/>
                  </a:lnTo>
                  <a:lnTo>
                    <a:pt x="163705" y="131600"/>
                  </a:lnTo>
                  <a:lnTo>
                    <a:pt x="131595" y="163712"/>
                  </a:lnTo>
                  <a:lnTo>
                    <a:pt x="102473" y="198601"/>
                  </a:lnTo>
                  <a:lnTo>
                    <a:pt x="76551" y="236056"/>
                  </a:lnTo>
                  <a:lnTo>
                    <a:pt x="54038" y="275868"/>
                  </a:lnTo>
                  <a:lnTo>
                    <a:pt x="35146" y="317826"/>
                  </a:lnTo>
                  <a:lnTo>
                    <a:pt x="20086" y="361718"/>
                  </a:lnTo>
                  <a:lnTo>
                    <a:pt x="9067" y="407334"/>
                  </a:lnTo>
                  <a:lnTo>
                    <a:pt x="2302" y="454463"/>
                  </a:lnTo>
                  <a:lnTo>
                    <a:pt x="0" y="502894"/>
                  </a:lnTo>
                  <a:lnTo>
                    <a:pt x="2302" y="551325"/>
                  </a:lnTo>
                  <a:lnTo>
                    <a:pt x="9067" y="598454"/>
                  </a:lnTo>
                  <a:lnTo>
                    <a:pt x="20086" y="644069"/>
                  </a:lnTo>
                  <a:lnTo>
                    <a:pt x="35146" y="687961"/>
                  </a:lnTo>
                  <a:lnTo>
                    <a:pt x="54038" y="729917"/>
                  </a:lnTo>
                  <a:lnTo>
                    <a:pt x="76551" y="769728"/>
                  </a:lnTo>
                  <a:lnTo>
                    <a:pt x="102473" y="807183"/>
                  </a:lnTo>
                  <a:lnTo>
                    <a:pt x="131595" y="842071"/>
                  </a:lnTo>
                  <a:lnTo>
                    <a:pt x="163705" y="874181"/>
                  </a:lnTo>
                  <a:lnTo>
                    <a:pt x="198593" y="903302"/>
                  </a:lnTo>
                  <a:lnTo>
                    <a:pt x="236047" y="929225"/>
                  </a:lnTo>
                  <a:lnTo>
                    <a:pt x="275858" y="951737"/>
                  </a:lnTo>
                  <a:lnTo>
                    <a:pt x="317815" y="970629"/>
                  </a:lnTo>
                  <a:lnTo>
                    <a:pt x="361706" y="985690"/>
                  </a:lnTo>
                  <a:lnTo>
                    <a:pt x="407321" y="996708"/>
                  </a:lnTo>
                  <a:lnTo>
                    <a:pt x="454450" y="1003474"/>
                  </a:lnTo>
                  <a:lnTo>
                    <a:pt x="502881" y="1005776"/>
                  </a:lnTo>
                  <a:lnTo>
                    <a:pt x="551313" y="1003474"/>
                  </a:lnTo>
                  <a:lnTo>
                    <a:pt x="598441" y="996708"/>
                  </a:lnTo>
                  <a:lnTo>
                    <a:pt x="644057" y="985690"/>
                  </a:lnTo>
                  <a:lnTo>
                    <a:pt x="687948" y="970629"/>
                  </a:lnTo>
                  <a:lnTo>
                    <a:pt x="729904" y="951737"/>
                  </a:lnTo>
                  <a:lnTo>
                    <a:pt x="769715" y="929225"/>
                  </a:lnTo>
                  <a:lnTo>
                    <a:pt x="807170" y="903302"/>
                  </a:lnTo>
                  <a:lnTo>
                    <a:pt x="842058" y="874181"/>
                  </a:lnTo>
                  <a:lnTo>
                    <a:pt x="874168" y="842071"/>
                  </a:lnTo>
                  <a:lnTo>
                    <a:pt x="903290" y="807183"/>
                  </a:lnTo>
                  <a:lnTo>
                    <a:pt x="929212" y="769728"/>
                  </a:lnTo>
                  <a:lnTo>
                    <a:pt x="951725" y="729917"/>
                  </a:lnTo>
                  <a:lnTo>
                    <a:pt x="970617" y="687961"/>
                  </a:lnTo>
                  <a:lnTo>
                    <a:pt x="985677" y="644069"/>
                  </a:lnTo>
                  <a:lnTo>
                    <a:pt x="996696" y="598454"/>
                  </a:lnTo>
                  <a:lnTo>
                    <a:pt x="1003461" y="551325"/>
                  </a:lnTo>
                  <a:lnTo>
                    <a:pt x="1005763" y="502894"/>
                  </a:lnTo>
                  <a:lnTo>
                    <a:pt x="1003461" y="454463"/>
                  </a:lnTo>
                  <a:lnTo>
                    <a:pt x="996696" y="407334"/>
                  </a:lnTo>
                  <a:lnTo>
                    <a:pt x="985677" y="361718"/>
                  </a:lnTo>
                  <a:lnTo>
                    <a:pt x="970617" y="317826"/>
                  </a:lnTo>
                  <a:lnTo>
                    <a:pt x="951725" y="275868"/>
                  </a:lnTo>
                  <a:lnTo>
                    <a:pt x="929212" y="236056"/>
                  </a:lnTo>
                  <a:lnTo>
                    <a:pt x="903290" y="198601"/>
                  </a:lnTo>
                  <a:lnTo>
                    <a:pt x="874168" y="163712"/>
                  </a:lnTo>
                  <a:lnTo>
                    <a:pt x="842058" y="131600"/>
                  </a:lnTo>
                  <a:lnTo>
                    <a:pt x="807170" y="102478"/>
                  </a:lnTo>
                  <a:lnTo>
                    <a:pt x="769715" y="76554"/>
                  </a:lnTo>
                  <a:lnTo>
                    <a:pt x="729904" y="54041"/>
                  </a:lnTo>
                  <a:lnTo>
                    <a:pt x="687948" y="35148"/>
                  </a:lnTo>
                  <a:lnTo>
                    <a:pt x="644057" y="20087"/>
                  </a:lnTo>
                  <a:lnTo>
                    <a:pt x="598441" y="9068"/>
                  </a:lnTo>
                  <a:lnTo>
                    <a:pt x="551313" y="2302"/>
                  </a:lnTo>
                  <a:lnTo>
                    <a:pt x="502881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A9695978-568D-4BC5-8D9B-8B13225965FD}"/>
                </a:ext>
              </a:extLst>
            </p:cNvPr>
            <p:cNvSpPr/>
            <p:nvPr/>
          </p:nvSpPr>
          <p:spPr>
            <a:xfrm>
              <a:off x="6016340" y="1965364"/>
              <a:ext cx="4306570" cy="886460"/>
            </a:xfrm>
            <a:custGeom>
              <a:avLst/>
              <a:gdLst/>
              <a:ahLst/>
              <a:cxnLst/>
              <a:rect l="l" t="t" r="r" b="b"/>
              <a:pathLst>
                <a:path w="4306570" h="886460">
                  <a:moveTo>
                    <a:pt x="4306201" y="0"/>
                  </a:moveTo>
                  <a:lnTo>
                    <a:pt x="415391" y="0"/>
                  </a:lnTo>
                  <a:lnTo>
                    <a:pt x="0" y="441591"/>
                  </a:lnTo>
                  <a:lnTo>
                    <a:pt x="415391" y="886167"/>
                  </a:lnTo>
                  <a:lnTo>
                    <a:pt x="4306201" y="886167"/>
                  </a:lnTo>
                  <a:lnTo>
                    <a:pt x="4306201" y="0"/>
                  </a:lnTo>
                  <a:close/>
                </a:path>
              </a:pathLst>
            </a:custGeom>
            <a:solidFill>
              <a:srgbClr val="08A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9680E256-93F5-4315-A7D1-C712FE7C935E}"/>
                </a:ext>
              </a:extLst>
            </p:cNvPr>
            <p:cNvSpPr/>
            <p:nvPr/>
          </p:nvSpPr>
          <p:spPr>
            <a:xfrm>
              <a:off x="6016345" y="2113181"/>
              <a:ext cx="403225" cy="587375"/>
            </a:xfrm>
            <a:custGeom>
              <a:avLst/>
              <a:gdLst/>
              <a:ahLst/>
              <a:cxnLst/>
              <a:rect l="l" t="t" r="r" b="b"/>
              <a:pathLst>
                <a:path w="403225" h="587375">
                  <a:moveTo>
                    <a:pt x="276335" y="0"/>
                  </a:moveTo>
                  <a:lnTo>
                    <a:pt x="0" y="293773"/>
                  </a:lnTo>
                  <a:lnTo>
                    <a:pt x="274024" y="587059"/>
                  </a:lnTo>
                  <a:lnTo>
                    <a:pt x="284853" y="577351"/>
                  </a:lnTo>
                  <a:lnTo>
                    <a:pt x="314343" y="544455"/>
                  </a:lnTo>
                  <a:lnTo>
                    <a:pt x="340125" y="508457"/>
                  </a:lnTo>
                  <a:lnTo>
                    <a:pt x="361897" y="469657"/>
                  </a:lnTo>
                  <a:lnTo>
                    <a:pt x="379357" y="428360"/>
                  </a:lnTo>
                  <a:lnTo>
                    <a:pt x="392202" y="384866"/>
                  </a:lnTo>
                  <a:lnTo>
                    <a:pt x="400131" y="339478"/>
                  </a:lnTo>
                  <a:lnTo>
                    <a:pt x="402841" y="292499"/>
                  </a:lnTo>
                  <a:lnTo>
                    <a:pt x="400131" y="245518"/>
                  </a:lnTo>
                  <a:lnTo>
                    <a:pt x="392202" y="200128"/>
                  </a:lnTo>
                  <a:lnTo>
                    <a:pt x="379357" y="156632"/>
                  </a:lnTo>
                  <a:lnTo>
                    <a:pt x="361897" y="115333"/>
                  </a:lnTo>
                  <a:lnTo>
                    <a:pt x="340125" y="76533"/>
                  </a:lnTo>
                  <a:lnTo>
                    <a:pt x="314343" y="40533"/>
                  </a:lnTo>
                  <a:lnTo>
                    <a:pt x="284853" y="7637"/>
                  </a:lnTo>
                  <a:lnTo>
                    <a:pt x="276335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D06BDEC4-F390-4365-8745-328B0CCA7182}"/>
                </a:ext>
              </a:extLst>
            </p:cNvPr>
            <p:cNvSpPr/>
            <p:nvPr/>
          </p:nvSpPr>
          <p:spPr>
            <a:xfrm>
              <a:off x="6290369" y="2113181"/>
              <a:ext cx="128905" cy="587375"/>
            </a:xfrm>
            <a:custGeom>
              <a:avLst/>
              <a:gdLst/>
              <a:ahLst/>
              <a:cxnLst/>
              <a:rect l="l" t="t" r="r" b="b"/>
              <a:pathLst>
                <a:path w="128904" h="587375">
                  <a:moveTo>
                    <a:pt x="0" y="587059"/>
                  </a:moveTo>
                  <a:lnTo>
                    <a:pt x="40318" y="544455"/>
                  </a:lnTo>
                  <a:lnTo>
                    <a:pt x="66100" y="508457"/>
                  </a:lnTo>
                  <a:lnTo>
                    <a:pt x="87872" y="469657"/>
                  </a:lnTo>
                  <a:lnTo>
                    <a:pt x="105332" y="428360"/>
                  </a:lnTo>
                  <a:lnTo>
                    <a:pt x="118177" y="384866"/>
                  </a:lnTo>
                  <a:lnTo>
                    <a:pt x="126106" y="339478"/>
                  </a:lnTo>
                  <a:lnTo>
                    <a:pt x="128816" y="292499"/>
                  </a:lnTo>
                  <a:lnTo>
                    <a:pt x="126106" y="245518"/>
                  </a:lnTo>
                  <a:lnTo>
                    <a:pt x="118177" y="200128"/>
                  </a:lnTo>
                  <a:lnTo>
                    <a:pt x="105332" y="156632"/>
                  </a:lnTo>
                  <a:lnTo>
                    <a:pt x="87872" y="115333"/>
                  </a:lnTo>
                  <a:lnTo>
                    <a:pt x="66100" y="76533"/>
                  </a:lnTo>
                  <a:lnTo>
                    <a:pt x="40318" y="40533"/>
                  </a:lnTo>
                  <a:lnTo>
                    <a:pt x="10829" y="7637"/>
                  </a:lnTo>
                  <a:lnTo>
                    <a:pt x="2310" y="0"/>
                  </a:lnTo>
                </a:path>
              </a:pathLst>
            </a:custGeom>
            <a:ln w="195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A7D06AB2-7B0E-4F21-B0F9-607E5F8EE774}"/>
                </a:ext>
              </a:extLst>
            </p:cNvPr>
            <p:cNvSpPr txBox="1"/>
            <p:nvPr/>
          </p:nvSpPr>
          <p:spPr>
            <a:xfrm>
              <a:off x="7119943" y="2271481"/>
              <a:ext cx="2510790" cy="26035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Climate change</a:t>
              </a:r>
              <a:r>
                <a:rPr sz="1500" b="1" spc="-2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500" b="1" spc="10" dirty="0">
                  <a:solidFill>
                    <a:srgbClr val="FFFFFF"/>
                  </a:solidFill>
                  <a:latin typeface="Arial"/>
                  <a:cs typeface="Arial"/>
                </a:rPr>
                <a:t>adaptation</a:t>
              </a:r>
              <a:endParaRPr sz="1500">
                <a:latin typeface="Arial"/>
                <a:cs typeface="Arial"/>
              </a:endParaRPr>
            </a:p>
          </p:txBody>
        </p:sp>
        <p:sp>
          <p:nvSpPr>
            <p:cNvPr id="14" name="object 12">
              <a:extLst>
                <a:ext uri="{FF2B5EF4-FFF2-40B4-BE49-F238E27FC236}">
                  <a16:creationId xmlns:a16="http://schemas.microsoft.com/office/drawing/2014/main" id="{FA43114D-D859-43B8-A73C-F2EC3941BC5E}"/>
                </a:ext>
              </a:extLst>
            </p:cNvPr>
            <p:cNvSpPr/>
            <p:nvPr/>
          </p:nvSpPr>
          <p:spPr>
            <a:xfrm>
              <a:off x="381661" y="3269755"/>
              <a:ext cx="1005840" cy="1005840"/>
            </a:xfrm>
            <a:custGeom>
              <a:avLst/>
              <a:gdLst/>
              <a:ahLst/>
              <a:cxnLst/>
              <a:rect l="l" t="t" r="r" b="b"/>
              <a:pathLst>
                <a:path w="1005840" h="1005839">
                  <a:moveTo>
                    <a:pt x="502881" y="0"/>
                  </a:moveTo>
                  <a:lnTo>
                    <a:pt x="454450" y="2302"/>
                  </a:lnTo>
                  <a:lnTo>
                    <a:pt x="407321" y="9068"/>
                  </a:lnTo>
                  <a:lnTo>
                    <a:pt x="361706" y="20087"/>
                  </a:lnTo>
                  <a:lnTo>
                    <a:pt x="317815" y="35148"/>
                  </a:lnTo>
                  <a:lnTo>
                    <a:pt x="275858" y="54041"/>
                  </a:lnTo>
                  <a:lnTo>
                    <a:pt x="236047" y="76554"/>
                  </a:lnTo>
                  <a:lnTo>
                    <a:pt x="198593" y="102478"/>
                  </a:lnTo>
                  <a:lnTo>
                    <a:pt x="163705" y="131600"/>
                  </a:lnTo>
                  <a:lnTo>
                    <a:pt x="131595" y="163712"/>
                  </a:lnTo>
                  <a:lnTo>
                    <a:pt x="102473" y="198601"/>
                  </a:lnTo>
                  <a:lnTo>
                    <a:pt x="76551" y="236056"/>
                  </a:lnTo>
                  <a:lnTo>
                    <a:pt x="54038" y="275868"/>
                  </a:lnTo>
                  <a:lnTo>
                    <a:pt x="35146" y="317826"/>
                  </a:lnTo>
                  <a:lnTo>
                    <a:pt x="20086" y="361718"/>
                  </a:lnTo>
                  <a:lnTo>
                    <a:pt x="9067" y="407334"/>
                  </a:lnTo>
                  <a:lnTo>
                    <a:pt x="2302" y="454463"/>
                  </a:lnTo>
                  <a:lnTo>
                    <a:pt x="0" y="502894"/>
                  </a:lnTo>
                  <a:lnTo>
                    <a:pt x="2302" y="551325"/>
                  </a:lnTo>
                  <a:lnTo>
                    <a:pt x="9067" y="598454"/>
                  </a:lnTo>
                  <a:lnTo>
                    <a:pt x="20086" y="644069"/>
                  </a:lnTo>
                  <a:lnTo>
                    <a:pt x="35146" y="687961"/>
                  </a:lnTo>
                  <a:lnTo>
                    <a:pt x="54038" y="729917"/>
                  </a:lnTo>
                  <a:lnTo>
                    <a:pt x="76551" y="769728"/>
                  </a:lnTo>
                  <a:lnTo>
                    <a:pt x="102473" y="807183"/>
                  </a:lnTo>
                  <a:lnTo>
                    <a:pt x="131595" y="842071"/>
                  </a:lnTo>
                  <a:lnTo>
                    <a:pt x="163705" y="874181"/>
                  </a:lnTo>
                  <a:lnTo>
                    <a:pt x="198593" y="903302"/>
                  </a:lnTo>
                  <a:lnTo>
                    <a:pt x="236047" y="929225"/>
                  </a:lnTo>
                  <a:lnTo>
                    <a:pt x="275858" y="951737"/>
                  </a:lnTo>
                  <a:lnTo>
                    <a:pt x="317815" y="970629"/>
                  </a:lnTo>
                  <a:lnTo>
                    <a:pt x="361706" y="985690"/>
                  </a:lnTo>
                  <a:lnTo>
                    <a:pt x="407321" y="996708"/>
                  </a:lnTo>
                  <a:lnTo>
                    <a:pt x="454450" y="1003474"/>
                  </a:lnTo>
                  <a:lnTo>
                    <a:pt x="502881" y="1005776"/>
                  </a:lnTo>
                  <a:lnTo>
                    <a:pt x="551313" y="1003474"/>
                  </a:lnTo>
                  <a:lnTo>
                    <a:pt x="598441" y="996708"/>
                  </a:lnTo>
                  <a:lnTo>
                    <a:pt x="644057" y="985690"/>
                  </a:lnTo>
                  <a:lnTo>
                    <a:pt x="687948" y="970629"/>
                  </a:lnTo>
                  <a:lnTo>
                    <a:pt x="729904" y="951737"/>
                  </a:lnTo>
                  <a:lnTo>
                    <a:pt x="769715" y="929225"/>
                  </a:lnTo>
                  <a:lnTo>
                    <a:pt x="807170" y="903302"/>
                  </a:lnTo>
                  <a:lnTo>
                    <a:pt x="842058" y="874181"/>
                  </a:lnTo>
                  <a:lnTo>
                    <a:pt x="874168" y="842071"/>
                  </a:lnTo>
                  <a:lnTo>
                    <a:pt x="903290" y="807183"/>
                  </a:lnTo>
                  <a:lnTo>
                    <a:pt x="929212" y="769728"/>
                  </a:lnTo>
                  <a:lnTo>
                    <a:pt x="951725" y="729917"/>
                  </a:lnTo>
                  <a:lnTo>
                    <a:pt x="970617" y="687961"/>
                  </a:lnTo>
                  <a:lnTo>
                    <a:pt x="985677" y="644069"/>
                  </a:lnTo>
                  <a:lnTo>
                    <a:pt x="996696" y="598454"/>
                  </a:lnTo>
                  <a:lnTo>
                    <a:pt x="1003461" y="551325"/>
                  </a:lnTo>
                  <a:lnTo>
                    <a:pt x="1005763" y="502894"/>
                  </a:lnTo>
                  <a:lnTo>
                    <a:pt x="1003461" y="454463"/>
                  </a:lnTo>
                  <a:lnTo>
                    <a:pt x="996696" y="407334"/>
                  </a:lnTo>
                  <a:lnTo>
                    <a:pt x="985677" y="361718"/>
                  </a:lnTo>
                  <a:lnTo>
                    <a:pt x="970617" y="317826"/>
                  </a:lnTo>
                  <a:lnTo>
                    <a:pt x="951725" y="275868"/>
                  </a:lnTo>
                  <a:lnTo>
                    <a:pt x="929212" y="236056"/>
                  </a:lnTo>
                  <a:lnTo>
                    <a:pt x="903290" y="198601"/>
                  </a:lnTo>
                  <a:lnTo>
                    <a:pt x="874168" y="163712"/>
                  </a:lnTo>
                  <a:lnTo>
                    <a:pt x="842058" y="131600"/>
                  </a:lnTo>
                  <a:lnTo>
                    <a:pt x="807170" y="102478"/>
                  </a:lnTo>
                  <a:lnTo>
                    <a:pt x="769715" y="76554"/>
                  </a:lnTo>
                  <a:lnTo>
                    <a:pt x="729904" y="54041"/>
                  </a:lnTo>
                  <a:lnTo>
                    <a:pt x="687948" y="35148"/>
                  </a:lnTo>
                  <a:lnTo>
                    <a:pt x="644057" y="20087"/>
                  </a:lnTo>
                  <a:lnTo>
                    <a:pt x="598441" y="9068"/>
                  </a:lnTo>
                  <a:lnTo>
                    <a:pt x="551313" y="2302"/>
                  </a:lnTo>
                  <a:lnTo>
                    <a:pt x="502881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3">
              <a:extLst>
                <a:ext uri="{FF2B5EF4-FFF2-40B4-BE49-F238E27FC236}">
                  <a16:creationId xmlns:a16="http://schemas.microsoft.com/office/drawing/2014/main" id="{A2673D54-115D-424A-B67E-A15B5C15203C}"/>
                </a:ext>
              </a:extLst>
            </p:cNvPr>
            <p:cNvSpPr/>
            <p:nvPr/>
          </p:nvSpPr>
          <p:spPr>
            <a:xfrm>
              <a:off x="884541" y="3329562"/>
              <a:ext cx="4306570" cy="886460"/>
            </a:xfrm>
            <a:custGeom>
              <a:avLst/>
              <a:gdLst/>
              <a:ahLst/>
              <a:cxnLst/>
              <a:rect l="l" t="t" r="r" b="b"/>
              <a:pathLst>
                <a:path w="4306570" h="886460">
                  <a:moveTo>
                    <a:pt x="4306201" y="0"/>
                  </a:moveTo>
                  <a:lnTo>
                    <a:pt x="415391" y="0"/>
                  </a:lnTo>
                  <a:lnTo>
                    <a:pt x="0" y="441591"/>
                  </a:lnTo>
                  <a:lnTo>
                    <a:pt x="415391" y="886167"/>
                  </a:lnTo>
                  <a:lnTo>
                    <a:pt x="4306201" y="886167"/>
                  </a:lnTo>
                  <a:lnTo>
                    <a:pt x="4306201" y="0"/>
                  </a:lnTo>
                  <a:close/>
                </a:path>
              </a:pathLst>
            </a:custGeom>
            <a:solidFill>
              <a:srgbClr val="08A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4">
              <a:extLst>
                <a:ext uri="{FF2B5EF4-FFF2-40B4-BE49-F238E27FC236}">
                  <a16:creationId xmlns:a16="http://schemas.microsoft.com/office/drawing/2014/main" id="{0F2D27A8-E3CE-411D-8D4F-DBC1126A249C}"/>
                </a:ext>
              </a:extLst>
            </p:cNvPr>
            <p:cNvSpPr/>
            <p:nvPr/>
          </p:nvSpPr>
          <p:spPr>
            <a:xfrm>
              <a:off x="884542" y="3477382"/>
              <a:ext cx="403225" cy="587375"/>
            </a:xfrm>
            <a:custGeom>
              <a:avLst/>
              <a:gdLst/>
              <a:ahLst/>
              <a:cxnLst/>
              <a:rect l="l" t="t" r="r" b="b"/>
              <a:pathLst>
                <a:path w="403225" h="587375">
                  <a:moveTo>
                    <a:pt x="276342" y="0"/>
                  </a:moveTo>
                  <a:lnTo>
                    <a:pt x="0" y="293755"/>
                  </a:lnTo>
                  <a:lnTo>
                    <a:pt x="274034" y="587051"/>
                  </a:lnTo>
                  <a:lnTo>
                    <a:pt x="284857" y="577348"/>
                  </a:lnTo>
                  <a:lnTo>
                    <a:pt x="314347" y="544452"/>
                  </a:lnTo>
                  <a:lnTo>
                    <a:pt x="340128" y="508453"/>
                  </a:lnTo>
                  <a:lnTo>
                    <a:pt x="361900" y="469654"/>
                  </a:lnTo>
                  <a:lnTo>
                    <a:pt x="379360" y="428356"/>
                  </a:lnTo>
                  <a:lnTo>
                    <a:pt x="392206" y="384863"/>
                  </a:lnTo>
                  <a:lnTo>
                    <a:pt x="400135" y="339475"/>
                  </a:lnTo>
                  <a:lnTo>
                    <a:pt x="402845" y="292496"/>
                  </a:lnTo>
                  <a:lnTo>
                    <a:pt x="400135" y="245515"/>
                  </a:lnTo>
                  <a:lnTo>
                    <a:pt x="392206" y="200125"/>
                  </a:lnTo>
                  <a:lnTo>
                    <a:pt x="379360" y="156629"/>
                  </a:lnTo>
                  <a:lnTo>
                    <a:pt x="361900" y="115330"/>
                  </a:lnTo>
                  <a:lnTo>
                    <a:pt x="340128" y="76530"/>
                  </a:lnTo>
                  <a:lnTo>
                    <a:pt x="314347" y="40530"/>
                  </a:lnTo>
                  <a:lnTo>
                    <a:pt x="284857" y="7634"/>
                  </a:lnTo>
                  <a:lnTo>
                    <a:pt x="276342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5">
              <a:extLst>
                <a:ext uri="{FF2B5EF4-FFF2-40B4-BE49-F238E27FC236}">
                  <a16:creationId xmlns:a16="http://schemas.microsoft.com/office/drawing/2014/main" id="{21FA88E6-2D81-474E-9DD3-A633F575A6FD}"/>
                </a:ext>
              </a:extLst>
            </p:cNvPr>
            <p:cNvSpPr/>
            <p:nvPr/>
          </p:nvSpPr>
          <p:spPr>
            <a:xfrm>
              <a:off x="1158576" y="3477382"/>
              <a:ext cx="128905" cy="587375"/>
            </a:xfrm>
            <a:custGeom>
              <a:avLst/>
              <a:gdLst/>
              <a:ahLst/>
              <a:cxnLst/>
              <a:rect l="l" t="t" r="r" b="b"/>
              <a:pathLst>
                <a:path w="128905" h="587375">
                  <a:moveTo>
                    <a:pt x="0" y="587051"/>
                  </a:moveTo>
                  <a:lnTo>
                    <a:pt x="40312" y="544452"/>
                  </a:lnTo>
                  <a:lnTo>
                    <a:pt x="66094" y="508453"/>
                  </a:lnTo>
                  <a:lnTo>
                    <a:pt x="87866" y="469654"/>
                  </a:lnTo>
                  <a:lnTo>
                    <a:pt x="105326" y="428356"/>
                  </a:lnTo>
                  <a:lnTo>
                    <a:pt x="118171" y="384863"/>
                  </a:lnTo>
                  <a:lnTo>
                    <a:pt x="126100" y="339475"/>
                  </a:lnTo>
                  <a:lnTo>
                    <a:pt x="128810" y="292496"/>
                  </a:lnTo>
                  <a:lnTo>
                    <a:pt x="126100" y="245515"/>
                  </a:lnTo>
                  <a:lnTo>
                    <a:pt x="118171" y="200125"/>
                  </a:lnTo>
                  <a:lnTo>
                    <a:pt x="105326" y="156629"/>
                  </a:lnTo>
                  <a:lnTo>
                    <a:pt x="87866" y="115330"/>
                  </a:lnTo>
                  <a:lnTo>
                    <a:pt x="66094" y="76530"/>
                  </a:lnTo>
                  <a:lnTo>
                    <a:pt x="40312" y="40530"/>
                  </a:lnTo>
                  <a:lnTo>
                    <a:pt x="10823" y="7634"/>
                  </a:lnTo>
                  <a:lnTo>
                    <a:pt x="2307" y="0"/>
                  </a:lnTo>
                </a:path>
              </a:pathLst>
            </a:custGeom>
            <a:ln w="195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>
              <a:extLst>
                <a:ext uri="{FF2B5EF4-FFF2-40B4-BE49-F238E27FC236}">
                  <a16:creationId xmlns:a16="http://schemas.microsoft.com/office/drawing/2014/main" id="{FAF390AF-4B8A-474F-95B1-DE2DA23E43AD}"/>
                </a:ext>
              </a:extLst>
            </p:cNvPr>
            <p:cNvSpPr txBox="1"/>
            <p:nvPr/>
          </p:nvSpPr>
          <p:spPr>
            <a:xfrm>
              <a:off x="1732653" y="3518447"/>
              <a:ext cx="3022600" cy="471411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marR="5080" indent="135890">
                <a:lnSpc>
                  <a:spcPct val="102600"/>
                </a:lnSpc>
                <a:spcBef>
                  <a:spcPts val="90"/>
                </a:spcBef>
              </a:pPr>
              <a:r>
                <a:rPr sz="1500" b="1" spc="10" dirty="0">
                  <a:solidFill>
                    <a:srgbClr val="FFFFFF"/>
                  </a:solidFill>
                  <a:latin typeface="Arial"/>
                  <a:cs typeface="Arial"/>
                </a:rPr>
                <a:t>sustainable </a:t>
              </a: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and protection of  </a:t>
              </a:r>
              <a:r>
                <a:rPr sz="1500" b="1" spc="20" dirty="0">
                  <a:solidFill>
                    <a:srgbClr val="FFFFFF"/>
                  </a:solidFill>
                  <a:latin typeface="Arial"/>
                  <a:cs typeface="Arial"/>
                </a:rPr>
                <a:t>water </a:t>
              </a: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and </a:t>
              </a:r>
              <a:r>
                <a:rPr sz="1500" b="1" spc="15" dirty="0" smtClean="0">
                  <a:solidFill>
                    <a:srgbClr val="FFFFFF"/>
                  </a:solidFill>
                  <a:latin typeface="Arial"/>
                  <a:cs typeface="Arial"/>
                </a:rPr>
                <a:t>marine</a:t>
              </a:r>
              <a:r>
                <a:rPr sz="1500" b="1" spc="-3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500" b="1" spc="10" dirty="0">
                  <a:solidFill>
                    <a:srgbClr val="FFFFFF"/>
                  </a:solidFill>
                  <a:latin typeface="Arial"/>
                  <a:cs typeface="Arial"/>
                </a:rPr>
                <a:t>resources;</a:t>
              </a:r>
              <a:endParaRPr sz="1500" dirty="0">
                <a:latin typeface="Arial"/>
                <a:cs typeface="Arial"/>
              </a:endParaRPr>
            </a:p>
          </p:txBody>
        </p:sp>
        <p:sp>
          <p:nvSpPr>
            <p:cNvPr id="19" name="object 17">
              <a:extLst>
                <a:ext uri="{FF2B5EF4-FFF2-40B4-BE49-F238E27FC236}">
                  <a16:creationId xmlns:a16="http://schemas.microsoft.com/office/drawing/2014/main" id="{BB20C748-150B-474A-BCDB-2AA9E73ABB55}"/>
                </a:ext>
              </a:extLst>
            </p:cNvPr>
            <p:cNvSpPr/>
            <p:nvPr/>
          </p:nvSpPr>
          <p:spPr>
            <a:xfrm>
              <a:off x="381661" y="4630553"/>
              <a:ext cx="1005840" cy="1005840"/>
            </a:xfrm>
            <a:custGeom>
              <a:avLst/>
              <a:gdLst/>
              <a:ahLst/>
              <a:cxnLst/>
              <a:rect l="l" t="t" r="r" b="b"/>
              <a:pathLst>
                <a:path w="1005840" h="1005839">
                  <a:moveTo>
                    <a:pt x="502881" y="0"/>
                  </a:moveTo>
                  <a:lnTo>
                    <a:pt x="454450" y="2302"/>
                  </a:lnTo>
                  <a:lnTo>
                    <a:pt x="407321" y="9068"/>
                  </a:lnTo>
                  <a:lnTo>
                    <a:pt x="361706" y="20087"/>
                  </a:lnTo>
                  <a:lnTo>
                    <a:pt x="317815" y="35148"/>
                  </a:lnTo>
                  <a:lnTo>
                    <a:pt x="275858" y="54041"/>
                  </a:lnTo>
                  <a:lnTo>
                    <a:pt x="236047" y="76554"/>
                  </a:lnTo>
                  <a:lnTo>
                    <a:pt x="198593" y="102478"/>
                  </a:lnTo>
                  <a:lnTo>
                    <a:pt x="163705" y="131600"/>
                  </a:lnTo>
                  <a:lnTo>
                    <a:pt x="131595" y="163712"/>
                  </a:lnTo>
                  <a:lnTo>
                    <a:pt x="102473" y="198601"/>
                  </a:lnTo>
                  <a:lnTo>
                    <a:pt x="76551" y="236056"/>
                  </a:lnTo>
                  <a:lnTo>
                    <a:pt x="54038" y="275868"/>
                  </a:lnTo>
                  <a:lnTo>
                    <a:pt x="35146" y="317826"/>
                  </a:lnTo>
                  <a:lnTo>
                    <a:pt x="20086" y="361718"/>
                  </a:lnTo>
                  <a:lnTo>
                    <a:pt x="9067" y="407334"/>
                  </a:lnTo>
                  <a:lnTo>
                    <a:pt x="2302" y="454463"/>
                  </a:lnTo>
                  <a:lnTo>
                    <a:pt x="0" y="502894"/>
                  </a:lnTo>
                  <a:lnTo>
                    <a:pt x="2302" y="551325"/>
                  </a:lnTo>
                  <a:lnTo>
                    <a:pt x="9067" y="598454"/>
                  </a:lnTo>
                  <a:lnTo>
                    <a:pt x="20086" y="644069"/>
                  </a:lnTo>
                  <a:lnTo>
                    <a:pt x="35146" y="687961"/>
                  </a:lnTo>
                  <a:lnTo>
                    <a:pt x="54038" y="729917"/>
                  </a:lnTo>
                  <a:lnTo>
                    <a:pt x="76551" y="769728"/>
                  </a:lnTo>
                  <a:lnTo>
                    <a:pt x="102473" y="807183"/>
                  </a:lnTo>
                  <a:lnTo>
                    <a:pt x="131595" y="842071"/>
                  </a:lnTo>
                  <a:lnTo>
                    <a:pt x="163705" y="874181"/>
                  </a:lnTo>
                  <a:lnTo>
                    <a:pt x="198593" y="903302"/>
                  </a:lnTo>
                  <a:lnTo>
                    <a:pt x="236047" y="929225"/>
                  </a:lnTo>
                  <a:lnTo>
                    <a:pt x="275858" y="951737"/>
                  </a:lnTo>
                  <a:lnTo>
                    <a:pt x="317815" y="970629"/>
                  </a:lnTo>
                  <a:lnTo>
                    <a:pt x="361706" y="985690"/>
                  </a:lnTo>
                  <a:lnTo>
                    <a:pt x="407321" y="996708"/>
                  </a:lnTo>
                  <a:lnTo>
                    <a:pt x="454450" y="1003474"/>
                  </a:lnTo>
                  <a:lnTo>
                    <a:pt x="502881" y="1005776"/>
                  </a:lnTo>
                  <a:lnTo>
                    <a:pt x="551313" y="1003474"/>
                  </a:lnTo>
                  <a:lnTo>
                    <a:pt x="598441" y="996708"/>
                  </a:lnTo>
                  <a:lnTo>
                    <a:pt x="644057" y="985690"/>
                  </a:lnTo>
                  <a:lnTo>
                    <a:pt x="687948" y="970629"/>
                  </a:lnTo>
                  <a:lnTo>
                    <a:pt x="729904" y="951737"/>
                  </a:lnTo>
                  <a:lnTo>
                    <a:pt x="769715" y="929225"/>
                  </a:lnTo>
                  <a:lnTo>
                    <a:pt x="807170" y="903302"/>
                  </a:lnTo>
                  <a:lnTo>
                    <a:pt x="842058" y="874181"/>
                  </a:lnTo>
                  <a:lnTo>
                    <a:pt x="874168" y="842071"/>
                  </a:lnTo>
                  <a:lnTo>
                    <a:pt x="903290" y="807183"/>
                  </a:lnTo>
                  <a:lnTo>
                    <a:pt x="929212" y="769728"/>
                  </a:lnTo>
                  <a:lnTo>
                    <a:pt x="951725" y="729917"/>
                  </a:lnTo>
                  <a:lnTo>
                    <a:pt x="970617" y="687961"/>
                  </a:lnTo>
                  <a:lnTo>
                    <a:pt x="985677" y="644069"/>
                  </a:lnTo>
                  <a:lnTo>
                    <a:pt x="996696" y="598454"/>
                  </a:lnTo>
                  <a:lnTo>
                    <a:pt x="1003461" y="551325"/>
                  </a:lnTo>
                  <a:lnTo>
                    <a:pt x="1005763" y="502894"/>
                  </a:lnTo>
                  <a:lnTo>
                    <a:pt x="1003461" y="454463"/>
                  </a:lnTo>
                  <a:lnTo>
                    <a:pt x="996696" y="407334"/>
                  </a:lnTo>
                  <a:lnTo>
                    <a:pt x="985677" y="361718"/>
                  </a:lnTo>
                  <a:lnTo>
                    <a:pt x="970617" y="317826"/>
                  </a:lnTo>
                  <a:lnTo>
                    <a:pt x="951725" y="275868"/>
                  </a:lnTo>
                  <a:lnTo>
                    <a:pt x="929212" y="236056"/>
                  </a:lnTo>
                  <a:lnTo>
                    <a:pt x="903290" y="198601"/>
                  </a:lnTo>
                  <a:lnTo>
                    <a:pt x="874168" y="163712"/>
                  </a:lnTo>
                  <a:lnTo>
                    <a:pt x="842058" y="131600"/>
                  </a:lnTo>
                  <a:lnTo>
                    <a:pt x="807170" y="102478"/>
                  </a:lnTo>
                  <a:lnTo>
                    <a:pt x="769715" y="76554"/>
                  </a:lnTo>
                  <a:lnTo>
                    <a:pt x="729904" y="54041"/>
                  </a:lnTo>
                  <a:lnTo>
                    <a:pt x="687948" y="35148"/>
                  </a:lnTo>
                  <a:lnTo>
                    <a:pt x="644057" y="20087"/>
                  </a:lnTo>
                  <a:lnTo>
                    <a:pt x="598441" y="9068"/>
                  </a:lnTo>
                  <a:lnTo>
                    <a:pt x="551313" y="2302"/>
                  </a:lnTo>
                  <a:lnTo>
                    <a:pt x="502881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8">
              <a:extLst>
                <a:ext uri="{FF2B5EF4-FFF2-40B4-BE49-F238E27FC236}">
                  <a16:creationId xmlns:a16="http://schemas.microsoft.com/office/drawing/2014/main" id="{CC0BE7D8-6732-4E58-8A4E-5F358ADF69F0}"/>
                </a:ext>
              </a:extLst>
            </p:cNvPr>
            <p:cNvSpPr/>
            <p:nvPr/>
          </p:nvSpPr>
          <p:spPr>
            <a:xfrm>
              <a:off x="884541" y="4690362"/>
              <a:ext cx="4306570" cy="886460"/>
            </a:xfrm>
            <a:custGeom>
              <a:avLst/>
              <a:gdLst/>
              <a:ahLst/>
              <a:cxnLst/>
              <a:rect l="l" t="t" r="r" b="b"/>
              <a:pathLst>
                <a:path w="4306570" h="886460">
                  <a:moveTo>
                    <a:pt x="4306201" y="0"/>
                  </a:moveTo>
                  <a:lnTo>
                    <a:pt x="415391" y="0"/>
                  </a:lnTo>
                  <a:lnTo>
                    <a:pt x="0" y="441591"/>
                  </a:lnTo>
                  <a:lnTo>
                    <a:pt x="415391" y="886167"/>
                  </a:lnTo>
                  <a:lnTo>
                    <a:pt x="4306201" y="886167"/>
                  </a:lnTo>
                  <a:lnTo>
                    <a:pt x="4306201" y="0"/>
                  </a:lnTo>
                  <a:close/>
                </a:path>
              </a:pathLst>
            </a:custGeom>
            <a:solidFill>
              <a:srgbClr val="08A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9">
              <a:extLst>
                <a:ext uri="{FF2B5EF4-FFF2-40B4-BE49-F238E27FC236}">
                  <a16:creationId xmlns:a16="http://schemas.microsoft.com/office/drawing/2014/main" id="{28A7B35A-60F0-4C4C-A9E4-753507344767}"/>
                </a:ext>
              </a:extLst>
            </p:cNvPr>
            <p:cNvSpPr/>
            <p:nvPr/>
          </p:nvSpPr>
          <p:spPr>
            <a:xfrm>
              <a:off x="884542" y="4838183"/>
              <a:ext cx="403225" cy="587375"/>
            </a:xfrm>
            <a:custGeom>
              <a:avLst/>
              <a:gdLst/>
              <a:ahLst/>
              <a:cxnLst/>
              <a:rect l="l" t="t" r="r" b="b"/>
              <a:pathLst>
                <a:path w="403225" h="587375">
                  <a:moveTo>
                    <a:pt x="276342" y="0"/>
                  </a:moveTo>
                  <a:lnTo>
                    <a:pt x="0" y="293771"/>
                  </a:lnTo>
                  <a:lnTo>
                    <a:pt x="274034" y="587051"/>
                  </a:lnTo>
                  <a:lnTo>
                    <a:pt x="284857" y="577348"/>
                  </a:lnTo>
                  <a:lnTo>
                    <a:pt x="314347" y="544452"/>
                  </a:lnTo>
                  <a:lnTo>
                    <a:pt x="340128" y="508454"/>
                  </a:lnTo>
                  <a:lnTo>
                    <a:pt x="361900" y="469654"/>
                  </a:lnTo>
                  <a:lnTo>
                    <a:pt x="379360" y="428357"/>
                  </a:lnTo>
                  <a:lnTo>
                    <a:pt x="392206" y="384863"/>
                  </a:lnTo>
                  <a:lnTo>
                    <a:pt x="400135" y="339475"/>
                  </a:lnTo>
                  <a:lnTo>
                    <a:pt x="402845" y="292496"/>
                  </a:lnTo>
                  <a:lnTo>
                    <a:pt x="400135" y="245515"/>
                  </a:lnTo>
                  <a:lnTo>
                    <a:pt x="392206" y="200125"/>
                  </a:lnTo>
                  <a:lnTo>
                    <a:pt x="379360" y="156629"/>
                  </a:lnTo>
                  <a:lnTo>
                    <a:pt x="361900" y="115330"/>
                  </a:lnTo>
                  <a:lnTo>
                    <a:pt x="340128" y="76530"/>
                  </a:lnTo>
                  <a:lnTo>
                    <a:pt x="314347" y="40530"/>
                  </a:lnTo>
                  <a:lnTo>
                    <a:pt x="284857" y="7634"/>
                  </a:lnTo>
                  <a:lnTo>
                    <a:pt x="276342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0">
              <a:extLst>
                <a:ext uri="{FF2B5EF4-FFF2-40B4-BE49-F238E27FC236}">
                  <a16:creationId xmlns:a16="http://schemas.microsoft.com/office/drawing/2014/main" id="{82F6EFF6-514A-477F-8907-04A58BFB2777}"/>
                </a:ext>
              </a:extLst>
            </p:cNvPr>
            <p:cNvSpPr/>
            <p:nvPr/>
          </p:nvSpPr>
          <p:spPr>
            <a:xfrm>
              <a:off x="1158576" y="4838183"/>
              <a:ext cx="128905" cy="587375"/>
            </a:xfrm>
            <a:custGeom>
              <a:avLst/>
              <a:gdLst/>
              <a:ahLst/>
              <a:cxnLst/>
              <a:rect l="l" t="t" r="r" b="b"/>
              <a:pathLst>
                <a:path w="128905" h="587375">
                  <a:moveTo>
                    <a:pt x="0" y="587051"/>
                  </a:moveTo>
                  <a:lnTo>
                    <a:pt x="40312" y="544452"/>
                  </a:lnTo>
                  <a:lnTo>
                    <a:pt x="66094" y="508454"/>
                  </a:lnTo>
                  <a:lnTo>
                    <a:pt x="87866" y="469654"/>
                  </a:lnTo>
                  <a:lnTo>
                    <a:pt x="105326" y="428357"/>
                  </a:lnTo>
                  <a:lnTo>
                    <a:pt x="118171" y="384863"/>
                  </a:lnTo>
                  <a:lnTo>
                    <a:pt x="126100" y="339475"/>
                  </a:lnTo>
                  <a:lnTo>
                    <a:pt x="128810" y="292496"/>
                  </a:lnTo>
                  <a:lnTo>
                    <a:pt x="126100" y="245515"/>
                  </a:lnTo>
                  <a:lnTo>
                    <a:pt x="118171" y="200125"/>
                  </a:lnTo>
                  <a:lnTo>
                    <a:pt x="105326" y="156629"/>
                  </a:lnTo>
                  <a:lnTo>
                    <a:pt x="87866" y="115330"/>
                  </a:lnTo>
                  <a:lnTo>
                    <a:pt x="66094" y="76530"/>
                  </a:lnTo>
                  <a:lnTo>
                    <a:pt x="40312" y="40530"/>
                  </a:lnTo>
                  <a:lnTo>
                    <a:pt x="10823" y="7634"/>
                  </a:lnTo>
                  <a:lnTo>
                    <a:pt x="2307" y="0"/>
                  </a:lnTo>
                </a:path>
              </a:pathLst>
            </a:custGeom>
            <a:ln w="195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1">
              <a:extLst>
                <a:ext uri="{FF2B5EF4-FFF2-40B4-BE49-F238E27FC236}">
                  <a16:creationId xmlns:a16="http://schemas.microsoft.com/office/drawing/2014/main" id="{8D53A8D0-FE37-4719-B858-4E1E092F359A}"/>
                </a:ext>
              </a:extLst>
            </p:cNvPr>
            <p:cNvSpPr txBox="1"/>
            <p:nvPr/>
          </p:nvSpPr>
          <p:spPr>
            <a:xfrm>
              <a:off x="1700837" y="4996479"/>
              <a:ext cx="3087370" cy="26035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pollution prevention and</a:t>
              </a:r>
              <a:r>
                <a:rPr sz="1500" b="1" spc="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500" b="1" spc="10" dirty="0">
                  <a:solidFill>
                    <a:srgbClr val="FFFFFF"/>
                  </a:solidFill>
                  <a:latin typeface="Arial"/>
                  <a:cs typeface="Arial"/>
                </a:rPr>
                <a:t>control;</a:t>
              </a:r>
              <a:endParaRPr sz="1500" dirty="0">
                <a:latin typeface="Arial"/>
                <a:cs typeface="Arial"/>
              </a:endParaRPr>
            </a:p>
          </p:txBody>
        </p:sp>
        <p:sp>
          <p:nvSpPr>
            <p:cNvPr id="24" name="object 22">
              <a:extLst>
                <a:ext uri="{FF2B5EF4-FFF2-40B4-BE49-F238E27FC236}">
                  <a16:creationId xmlns:a16="http://schemas.microsoft.com/office/drawing/2014/main" id="{D6801355-8EFB-4D25-A0DC-C3B0DF57266E}"/>
                </a:ext>
              </a:extLst>
            </p:cNvPr>
            <p:cNvSpPr/>
            <p:nvPr/>
          </p:nvSpPr>
          <p:spPr>
            <a:xfrm>
              <a:off x="794682" y="5012573"/>
              <a:ext cx="335915" cy="277495"/>
            </a:xfrm>
            <a:custGeom>
              <a:avLst/>
              <a:gdLst/>
              <a:ahLst/>
              <a:cxnLst/>
              <a:rect l="l" t="t" r="r" b="b"/>
              <a:pathLst>
                <a:path w="335915" h="277495">
                  <a:moveTo>
                    <a:pt x="163563" y="0"/>
                  </a:moveTo>
                  <a:lnTo>
                    <a:pt x="0" y="91579"/>
                  </a:lnTo>
                  <a:lnTo>
                    <a:pt x="14757" y="277329"/>
                  </a:lnTo>
                  <a:lnTo>
                    <a:pt x="335800" y="277329"/>
                  </a:lnTo>
                  <a:lnTo>
                    <a:pt x="335800" y="181648"/>
                  </a:lnTo>
                  <a:lnTo>
                    <a:pt x="59194" y="181648"/>
                  </a:lnTo>
                  <a:lnTo>
                    <a:pt x="52082" y="174536"/>
                  </a:lnTo>
                  <a:lnTo>
                    <a:pt x="52082" y="156971"/>
                  </a:lnTo>
                  <a:lnTo>
                    <a:pt x="59194" y="149859"/>
                  </a:lnTo>
                  <a:lnTo>
                    <a:pt x="335800" y="149859"/>
                  </a:lnTo>
                  <a:lnTo>
                    <a:pt x="335800" y="77546"/>
                  </a:lnTo>
                  <a:lnTo>
                    <a:pt x="180428" y="77546"/>
                  </a:lnTo>
                  <a:lnTo>
                    <a:pt x="180428" y="9893"/>
                  </a:lnTo>
                  <a:lnTo>
                    <a:pt x="177736" y="5194"/>
                  </a:lnTo>
                  <a:lnTo>
                    <a:pt x="168973" y="50"/>
                  </a:lnTo>
                  <a:lnTo>
                    <a:pt x="163563" y="0"/>
                  </a:lnTo>
                  <a:close/>
                </a:path>
                <a:path w="335915" h="277495">
                  <a:moveTo>
                    <a:pt x="208953" y="149859"/>
                  </a:moveTo>
                  <a:lnTo>
                    <a:pt x="126149" y="149859"/>
                  </a:lnTo>
                  <a:lnTo>
                    <a:pt x="133273" y="156971"/>
                  </a:lnTo>
                  <a:lnTo>
                    <a:pt x="133273" y="174536"/>
                  </a:lnTo>
                  <a:lnTo>
                    <a:pt x="126149" y="181648"/>
                  </a:lnTo>
                  <a:lnTo>
                    <a:pt x="208953" y="181648"/>
                  </a:lnTo>
                  <a:lnTo>
                    <a:pt x="201841" y="174536"/>
                  </a:lnTo>
                  <a:lnTo>
                    <a:pt x="201841" y="156971"/>
                  </a:lnTo>
                  <a:lnTo>
                    <a:pt x="208953" y="149859"/>
                  </a:lnTo>
                  <a:close/>
                </a:path>
                <a:path w="335915" h="277495">
                  <a:moveTo>
                    <a:pt x="335800" y="149859"/>
                  </a:moveTo>
                  <a:lnTo>
                    <a:pt x="275907" y="149859"/>
                  </a:lnTo>
                  <a:lnTo>
                    <a:pt x="283032" y="156971"/>
                  </a:lnTo>
                  <a:lnTo>
                    <a:pt x="283032" y="174536"/>
                  </a:lnTo>
                  <a:lnTo>
                    <a:pt x="275907" y="181648"/>
                  </a:lnTo>
                  <a:lnTo>
                    <a:pt x="335800" y="181648"/>
                  </a:lnTo>
                  <a:lnTo>
                    <a:pt x="335800" y="149859"/>
                  </a:lnTo>
                  <a:close/>
                </a:path>
                <a:path w="335915" h="277495">
                  <a:moveTo>
                    <a:pt x="318935" y="0"/>
                  </a:moveTo>
                  <a:lnTo>
                    <a:pt x="180428" y="77546"/>
                  </a:lnTo>
                  <a:lnTo>
                    <a:pt x="335800" y="77546"/>
                  </a:lnTo>
                  <a:lnTo>
                    <a:pt x="335800" y="9893"/>
                  </a:lnTo>
                  <a:lnTo>
                    <a:pt x="333108" y="5194"/>
                  </a:lnTo>
                  <a:lnTo>
                    <a:pt x="324358" y="50"/>
                  </a:lnTo>
                  <a:lnTo>
                    <a:pt x="3189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3">
              <a:extLst>
                <a:ext uri="{FF2B5EF4-FFF2-40B4-BE49-F238E27FC236}">
                  <a16:creationId xmlns:a16="http://schemas.microsoft.com/office/drawing/2014/main" id="{512B3EB6-6FCD-4004-A3C9-A219644F192F}"/>
                </a:ext>
              </a:extLst>
            </p:cNvPr>
            <p:cNvSpPr/>
            <p:nvPr/>
          </p:nvSpPr>
          <p:spPr>
            <a:xfrm>
              <a:off x="638116" y="4925321"/>
              <a:ext cx="147955" cy="365125"/>
            </a:xfrm>
            <a:custGeom>
              <a:avLst/>
              <a:gdLst/>
              <a:ahLst/>
              <a:cxnLst/>
              <a:rect l="l" t="t" r="r" b="b"/>
              <a:pathLst>
                <a:path w="147954" h="365125">
                  <a:moveTo>
                    <a:pt x="120815" y="31788"/>
                  </a:moveTo>
                  <a:lnTo>
                    <a:pt x="26568" y="31788"/>
                  </a:lnTo>
                  <a:lnTo>
                    <a:pt x="0" y="364578"/>
                  </a:lnTo>
                  <a:lnTo>
                    <a:pt x="147408" y="364578"/>
                  </a:lnTo>
                  <a:lnTo>
                    <a:pt x="120815" y="31788"/>
                  </a:lnTo>
                  <a:close/>
                </a:path>
                <a:path w="147954" h="365125">
                  <a:moveTo>
                    <a:pt x="133959" y="0"/>
                  </a:moveTo>
                  <a:lnTo>
                    <a:pt x="13462" y="0"/>
                  </a:lnTo>
                  <a:lnTo>
                    <a:pt x="6337" y="7111"/>
                  </a:lnTo>
                  <a:lnTo>
                    <a:pt x="6337" y="24676"/>
                  </a:lnTo>
                  <a:lnTo>
                    <a:pt x="13462" y="31788"/>
                  </a:lnTo>
                  <a:lnTo>
                    <a:pt x="133959" y="31788"/>
                  </a:lnTo>
                  <a:lnTo>
                    <a:pt x="141084" y="24676"/>
                  </a:lnTo>
                  <a:lnTo>
                    <a:pt x="141084" y="7111"/>
                  </a:lnTo>
                  <a:lnTo>
                    <a:pt x="1339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4">
              <a:extLst>
                <a:ext uri="{FF2B5EF4-FFF2-40B4-BE49-F238E27FC236}">
                  <a16:creationId xmlns:a16="http://schemas.microsoft.com/office/drawing/2014/main" id="{C24BFB0A-F532-42D1-B0AA-58DB22D7149A}"/>
                </a:ext>
              </a:extLst>
            </p:cNvPr>
            <p:cNvSpPr/>
            <p:nvPr/>
          </p:nvSpPr>
          <p:spPr>
            <a:xfrm>
              <a:off x="573703" y="5325670"/>
              <a:ext cx="612775" cy="0"/>
            </a:xfrm>
            <a:custGeom>
              <a:avLst/>
              <a:gdLst/>
              <a:ahLst/>
              <a:cxnLst/>
              <a:rect l="l" t="t" r="r" b="b"/>
              <a:pathLst>
                <a:path w="612775">
                  <a:moveTo>
                    <a:pt x="0" y="0"/>
                  </a:moveTo>
                  <a:lnTo>
                    <a:pt x="612736" y="0"/>
                  </a:lnTo>
                </a:path>
              </a:pathLst>
            </a:custGeom>
            <a:ln w="317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5">
              <a:extLst>
                <a:ext uri="{FF2B5EF4-FFF2-40B4-BE49-F238E27FC236}">
                  <a16:creationId xmlns:a16="http://schemas.microsoft.com/office/drawing/2014/main" id="{A0720250-20E0-48EF-8683-178840F9C30D}"/>
                </a:ext>
              </a:extLst>
            </p:cNvPr>
            <p:cNvSpPr/>
            <p:nvPr/>
          </p:nvSpPr>
          <p:spPr>
            <a:xfrm>
              <a:off x="851795" y="2356777"/>
              <a:ext cx="0" cy="280035"/>
            </a:xfrm>
            <a:custGeom>
              <a:avLst/>
              <a:gdLst/>
              <a:ahLst/>
              <a:cxnLst/>
              <a:rect l="l" t="t" r="r" b="b"/>
              <a:pathLst>
                <a:path h="280035">
                  <a:moveTo>
                    <a:pt x="0" y="0"/>
                  </a:moveTo>
                  <a:lnTo>
                    <a:pt x="0" y="279577"/>
                  </a:lnTo>
                </a:path>
              </a:pathLst>
            </a:custGeom>
            <a:ln w="7247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6">
              <a:extLst>
                <a:ext uri="{FF2B5EF4-FFF2-40B4-BE49-F238E27FC236}">
                  <a16:creationId xmlns:a16="http://schemas.microsoft.com/office/drawing/2014/main" id="{549C52EB-9C45-42BE-871C-4FD590324A27}"/>
                </a:ext>
              </a:extLst>
            </p:cNvPr>
            <p:cNvSpPr/>
            <p:nvPr/>
          </p:nvSpPr>
          <p:spPr>
            <a:xfrm>
              <a:off x="815549" y="2356815"/>
              <a:ext cx="0" cy="279400"/>
            </a:xfrm>
            <a:custGeom>
              <a:avLst/>
              <a:gdLst/>
              <a:ahLst/>
              <a:cxnLst/>
              <a:rect l="l" t="t" r="r" b="b"/>
              <a:pathLst>
                <a:path h="279400">
                  <a:moveTo>
                    <a:pt x="0" y="0"/>
                  </a:moveTo>
                  <a:lnTo>
                    <a:pt x="0" y="27940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7">
              <a:extLst>
                <a:ext uri="{FF2B5EF4-FFF2-40B4-BE49-F238E27FC236}">
                  <a16:creationId xmlns:a16="http://schemas.microsoft.com/office/drawing/2014/main" id="{908172FB-8AEA-460C-9C48-A85DD34003DB}"/>
                </a:ext>
              </a:extLst>
            </p:cNvPr>
            <p:cNvSpPr/>
            <p:nvPr/>
          </p:nvSpPr>
          <p:spPr>
            <a:xfrm>
              <a:off x="888034" y="2356853"/>
              <a:ext cx="0" cy="279400"/>
            </a:xfrm>
            <a:custGeom>
              <a:avLst/>
              <a:gdLst/>
              <a:ahLst/>
              <a:cxnLst/>
              <a:rect l="l" t="t" r="r" b="b"/>
              <a:pathLst>
                <a:path h="279400">
                  <a:moveTo>
                    <a:pt x="0" y="0"/>
                  </a:moveTo>
                  <a:lnTo>
                    <a:pt x="0" y="27940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8">
              <a:extLst>
                <a:ext uri="{FF2B5EF4-FFF2-40B4-BE49-F238E27FC236}">
                  <a16:creationId xmlns:a16="http://schemas.microsoft.com/office/drawing/2014/main" id="{39993369-CED2-4887-8A64-A433FA66E174}"/>
                </a:ext>
              </a:extLst>
            </p:cNvPr>
            <p:cNvSpPr/>
            <p:nvPr/>
          </p:nvSpPr>
          <p:spPr>
            <a:xfrm>
              <a:off x="961586" y="2408542"/>
              <a:ext cx="0" cy="227965"/>
            </a:xfrm>
            <a:custGeom>
              <a:avLst/>
              <a:gdLst/>
              <a:ahLst/>
              <a:cxnLst/>
              <a:rect l="l" t="t" r="r" b="b"/>
              <a:pathLst>
                <a:path h="227964">
                  <a:moveTo>
                    <a:pt x="0" y="0"/>
                  </a:moveTo>
                  <a:lnTo>
                    <a:pt x="0" y="227812"/>
                  </a:lnTo>
                </a:path>
              </a:pathLst>
            </a:custGeom>
            <a:ln w="7247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9">
              <a:extLst>
                <a:ext uri="{FF2B5EF4-FFF2-40B4-BE49-F238E27FC236}">
                  <a16:creationId xmlns:a16="http://schemas.microsoft.com/office/drawing/2014/main" id="{0FC62868-CF49-467F-B494-52897047274A}"/>
                </a:ext>
              </a:extLst>
            </p:cNvPr>
            <p:cNvSpPr/>
            <p:nvPr/>
          </p:nvSpPr>
          <p:spPr>
            <a:xfrm>
              <a:off x="925341" y="2408885"/>
              <a:ext cx="0" cy="227329"/>
            </a:xfrm>
            <a:custGeom>
              <a:avLst/>
              <a:gdLst/>
              <a:ahLst/>
              <a:cxnLst/>
              <a:rect l="l" t="t" r="r" b="b"/>
              <a:pathLst>
                <a:path h="227330">
                  <a:moveTo>
                    <a:pt x="0" y="0"/>
                  </a:moveTo>
                  <a:lnTo>
                    <a:pt x="0" y="22732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0">
              <a:extLst>
                <a:ext uri="{FF2B5EF4-FFF2-40B4-BE49-F238E27FC236}">
                  <a16:creationId xmlns:a16="http://schemas.microsoft.com/office/drawing/2014/main" id="{AE09957E-1748-4374-B2C9-E113EEE46DEE}"/>
                </a:ext>
              </a:extLst>
            </p:cNvPr>
            <p:cNvSpPr/>
            <p:nvPr/>
          </p:nvSpPr>
          <p:spPr>
            <a:xfrm>
              <a:off x="997826" y="2408631"/>
              <a:ext cx="0" cy="227965"/>
            </a:xfrm>
            <a:custGeom>
              <a:avLst/>
              <a:gdLst/>
              <a:ahLst/>
              <a:cxnLst/>
              <a:rect l="l" t="t" r="r" b="b"/>
              <a:pathLst>
                <a:path h="227964">
                  <a:moveTo>
                    <a:pt x="0" y="0"/>
                  </a:moveTo>
                  <a:lnTo>
                    <a:pt x="0" y="227622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1">
              <a:extLst>
                <a:ext uri="{FF2B5EF4-FFF2-40B4-BE49-F238E27FC236}">
                  <a16:creationId xmlns:a16="http://schemas.microsoft.com/office/drawing/2014/main" id="{13B45C87-39A2-4DDC-9EA8-C0668C99C34B}"/>
                </a:ext>
              </a:extLst>
            </p:cNvPr>
            <p:cNvSpPr/>
            <p:nvPr/>
          </p:nvSpPr>
          <p:spPr>
            <a:xfrm>
              <a:off x="1071378" y="2486202"/>
              <a:ext cx="0" cy="150495"/>
            </a:xfrm>
            <a:custGeom>
              <a:avLst/>
              <a:gdLst/>
              <a:ahLst/>
              <a:cxnLst/>
              <a:rect l="l" t="t" r="r" b="b"/>
              <a:pathLst>
                <a:path h="150494">
                  <a:moveTo>
                    <a:pt x="0" y="0"/>
                  </a:moveTo>
                  <a:lnTo>
                    <a:pt x="0" y="150152"/>
                  </a:lnTo>
                </a:path>
              </a:pathLst>
            </a:custGeom>
            <a:ln w="7247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2">
              <a:extLst>
                <a:ext uri="{FF2B5EF4-FFF2-40B4-BE49-F238E27FC236}">
                  <a16:creationId xmlns:a16="http://schemas.microsoft.com/office/drawing/2014/main" id="{6A804C6E-A890-429C-AF52-096FF19509A6}"/>
                </a:ext>
              </a:extLst>
            </p:cNvPr>
            <p:cNvSpPr/>
            <p:nvPr/>
          </p:nvSpPr>
          <p:spPr>
            <a:xfrm>
              <a:off x="1035132" y="2486355"/>
              <a:ext cx="0" cy="149860"/>
            </a:xfrm>
            <a:custGeom>
              <a:avLst/>
              <a:gdLst/>
              <a:ahLst/>
              <a:cxnLst/>
              <a:rect l="l" t="t" r="r" b="b"/>
              <a:pathLst>
                <a:path h="149860">
                  <a:moveTo>
                    <a:pt x="0" y="0"/>
                  </a:moveTo>
                  <a:lnTo>
                    <a:pt x="0" y="14985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3">
              <a:extLst>
                <a:ext uri="{FF2B5EF4-FFF2-40B4-BE49-F238E27FC236}">
                  <a16:creationId xmlns:a16="http://schemas.microsoft.com/office/drawing/2014/main" id="{624CA0E9-E803-4D98-8BF7-0C5C4156373F}"/>
                </a:ext>
              </a:extLst>
            </p:cNvPr>
            <p:cNvSpPr/>
            <p:nvPr/>
          </p:nvSpPr>
          <p:spPr>
            <a:xfrm>
              <a:off x="1107617" y="2486291"/>
              <a:ext cx="0" cy="150495"/>
            </a:xfrm>
            <a:custGeom>
              <a:avLst/>
              <a:gdLst/>
              <a:ahLst/>
              <a:cxnLst/>
              <a:rect l="l" t="t" r="r" b="b"/>
              <a:pathLst>
                <a:path h="150494">
                  <a:moveTo>
                    <a:pt x="0" y="0"/>
                  </a:moveTo>
                  <a:lnTo>
                    <a:pt x="0" y="149961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4">
              <a:extLst>
                <a:ext uri="{FF2B5EF4-FFF2-40B4-BE49-F238E27FC236}">
                  <a16:creationId xmlns:a16="http://schemas.microsoft.com/office/drawing/2014/main" id="{151F466D-D321-4B33-B3BF-A6AF7CBBECF1}"/>
                </a:ext>
              </a:extLst>
            </p:cNvPr>
            <p:cNvSpPr/>
            <p:nvPr/>
          </p:nvSpPr>
          <p:spPr>
            <a:xfrm>
              <a:off x="488332" y="2187242"/>
              <a:ext cx="625475" cy="339725"/>
            </a:xfrm>
            <a:custGeom>
              <a:avLst/>
              <a:gdLst/>
              <a:ahLst/>
              <a:cxnLst/>
              <a:rect l="l" t="t" r="r" b="b"/>
              <a:pathLst>
                <a:path w="625475" h="339725">
                  <a:moveTo>
                    <a:pt x="531317" y="180365"/>
                  </a:moveTo>
                  <a:lnTo>
                    <a:pt x="395211" y="180365"/>
                  </a:lnTo>
                  <a:lnTo>
                    <a:pt x="558787" y="339547"/>
                  </a:lnTo>
                  <a:lnTo>
                    <a:pt x="624992" y="271525"/>
                  </a:lnTo>
                  <a:lnTo>
                    <a:pt x="531317" y="180365"/>
                  </a:lnTo>
                  <a:close/>
                </a:path>
                <a:path w="625475" h="339725">
                  <a:moveTo>
                    <a:pt x="66065" y="0"/>
                  </a:moveTo>
                  <a:lnTo>
                    <a:pt x="0" y="68160"/>
                  </a:lnTo>
                  <a:lnTo>
                    <a:pt x="257086" y="317347"/>
                  </a:lnTo>
                  <a:lnTo>
                    <a:pt x="391126" y="184416"/>
                  </a:lnTo>
                  <a:lnTo>
                    <a:pt x="256324" y="184416"/>
                  </a:lnTo>
                  <a:lnTo>
                    <a:pt x="66065" y="0"/>
                  </a:lnTo>
                  <a:close/>
                </a:path>
                <a:path w="625475" h="339725">
                  <a:moveTo>
                    <a:pt x="394589" y="47307"/>
                  </a:moveTo>
                  <a:lnTo>
                    <a:pt x="256324" y="184416"/>
                  </a:lnTo>
                  <a:lnTo>
                    <a:pt x="391126" y="184416"/>
                  </a:lnTo>
                  <a:lnTo>
                    <a:pt x="395211" y="180365"/>
                  </a:lnTo>
                  <a:lnTo>
                    <a:pt x="531317" y="180365"/>
                  </a:lnTo>
                  <a:lnTo>
                    <a:pt x="394589" y="47307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5">
              <a:extLst>
                <a:ext uri="{FF2B5EF4-FFF2-40B4-BE49-F238E27FC236}">
                  <a16:creationId xmlns:a16="http://schemas.microsoft.com/office/drawing/2014/main" id="{FFB70A8C-C8A2-47F7-8BB8-5AB45B911B7A}"/>
                </a:ext>
              </a:extLst>
            </p:cNvPr>
            <p:cNvSpPr/>
            <p:nvPr/>
          </p:nvSpPr>
          <p:spPr>
            <a:xfrm>
              <a:off x="998644" y="2409981"/>
              <a:ext cx="174625" cy="173355"/>
            </a:xfrm>
            <a:custGeom>
              <a:avLst/>
              <a:gdLst/>
              <a:ahLst/>
              <a:cxnLst/>
              <a:rect l="l" t="t" r="r" b="b"/>
              <a:pathLst>
                <a:path w="174625" h="173355">
                  <a:moveTo>
                    <a:pt x="125437" y="0"/>
                  </a:moveTo>
                  <a:lnTo>
                    <a:pt x="0" y="128892"/>
                  </a:lnTo>
                  <a:lnTo>
                    <a:pt x="174332" y="173062"/>
                  </a:lnTo>
                  <a:lnTo>
                    <a:pt x="125437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6">
              <a:extLst>
                <a:ext uri="{FF2B5EF4-FFF2-40B4-BE49-F238E27FC236}">
                  <a16:creationId xmlns:a16="http://schemas.microsoft.com/office/drawing/2014/main" id="{EAA2A677-FF46-4E79-B6E0-8EB9A645AD38}"/>
                </a:ext>
              </a:extLst>
            </p:cNvPr>
            <p:cNvSpPr/>
            <p:nvPr/>
          </p:nvSpPr>
          <p:spPr>
            <a:xfrm>
              <a:off x="509859" y="2202238"/>
              <a:ext cx="598170" cy="313055"/>
            </a:xfrm>
            <a:custGeom>
              <a:avLst/>
              <a:gdLst/>
              <a:ahLst/>
              <a:cxnLst/>
              <a:rect l="l" t="t" r="r" b="b"/>
              <a:pathLst>
                <a:path w="598169" h="313055">
                  <a:moveTo>
                    <a:pt x="452772" y="134632"/>
                  </a:moveTo>
                  <a:lnTo>
                    <a:pt x="369658" y="134632"/>
                  </a:lnTo>
                  <a:lnTo>
                    <a:pt x="558761" y="312559"/>
                  </a:lnTo>
                  <a:lnTo>
                    <a:pt x="597789" y="271081"/>
                  </a:lnTo>
                  <a:lnTo>
                    <a:pt x="452772" y="134632"/>
                  </a:lnTo>
                  <a:close/>
                </a:path>
                <a:path w="598169" h="313055">
                  <a:moveTo>
                    <a:pt x="38950" y="0"/>
                  </a:moveTo>
                  <a:lnTo>
                    <a:pt x="0" y="41554"/>
                  </a:lnTo>
                  <a:lnTo>
                    <a:pt x="236042" y="262762"/>
                  </a:lnTo>
                  <a:lnTo>
                    <a:pt x="317875" y="184289"/>
                  </a:lnTo>
                  <a:lnTo>
                    <a:pt x="235585" y="184289"/>
                  </a:lnTo>
                  <a:lnTo>
                    <a:pt x="38950" y="0"/>
                  </a:lnTo>
                  <a:close/>
                </a:path>
                <a:path w="598169" h="313055">
                  <a:moveTo>
                    <a:pt x="369290" y="56083"/>
                  </a:moveTo>
                  <a:lnTo>
                    <a:pt x="235585" y="184289"/>
                  </a:lnTo>
                  <a:lnTo>
                    <a:pt x="317875" y="184289"/>
                  </a:lnTo>
                  <a:lnTo>
                    <a:pt x="369658" y="134632"/>
                  </a:lnTo>
                  <a:lnTo>
                    <a:pt x="452772" y="134632"/>
                  </a:lnTo>
                  <a:lnTo>
                    <a:pt x="369290" y="5608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7">
              <a:extLst>
                <a:ext uri="{FF2B5EF4-FFF2-40B4-BE49-F238E27FC236}">
                  <a16:creationId xmlns:a16="http://schemas.microsoft.com/office/drawing/2014/main" id="{54A85976-A68F-476E-95DA-C36DE4F323CC}"/>
                </a:ext>
              </a:extLst>
            </p:cNvPr>
            <p:cNvSpPr/>
            <p:nvPr/>
          </p:nvSpPr>
          <p:spPr>
            <a:xfrm>
              <a:off x="1026905" y="2430755"/>
              <a:ext cx="132715" cy="130810"/>
            </a:xfrm>
            <a:custGeom>
              <a:avLst/>
              <a:gdLst/>
              <a:ahLst/>
              <a:cxnLst/>
              <a:rect l="l" t="t" r="r" b="b"/>
              <a:pathLst>
                <a:path w="132715" h="130810">
                  <a:moveTo>
                    <a:pt x="93408" y="0"/>
                  </a:moveTo>
                  <a:lnTo>
                    <a:pt x="0" y="99275"/>
                  </a:lnTo>
                  <a:lnTo>
                    <a:pt x="132664" y="130517"/>
                  </a:lnTo>
                  <a:lnTo>
                    <a:pt x="93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8">
              <a:extLst>
                <a:ext uri="{FF2B5EF4-FFF2-40B4-BE49-F238E27FC236}">
                  <a16:creationId xmlns:a16="http://schemas.microsoft.com/office/drawing/2014/main" id="{D7169328-87C2-4BB9-B249-D4DD134CEE7F}"/>
                </a:ext>
              </a:extLst>
            </p:cNvPr>
            <p:cNvSpPr/>
            <p:nvPr/>
          </p:nvSpPr>
          <p:spPr>
            <a:xfrm>
              <a:off x="5659108" y="2604451"/>
              <a:ext cx="642620" cy="0"/>
            </a:xfrm>
            <a:custGeom>
              <a:avLst/>
              <a:gdLst/>
              <a:ahLst/>
              <a:cxnLst/>
              <a:rect l="l" t="t" r="r" b="b"/>
              <a:pathLst>
                <a:path w="642620">
                  <a:moveTo>
                    <a:pt x="0" y="0"/>
                  </a:moveTo>
                  <a:lnTo>
                    <a:pt x="642264" y="0"/>
                  </a:lnTo>
                </a:path>
              </a:pathLst>
            </a:custGeom>
            <a:ln w="26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39">
              <a:extLst>
                <a:ext uri="{FF2B5EF4-FFF2-40B4-BE49-F238E27FC236}">
                  <a16:creationId xmlns:a16="http://schemas.microsoft.com/office/drawing/2014/main" id="{4354DE5D-6A4C-4C86-8859-A89D06A1E0C3}"/>
                </a:ext>
              </a:extLst>
            </p:cNvPr>
            <p:cNvSpPr/>
            <p:nvPr/>
          </p:nvSpPr>
          <p:spPr>
            <a:xfrm>
              <a:off x="5708536" y="2567208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482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0">
              <a:extLst>
                <a:ext uri="{FF2B5EF4-FFF2-40B4-BE49-F238E27FC236}">
                  <a16:creationId xmlns:a16="http://schemas.microsoft.com/office/drawing/2014/main" id="{7B867188-1F9A-4225-B8B5-479EAED1EF42}"/>
                </a:ext>
              </a:extLst>
            </p:cNvPr>
            <p:cNvSpPr/>
            <p:nvPr/>
          </p:nvSpPr>
          <p:spPr>
            <a:xfrm>
              <a:off x="5708536" y="2504978"/>
              <a:ext cx="51435" cy="38100"/>
            </a:xfrm>
            <a:custGeom>
              <a:avLst/>
              <a:gdLst/>
              <a:ahLst/>
              <a:cxnLst/>
              <a:rect l="l" t="t" r="r" b="b"/>
              <a:pathLst>
                <a:path w="51435" h="38100">
                  <a:moveTo>
                    <a:pt x="0" y="38100"/>
                  </a:moveTo>
                  <a:lnTo>
                    <a:pt x="51384" y="38100"/>
                  </a:lnTo>
                  <a:lnTo>
                    <a:pt x="51384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1">
              <a:extLst>
                <a:ext uri="{FF2B5EF4-FFF2-40B4-BE49-F238E27FC236}">
                  <a16:creationId xmlns:a16="http://schemas.microsoft.com/office/drawing/2014/main" id="{83AB1698-B01E-465D-BA14-97B51231C378}"/>
                </a:ext>
              </a:extLst>
            </p:cNvPr>
            <p:cNvSpPr/>
            <p:nvPr/>
          </p:nvSpPr>
          <p:spPr>
            <a:xfrm>
              <a:off x="5708536" y="2490373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292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2">
              <a:extLst>
                <a:ext uri="{FF2B5EF4-FFF2-40B4-BE49-F238E27FC236}">
                  <a16:creationId xmlns:a16="http://schemas.microsoft.com/office/drawing/2014/main" id="{83FF6892-1CE1-4F8D-A315-DA7B56BA4EE8}"/>
                </a:ext>
              </a:extLst>
            </p:cNvPr>
            <p:cNvSpPr/>
            <p:nvPr/>
          </p:nvSpPr>
          <p:spPr>
            <a:xfrm>
              <a:off x="5708536" y="2437668"/>
              <a:ext cx="51435" cy="38100"/>
            </a:xfrm>
            <a:custGeom>
              <a:avLst/>
              <a:gdLst/>
              <a:ahLst/>
              <a:cxnLst/>
              <a:rect l="l" t="t" r="r" b="b"/>
              <a:pathLst>
                <a:path w="51435" h="38100">
                  <a:moveTo>
                    <a:pt x="0" y="38100"/>
                  </a:moveTo>
                  <a:lnTo>
                    <a:pt x="51384" y="38100"/>
                  </a:lnTo>
                  <a:lnTo>
                    <a:pt x="51384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3">
              <a:extLst>
                <a:ext uri="{FF2B5EF4-FFF2-40B4-BE49-F238E27FC236}">
                  <a16:creationId xmlns:a16="http://schemas.microsoft.com/office/drawing/2014/main" id="{378DB538-1A20-4AE6-89AD-46EC85559E4C}"/>
                </a:ext>
              </a:extLst>
            </p:cNvPr>
            <p:cNvSpPr/>
            <p:nvPr/>
          </p:nvSpPr>
          <p:spPr>
            <a:xfrm>
              <a:off x="5708536" y="2423063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292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4">
              <a:extLst>
                <a:ext uri="{FF2B5EF4-FFF2-40B4-BE49-F238E27FC236}">
                  <a16:creationId xmlns:a16="http://schemas.microsoft.com/office/drawing/2014/main" id="{8C4A3BF7-E392-4CF2-950C-6E7549A689B0}"/>
                </a:ext>
              </a:extLst>
            </p:cNvPr>
            <p:cNvSpPr/>
            <p:nvPr/>
          </p:nvSpPr>
          <p:spPr>
            <a:xfrm>
              <a:off x="5708536" y="2370358"/>
              <a:ext cx="51435" cy="38100"/>
            </a:xfrm>
            <a:custGeom>
              <a:avLst/>
              <a:gdLst/>
              <a:ahLst/>
              <a:cxnLst/>
              <a:rect l="l" t="t" r="r" b="b"/>
              <a:pathLst>
                <a:path w="51435" h="38100">
                  <a:moveTo>
                    <a:pt x="0" y="38099"/>
                  </a:moveTo>
                  <a:lnTo>
                    <a:pt x="51384" y="38099"/>
                  </a:lnTo>
                  <a:lnTo>
                    <a:pt x="51384" y="0"/>
                  </a:lnTo>
                  <a:lnTo>
                    <a:pt x="0" y="0"/>
                  </a:lnTo>
                  <a:lnTo>
                    <a:pt x="0" y="38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5">
              <a:extLst>
                <a:ext uri="{FF2B5EF4-FFF2-40B4-BE49-F238E27FC236}">
                  <a16:creationId xmlns:a16="http://schemas.microsoft.com/office/drawing/2014/main" id="{85C41F50-ED5F-49EE-A0F6-7EF0BEB6346B}"/>
                </a:ext>
              </a:extLst>
            </p:cNvPr>
            <p:cNvSpPr/>
            <p:nvPr/>
          </p:nvSpPr>
          <p:spPr>
            <a:xfrm>
              <a:off x="5708536" y="2339243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6223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6">
              <a:extLst>
                <a:ext uri="{FF2B5EF4-FFF2-40B4-BE49-F238E27FC236}">
                  <a16:creationId xmlns:a16="http://schemas.microsoft.com/office/drawing/2014/main" id="{17D61B62-243B-4535-84D1-6F37CD129A2E}"/>
                </a:ext>
              </a:extLst>
            </p:cNvPr>
            <p:cNvSpPr/>
            <p:nvPr/>
          </p:nvSpPr>
          <p:spPr>
            <a:xfrm>
              <a:off x="5870969" y="2510058"/>
              <a:ext cx="83820" cy="81280"/>
            </a:xfrm>
            <a:custGeom>
              <a:avLst/>
              <a:gdLst/>
              <a:ahLst/>
              <a:cxnLst/>
              <a:rect l="l" t="t" r="r" b="b"/>
              <a:pathLst>
                <a:path w="83820" h="81280">
                  <a:moveTo>
                    <a:pt x="0" y="81279"/>
                  </a:moveTo>
                  <a:lnTo>
                    <a:pt x="83235" y="81279"/>
                  </a:lnTo>
                  <a:lnTo>
                    <a:pt x="83235" y="0"/>
                  </a:lnTo>
                  <a:lnTo>
                    <a:pt x="0" y="0"/>
                  </a:lnTo>
                  <a:lnTo>
                    <a:pt x="0" y="812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7">
              <a:extLst>
                <a:ext uri="{FF2B5EF4-FFF2-40B4-BE49-F238E27FC236}">
                  <a16:creationId xmlns:a16="http://schemas.microsoft.com/office/drawing/2014/main" id="{60A4703E-6B8F-4A45-8966-05457C7A2353}"/>
                </a:ext>
              </a:extLst>
            </p:cNvPr>
            <p:cNvSpPr/>
            <p:nvPr/>
          </p:nvSpPr>
          <p:spPr>
            <a:xfrm>
              <a:off x="5870969" y="2473863"/>
              <a:ext cx="219075" cy="0"/>
            </a:xfrm>
            <a:custGeom>
              <a:avLst/>
              <a:gdLst/>
              <a:ahLst/>
              <a:cxnLst/>
              <a:rect l="l" t="t" r="r" b="b"/>
              <a:pathLst>
                <a:path w="219075">
                  <a:moveTo>
                    <a:pt x="0" y="0"/>
                  </a:moveTo>
                  <a:lnTo>
                    <a:pt x="218541" y="0"/>
                  </a:lnTo>
                </a:path>
              </a:pathLst>
            </a:custGeom>
            <a:ln w="723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48">
              <a:extLst>
                <a:ext uri="{FF2B5EF4-FFF2-40B4-BE49-F238E27FC236}">
                  <a16:creationId xmlns:a16="http://schemas.microsoft.com/office/drawing/2014/main" id="{FB509FF6-A1EF-4394-81F5-D03EDBED28A8}"/>
                </a:ext>
              </a:extLst>
            </p:cNvPr>
            <p:cNvSpPr/>
            <p:nvPr/>
          </p:nvSpPr>
          <p:spPr>
            <a:xfrm>
              <a:off x="5870969" y="2399568"/>
              <a:ext cx="35560" cy="38100"/>
            </a:xfrm>
            <a:custGeom>
              <a:avLst/>
              <a:gdLst/>
              <a:ahLst/>
              <a:cxnLst/>
              <a:rect l="l" t="t" r="r" b="b"/>
              <a:pathLst>
                <a:path w="35560" h="38100">
                  <a:moveTo>
                    <a:pt x="0" y="38100"/>
                  </a:moveTo>
                  <a:lnTo>
                    <a:pt x="35432" y="38100"/>
                  </a:lnTo>
                  <a:lnTo>
                    <a:pt x="35432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49">
              <a:extLst>
                <a:ext uri="{FF2B5EF4-FFF2-40B4-BE49-F238E27FC236}">
                  <a16:creationId xmlns:a16="http://schemas.microsoft.com/office/drawing/2014/main" id="{1265995F-E103-419F-AE8C-A5B0C3EDBC5C}"/>
                </a:ext>
              </a:extLst>
            </p:cNvPr>
            <p:cNvSpPr/>
            <p:nvPr/>
          </p:nvSpPr>
          <p:spPr>
            <a:xfrm>
              <a:off x="5870969" y="2374803"/>
              <a:ext cx="219075" cy="0"/>
            </a:xfrm>
            <a:custGeom>
              <a:avLst/>
              <a:gdLst/>
              <a:ahLst/>
              <a:cxnLst/>
              <a:rect l="l" t="t" r="r" b="b"/>
              <a:pathLst>
                <a:path w="219075">
                  <a:moveTo>
                    <a:pt x="0" y="0"/>
                  </a:moveTo>
                  <a:lnTo>
                    <a:pt x="218541" y="0"/>
                  </a:lnTo>
                </a:path>
              </a:pathLst>
            </a:custGeom>
            <a:ln w="4952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0">
              <a:extLst>
                <a:ext uri="{FF2B5EF4-FFF2-40B4-BE49-F238E27FC236}">
                  <a16:creationId xmlns:a16="http://schemas.microsoft.com/office/drawing/2014/main" id="{F7D43833-82A7-4153-9B68-6F3296B622DA}"/>
                </a:ext>
              </a:extLst>
            </p:cNvPr>
            <p:cNvSpPr/>
            <p:nvPr/>
          </p:nvSpPr>
          <p:spPr>
            <a:xfrm>
              <a:off x="5870969" y="2311938"/>
              <a:ext cx="35560" cy="38100"/>
            </a:xfrm>
            <a:custGeom>
              <a:avLst/>
              <a:gdLst/>
              <a:ahLst/>
              <a:cxnLst/>
              <a:rect l="l" t="t" r="r" b="b"/>
              <a:pathLst>
                <a:path w="35560" h="38100">
                  <a:moveTo>
                    <a:pt x="0" y="38100"/>
                  </a:moveTo>
                  <a:lnTo>
                    <a:pt x="35432" y="38100"/>
                  </a:lnTo>
                  <a:lnTo>
                    <a:pt x="35432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1">
              <a:extLst>
                <a:ext uri="{FF2B5EF4-FFF2-40B4-BE49-F238E27FC236}">
                  <a16:creationId xmlns:a16="http://schemas.microsoft.com/office/drawing/2014/main" id="{73F0629D-7069-4328-A05E-2AE4034F6310}"/>
                </a:ext>
              </a:extLst>
            </p:cNvPr>
            <p:cNvSpPr/>
            <p:nvPr/>
          </p:nvSpPr>
          <p:spPr>
            <a:xfrm>
              <a:off x="5870969" y="2172238"/>
              <a:ext cx="219075" cy="139700"/>
            </a:xfrm>
            <a:custGeom>
              <a:avLst/>
              <a:gdLst/>
              <a:ahLst/>
              <a:cxnLst/>
              <a:rect l="l" t="t" r="r" b="b"/>
              <a:pathLst>
                <a:path w="219075" h="139700">
                  <a:moveTo>
                    <a:pt x="0" y="139700"/>
                  </a:moveTo>
                  <a:lnTo>
                    <a:pt x="218541" y="139700"/>
                  </a:lnTo>
                  <a:lnTo>
                    <a:pt x="218541" y="0"/>
                  </a:lnTo>
                  <a:lnTo>
                    <a:pt x="0" y="0"/>
                  </a:lnTo>
                  <a:lnTo>
                    <a:pt x="0" y="139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2">
              <a:extLst>
                <a:ext uri="{FF2B5EF4-FFF2-40B4-BE49-F238E27FC236}">
                  <a16:creationId xmlns:a16="http://schemas.microsoft.com/office/drawing/2014/main" id="{1F7598D9-468B-4CFC-BB94-D264E76E63FE}"/>
                </a:ext>
              </a:extLst>
            </p:cNvPr>
            <p:cNvSpPr/>
            <p:nvPr/>
          </p:nvSpPr>
          <p:spPr>
            <a:xfrm>
              <a:off x="6006275" y="2510071"/>
              <a:ext cx="83820" cy="81280"/>
            </a:xfrm>
            <a:custGeom>
              <a:avLst/>
              <a:gdLst/>
              <a:ahLst/>
              <a:cxnLst/>
              <a:rect l="l" t="t" r="r" b="b"/>
              <a:pathLst>
                <a:path w="83820" h="81280">
                  <a:moveTo>
                    <a:pt x="83235" y="0"/>
                  </a:moveTo>
                  <a:lnTo>
                    <a:pt x="0" y="0"/>
                  </a:lnTo>
                  <a:lnTo>
                    <a:pt x="0" y="81267"/>
                  </a:lnTo>
                  <a:lnTo>
                    <a:pt x="83235" y="81267"/>
                  </a:lnTo>
                  <a:lnTo>
                    <a:pt x="832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3">
              <a:extLst>
                <a:ext uri="{FF2B5EF4-FFF2-40B4-BE49-F238E27FC236}">
                  <a16:creationId xmlns:a16="http://schemas.microsoft.com/office/drawing/2014/main" id="{B537017F-DF25-4274-8DC8-09D336A0C249}"/>
                </a:ext>
              </a:extLst>
            </p:cNvPr>
            <p:cNvSpPr/>
            <p:nvPr/>
          </p:nvSpPr>
          <p:spPr>
            <a:xfrm>
              <a:off x="6116346" y="2567208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482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4">
              <a:extLst>
                <a:ext uri="{FF2B5EF4-FFF2-40B4-BE49-F238E27FC236}">
                  <a16:creationId xmlns:a16="http://schemas.microsoft.com/office/drawing/2014/main" id="{34FCF668-B521-497F-BC24-0AC43D70F64D}"/>
                </a:ext>
              </a:extLst>
            </p:cNvPr>
            <p:cNvSpPr/>
            <p:nvPr/>
          </p:nvSpPr>
          <p:spPr>
            <a:xfrm>
              <a:off x="6116346" y="2504978"/>
              <a:ext cx="50165" cy="38100"/>
            </a:xfrm>
            <a:custGeom>
              <a:avLst/>
              <a:gdLst/>
              <a:ahLst/>
              <a:cxnLst/>
              <a:rect l="l" t="t" r="r" b="b"/>
              <a:pathLst>
                <a:path w="50164" h="38100">
                  <a:moveTo>
                    <a:pt x="0" y="38100"/>
                  </a:moveTo>
                  <a:lnTo>
                    <a:pt x="49657" y="38100"/>
                  </a:lnTo>
                  <a:lnTo>
                    <a:pt x="49657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5">
              <a:extLst>
                <a:ext uri="{FF2B5EF4-FFF2-40B4-BE49-F238E27FC236}">
                  <a16:creationId xmlns:a16="http://schemas.microsoft.com/office/drawing/2014/main" id="{12031A33-30A5-4C4C-8231-119CBCCD751E}"/>
                </a:ext>
              </a:extLst>
            </p:cNvPr>
            <p:cNvSpPr/>
            <p:nvPr/>
          </p:nvSpPr>
          <p:spPr>
            <a:xfrm>
              <a:off x="6116346" y="2490373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292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6">
              <a:extLst>
                <a:ext uri="{FF2B5EF4-FFF2-40B4-BE49-F238E27FC236}">
                  <a16:creationId xmlns:a16="http://schemas.microsoft.com/office/drawing/2014/main" id="{4679F102-7876-46A6-B418-1E35EAE2F121}"/>
                </a:ext>
              </a:extLst>
            </p:cNvPr>
            <p:cNvSpPr/>
            <p:nvPr/>
          </p:nvSpPr>
          <p:spPr>
            <a:xfrm>
              <a:off x="6116346" y="2437668"/>
              <a:ext cx="50165" cy="38100"/>
            </a:xfrm>
            <a:custGeom>
              <a:avLst/>
              <a:gdLst/>
              <a:ahLst/>
              <a:cxnLst/>
              <a:rect l="l" t="t" r="r" b="b"/>
              <a:pathLst>
                <a:path w="50164" h="38100">
                  <a:moveTo>
                    <a:pt x="0" y="38100"/>
                  </a:moveTo>
                  <a:lnTo>
                    <a:pt x="49657" y="38100"/>
                  </a:lnTo>
                  <a:lnTo>
                    <a:pt x="49657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7">
              <a:extLst>
                <a:ext uri="{FF2B5EF4-FFF2-40B4-BE49-F238E27FC236}">
                  <a16:creationId xmlns:a16="http://schemas.microsoft.com/office/drawing/2014/main" id="{94B1451A-C584-46EB-BCAC-3C270768EAC1}"/>
                </a:ext>
              </a:extLst>
            </p:cNvPr>
            <p:cNvSpPr/>
            <p:nvPr/>
          </p:nvSpPr>
          <p:spPr>
            <a:xfrm>
              <a:off x="6116346" y="2423063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292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58">
              <a:extLst>
                <a:ext uri="{FF2B5EF4-FFF2-40B4-BE49-F238E27FC236}">
                  <a16:creationId xmlns:a16="http://schemas.microsoft.com/office/drawing/2014/main" id="{CBB20112-981C-46BC-9D1F-5B09B44A7F8E}"/>
                </a:ext>
              </a:extLst>
            </p:cNvPr>
            <p:cNvSpPr/>
            <p:nvPr/>
          </p:nvSpPr>
          <p:spPr>
            <a:xfrm>
              <a:off x="6116346" y="2370358"/>
              <a:ext cx="50165" cy="38100"/>
            </a:xfrm>
            <a:custGeom>
              <a:avLst/>
              <a:gdLst/>
              <a:ahLst/>
              <a:cxnLst/>
              <a:rect l="l" t="t" r="r" b="b"/>
              <a:pathLst>
                <a:path w="50164" h="38100">
                  <a:moveTo>
                    <a:pt x="0" y="38099"/>
                  </a:moveTo>
                  <a:lnTo>
                    <a:pt x="49657" y="38099"/>
                  </a:lnTo>
                  <a:lnTo>
                    <a:pt x="49657" y="0"/>
                  </a:lnTo>
                  <a:lnTo>
                    <a:pt x="0" y="0"/>
                  </a:lnTo>
                  <a:lnTo>
                    <a:pt x="0" y="38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59">
              <a:extLst>
                <a:ext uri="{FF2B5EF4-FFF2-40B4-BE49-F238E27FC236}">
                  <a16:creationId xmlns:a16="http://schemas.microsoft.com/office/drawing/2014/main" id="{B4850AF0-1383-42F9-A73D-66990CE6C594}"/>
                </a:ext>
              </a:extLst>
            </p:cNvPr>
            <p:cNvSpPr/>
            <p:nvPr/>
          </p:nvSpPr>
          <p:spPr>
            <a:xfrm>
              <a:off x="6116346" y="2339243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597" y="0"/>
                  </a:lnTo>
                </a:path>
              </a:pathLst>
            </a:custGeom>
            <a:ln w="6223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0">
              <a:extLst>
                <a:ext uri="{FF2B5EF4-FFF2-40B4-BE49-F238E27FC236}">
                  <a16:creationId xmlns:a16="http://schemas.microsoft.com/office/drawing/2014/main" id="{E6BAA557-CE90-48AC-A2C5-CA4BB88A4F76}"/>
                </a:ext>
              </a:extLst>
            </p:cNvPr>
            <p:cNvSpPr/>
            <p:nvPr/>
          </p:nvSpPr>
          <p:spPr>
            <a:xfrm>
              <a:off x="5794477" y="2505207"/>
              <a:ext cx="50165" cy="38735"/>
            </a:xfrm>
            <a:custGeom>
              <a:avLst/>
              <a:gdLst/>
              <a:ahLst/>
              <a:cxnLst/>
              <a:rect l="l" t="t" r="r" b="b"/>
              <a:pathLst>
                <a:path w="50164" h="38735">
                  <a:moveTo>
                    <a:pt x="49657" y="0"/>
                  </a:moveTo>
                  <a:lnTo>
                    <a:pt x="0" y="0"/>
                  </a:lnTo>
                  <a:lnTo>
                    <a:pt x="0" y="38163"/>
                  </a:lnTo>
                  <a:lnTo>
                    <a:pt x="49657" y="38163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1">
              <a:extLst>
                <a:ext uri="{FF2B5EF4-FFF2-40B4-BE49-F238E27FC236}">
                  <a16:creationId xmlns:a16="http://schemas.microsoft.com/office/drawing/2014/main" id="{EB57A7A7-0B73-49B9-BA68-0D3600005784}"/>
                </a:ext>
              </a:extLst>
            </p:cNvPr>
            <p:cNvSpPr/>
            <p:nvPr/>
          </p:nvSpPr>
          <p:spPr>
            <a:xfrm>
              <a:off x="6200560" y="2505207"/>
              <a:ext cx="51435" cy="38735"/>
            </a:xfrm>
            <a:custGeom>
              <a:avLst/>
              <a:gdLst/>
              <a:ahLst/>
              <a:cxnLst/>
              <a:rect l="l" t="t" r="r" b="b"/>
              <a:pathLst>
                <a:path w="51435" h="38735">
                  <a:moveTo>
                    <a:pt x="51384" y="0"/>
                  </a:moveTo>
                  <a:lnTo>
                    <a:pt x="0" y="0"/>
                  </a:lnTo>
                  <a:lnTo>
                    <a:pt x="0" y="38163"/>
                  </a:lnTo>
                  <a:lnTo>
                    <a:pt x="51384" y="38163"/>
                  </a:lnTo>
                  <a:lnTo>
                    <a:pt x="51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2">
              <a:extLst>
                <a:ext uri="{FF2B5EF4-FFF2-40B4-BE49-F238E27FC236}">
                  <a16:creationId xmlns:a16="http://schemas.microsoft.com/office/drawing/2014/main" id="{D4E4868F-05B0-4563-BEE5-F8C3C51F49DB}"/>
                </a:ext>
              </a:extLst>
            </p:cNvPr>
            <p:cNvSpPr/>
            <p:nvPr/>
          </p:nvSpPr>
          <p:spPr>
            <a:xfrm>
              <a:off x="5794477" y="2437490"/>
              <a:ext cx="50165" cy="38735"/>
            </a:xfrm>
            <a:custGeom>
              <a:avLst/>
              <a:gdLst/>
              <a:ahLst/>
              <a:cxnLst/>
              <a:rect l="l" t="t" r="r" b="b"/>
              <a:pathLst>
                <a:path w="50164" h="38735">
                  <a:moveTo>
                    <a:pt x="49657" y="0"/>
                  </a:moveTo>
                  <a:lnTo>
                    <a:pt x="0" y="0"/>
                  </a:lnTo>
                  <a:lnTo>
                    <a:pt x="0" y="38163"/>
                  </a:lnTo>
                  <a:lnTo>
                    <a:pt x="49657" y="38163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3">
              <a:extLst>
                <a:ext uri="{FF2B5EF4-FFF2-40B4-BE49-F238E27FC236}">
                  <a16:creationId xmlns:a16="http://schemas.microsoft.com/office/drawing/2014/main" id="{4DDF6178-9BCB-4CE5-834B-643D218EE69A}"/>
                </a:ext>
              </a:extLst>
            </p:cNvPr>
            <p:cNvSpPr/>
            <p:nvPr/>
          </p:nvSpPr>
          <p:spPr>
            <a:xfrm>
              <a:off x="6200560" y="2437490"/>
              <a:ext cx="51435" cy="38735"/>
            </a:xfrm>
            <a:custGeom>
              <a:avLst/>
              <a:gdLst/>
              <a:ahLst/>
              <a:cxnLst/>
              <a:rect l="l" t="t" r="r" b="b"/>
              <a:pathLst>
                <a:path w="51435" h="38735">
                  <a:moveTo>
                    <a:pt x="51384" y="0"/>
                  </a:moveTo>
                  <a:lnTo>
                    <a:pt x="0" y="0"/>
                  </a:lnTo>
                  <a:lnTo>
                    <a:pt x="0" y="38163"/>
                  </a:lnTo>
                  <a:lnTo>
                    <a:pt x="51384" y="38163"/>
                  </a:lnTo>
                  <a:lnTo>
                    <a:pt x="51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4">
              <a:extLst>
                <a:ext uri="{FF2B5EF4-FFF2-40B4-BE49-F238E27FC236}">
                  <a16:creationId xmlns:a16="http://schemas.microsoft.com/office/drawing/2014/main" id="{60B0DE80-9160-4EC6-B342-2095E3D0A12B}"/>
                </a:ext>
              </a:extLst>
            </p:cNvPr>
            <p:cNvSpPr/>
            <p:nvPr/>
          </p:nvSpPr>
          <p:spPr>
            <a:xfrm>
              <a:off x="5940438" y="2399898"/>
              <a:ext cx="22860" cy="38100"/>
            </a:xfrm>
            <a:custGeom>
              <a:avLst/>
              <a:gdLst/>
              <a:ahLst/>
              <a:cxnLst/>
              <a:rect l="l" t="t" r="r" b="b"/>
              <a:pathLst>
                <a:path w="22860" h="38100">
                  <a:moveTo>
                    <a:pt x="22783" y="0"/>
                  </a:moveTo>
                  <a:lnTo>
                    <a:pt x="0" y="0"/>
                  </a:lnTo>
                  <a:lnTo>
                    <a:pt x="0" y="37592"/>
                  </a:lnTo>
                  <a:lnTo>
                    <a:pt x="22783" y="37592"/>
                  </a:lnTo>
                  <a:lnTo>
                    <a:pt x="22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5">
              <a:extLst>
                <a:ext uri="{FF2B5EF4-FFF2-40B4-BE49-F238E27FC236}">
                  <a16:creationId xmlns:a16="http://schemas.microsoft.com/office/drawing/2014/main" id="{863BC740-2CCD-4C5A-BE4F-4B4F74219969}"/>
                </a:ext>
              </a:extLst>
            </p:cNvPr>
            <p:cNvSpPr/>
            <p:nvPr/>
          </p:nvSpPr>
          <p:spPr>
            <a:xfrm>
              <a:off x="5997258" y="2399898"/>
              <a:ext cx="22860" cy="38100"/>
            </a:xfrm>
            <a:custGeom>
              <a:avLst/>
              <a:gdLst/>
              <a:ahLst/>
              <a:cxnLst/>
              <a:rect l="l" t="t" r="r" b="b"/>
              <a:pathLst>
                <a:path w="22860" h="38100">
                  <a:moveTo>
                    <a:pt x="22783" y="0"/>
                  </a:moveTo>
                  <a:lnTo>
                    <a:pt x="0" y="0"/>
                  </a:lnTo>
                  <a:lnTo>
                    <a:pt x="0" y="37592"/>
                  </a:lnTo>
                  <a:lnTo>
                    <a:pt x="22783" y="37592"/>
                  </a:lnTo>
                  <a:lnTo>
                    <a:pt x="22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6">
              <a:extLst>
                <a:ext uri="{FF2B5EF4-FFF2-40B4-BE49-F238E27FC236}">
                  <a16:creationId xmlns:a16="http://schemas.microsoft.com/office/drawing/2014/main" id="{4D1C6727-EF91-4C27-82A5-4620399A5BE2}"/>
                </a:ext>
              </a:extLst>
            </p:cNvPr>
            <p:cNvSpPr/>
            <p:nvPr/>
          </p:nvSpPr>
          <p:spPr>
            <a:xfrm>
              <a:off x="6054078" y="2399898"/>
              <a:ext cx="35560" cy="38100"/>
            </a:xfrm>
            <a:custGeom>
              <a:avLst/>
              <a:gdLst/>
              <a:ahLst/>
              <a:cxnLst/>
              <a:rect l="l" t="t" r="r" b="b"/>
              <a:pathLst>
                <a:path w="35560" h="38100">
                  <a:moveTo>
                    <a:pt x="35432" y="0"/>
                  </a:moveTo>
                  <a:lnTo>
                    <a:pt x="0" y="0"/>
                  </a:lnTo>
                  <a:lnTo>
                    <a:pt x="0" y="37592"/>
                  </a:lnTo>
                  <a:lnTo>
                    <a:pt x="35432" y="37592"/>
                  </a:lnTo>
                  <a:lnTo>
                    <a:pt x="354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7">
              <a:extLst>
                <a:ext uri="{FF2B5EF4-FFF2-40B4-BE49-F238E27FC236}">
                  <a16:creationId xmlns:a16="http://schemas.microsoft.com/office/drawing/2014/main" id="{792A4161-2107-4FA5-83E5-C8800227F4C1}"/>
                </a:ext>
              </a:extLst>
            </p:cNvPr>
            <p:cNvSpPr/>
            <p:nvPr/>
          </p:nvSpPr>
          <p:spPr>
            <a:xfrm>
              <a:off x="5794477" y="2369774"/>
              <a:ext cx="50165" cy="38735"/>
            </a:xfrm>
            <a:custGeom>
              <a:avLst/>
              <a:gdLst/>
              <a:ahLst/>
              <a:cxnLst/>
              <a:rect l="l" t="t" r="r" b="b"/>
              <a:pathLst>
                <a:path w="50164" h="38735">
                  <a:moveTo>
                    <a:pt x="49657" y="0"/>
                  </a:moveTo>
                  <a:lnTo>
                    <a:pt x="0" y="0"/>
                  </a:lnTo>
                  <a:lnTo>
                    <a:pt x="0" y="38163"/>
                  </a:lnTo>
                  <a:lnTo>
                    <a:pt x="49657" y="38163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68">
              <a:extLst>
                <a:ext uri="{FF2B5EF4-FFF2-40B4-BE49-F238E27FC236}">
                  <a16:creationId xmlns:a16="http://schemas.microsoft.com/office/drawing/2014/main" id="{BE8F4D73-A4F5-4A61-962B-2AAEE4CBA540}"/>
                </a:ext>
              </a:extLst>
            </p:cNvPr>
            <p:cNvSpPr/>
            <p:nvPr/>
          </p:nvSpPr>
          <p:spPr>
            <a:xfrm>
              <a:off x="6200560" y="2369774"/>
              <a:ext cx="51435" cy="38735"/>
            </a:xfrm>
            <a:custGeom>
              <a:avLst/>
              <a:gdLst/>
              <a:ahLst/>
              <a:cxnLst/>
              <a:rect l="l" t="t" r="r" b="b"/>
              <a:pathLst>
                <a:path w="51435" h="38735">
                  <a:moveTo>
                    <a:pt x="51384" y="0"/>
                  </a:moveTo>
                  <a:lnTo>
                    <a:pt x="0" y="0"/>
                  </a:lnTo>
                  <a:lnTo>
                    <a:pt x="0" y="38163"/>
                  </a:lnTo>
                  <a:lnTo>
                    <a:pt x="51384" y="38163"/>
                  </a:lnTo>
                  <a:lnTo>
                    <a:pt x="51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69">
              <a:extLst>
                <a:ext uri="{FF2B5EF4-FFF2-40B4-BE49-F238E27FC236}">
                  <a16:creationId xmlns:a16="http://schemas.microsoft.com/office/drawing/2014/main" id="{79DCE968-6F61-44E6-8EC5-76679B9BB08F}"/>
                </a:ext>
              </a:extLst>
            </p:cNvPr>
            <p:cNvSpPr/>
            <p:nvPr/>
          </p:nvSpPr>
          <p:spPr>
            <a:xfrm>
              <a:off x="5940438" y="2312319"/>
              <a:ext cx="22860" cy="38100"/>
            </a:xfrm>
            <a:custGeom>
              <a:avLst/>
              <a:gdLst/>
              <a:ahLst/>
              <a:cxnLst/>
              <a:rect l="l" t="t" r="r" b="b"/>
              <a:pathLst>
                <a:path w="22860" h="38100">
                  <a:moveTo>
                    <a:pt x="22783" y="0"/>
                  </a:moveTo>
                  <a:lnTo>
                    <a:pt x="0" y="0"/>
                  </a:lnTo>
                  <a:lnTo>
                    <a:pt x="0" y="37592"/>
                  </a:lnTo>
                  <a:lnTo>
                    <a:pt x="22783" y="37592"/>
                  </a:lnTo>
                  <a:lnTo>
                    <a:pt x="22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0">
              <a:extLst>
                <a:ext uri="{FF2B5EF4-FFF2-40B4-BE49-F238E27FC236}">
                  <a16:creationId xmlns:a16="http://schemas.microsoft.com/office/drawing/2014/main" id="{97BC9FFC-4B4F-465C-8BAE-9965B747C6A2}"/>
                </a:ext>
              </a:extLst>
            </p:cNvPr>
            <p:cNvSpPr/>
            <p:nvPr/>
          </p:nvSpPr>
          <p:spPr>
            <a:xfrm>
              <a:off x="5997258" y="2312319"/>
              <a:ext cx="22860" cy="38100"/>
            </a:xfrm>
            <a:custGeom>
              <a:avLst/>
              <a:gdLst/>
              <a:ahLst/>
              <a:cxnLst/>
              <a:rect l="l" t="t" r="r" b="b"/>
              <a:pathLst>
                <a:path w="22860" h="38100">
                  <a:moveTo>
                    <a:pt x="22783" y="0"/>
                  </a:moveTo>
                  <a:lnTo>
                    <a:pt x="0" y="0"/>
                  </a:lnTo>
                  <a:lnTo>
                    <a:pt x="0" y="37592"/>
                  </a:lnTo>
                  <a:lnTo>
                    <a:pt x="22783" y="37592"/>
                  </a:lnTo>
                  <a:lnTo>
                    <a:pt x="22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1">
              <a:extLst>
                <a:ext uri="{FF2B5EF4-FFF2-40B4-BE49-F238E27FC236}">
                  <a16:creationId xmlns:a16="http://schemas.microsoft.com/office/drawing/2014/main" id="{3BB85070-DE00-4108-882D-9653882F5754}"/>
                </a:ext>
              </a:extLst>
            </p:cNvPr>
            <p:cNvSpPr/>
            <p:nvPr/>
          </p:nvSpPr>
          <p:spPr>
            <a:xfrm>
              <a:off x="6054078" y="2312319"/>
              <a:ext cx="35560" cy="38100"/>
            </a:xfrm>
            <a:custGeom>
              <a:avLst/>
              <a:gdLst/>
              <a:ahLst/>
              <a:cxnLst/>
              <a:rect l="l" t="t" r="r" b="b"/>
              <a:pathLst>
                <a:path w="35560" h="38100">
                  <a:moveTo>
                    <a:pt x="35432" y="0"/>
                  </a:moveTo>
                  <a:lnTo>
                    <a:pt x="0" y="0"/>
                  </a:lnTo>
                  <a:lnTo>
                    <a:pt x="0" y="37592"/>
                  </a:lnTo>
                  <a:lnTo>
                    <a:pt x="35432" y="37592"/>
                  </a:lnTo>
                  <a:lnTo>
                    <a:pt x="354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2">
              <a:extLst>
                <a:ext uri="{FF2B5EF4-FFF2-40B4-BE49-F238E27FC236}">
                  <a16:creationId xmlns:a16="http://schemas.microsoft.com/office/drawing/2014/main" id="{59422DCE-578A-489C-99DA-778548F3EF17}"/>
                </a:ext>
              </a:extLst>
            </p:cNvPr>
            <p:cNvSpPr/>
            <p:nvPr/>
          </p:nvSpPr>
          <p:spPr>
            <a:xfrm>
              <a:off x="5510692" y="4648676"/>
              <a:ext cx="1005840" cy="1005840"/>
            </a:xfrm>
            <a:custGeom>
              <a:avLst/>
              <a:gdLst/>
              <a:ahLst/>
              <a:cxnLst/>
              <a:rect l="l" t="t" r="r" b="b"/>
              <a:pathLst>
                <a:path w="1005840" h="1005839">
                  <a:moveTo>
                    <a:pt x="502881" y="0"/>
                  </a:moveTo>
                  <a:lnTo>
                    <a:pt x="454450" y="2302"/>
                  </a:lnTo>
                  <a:lnTo>
                    <a:pt x="407321" y="9068"/>
                  </a:lnTo>
                  <a:lnTo>
                    <a:pt x="361706" y="20087"/>
                  </a:lnTo>
                  <a:lnTo>
                    <a:pt x="317815" y="35148"/>
                  </a:lnTo>
                  <a:lnTo>
                    <a:pt x="275858" y="54041"/>
                  </a:lnTo>
                  <a:lnTo>
                    <a:pt x="236047" y="76554"/>
                  </a:lnTo>
                  <a:lnTo>
                    <a:pt x="198593" y="102478"/>
                  </a:lnTo>
                  <a:lnTo>
                    <a:pt x="163705" y="131600"/>
                  </a:lnTo>
                  <a:lnTo>
                    <a:pt x="131595" y="163712"/>
                  </a:lnTo>
                  <a:lnTo>
                    <a:pt x="102473" y="198601"/>
                  </a:lnTo>
                  <a:lnTo>
                    <a:pt x="76551" y="236056"/>
                  </a:lnTo>
                  <a:lnTo>
                    <a:pt x="54038" y="275868"/>
                  </a:lnTo>
                  <a:lnTo>
                    <a:pt x="35146" y="317826"/>
                  </a:lnTo>
                  <a:lnTo>
                    <a:pt x="20086" y="361718"/>
                  </a:lnTo>
                  <a:lnTo>
                    <a:pt x="9067" y="407334"/>
                  </a:lnTo>
                  <a:lnTo>
                    <a:pt x="2302" y="454463"/>
                  </a:lnTo>
                  <a:lnTo>
                    <a:pt x="0" y="502894"/>
                  </a:lnTo>
                  <a:lnTo>
                    <a:pt x="2302" y="551325"/>
                  </a:lnTo>
                  <a:lnTo>
                    <a:pt x="9067" y="598454"/>
                  </a:lnTo>
                  <a:lnTo>
                    <a:pt x="20086" y="644069"/>
                  </a:lnTo>
                  <a:lnTo>
                    <a:pt x="35146" y="687961"/>
                  </a:lnTo>
                  <a:lnTo>
                    <a:pt x="54038" y="729917"/>
                  </a:lnTo>
                  <a:lnTo>
                    <a:pt x="76551" y="769728"/>
                  </a:lnTo>
                  <a:lnTo>
                    <a:pt x="102473" y="807183"/>
                  </a:lnTo>
                  <a:lnTo>
                    <a:pt x="131595" y="842071"/>
                  </a:lnTo>
                  <a:lnTo>
                    <a:pt x="163705" y="874181"/>
                  </a:lnTo>
                  <a:lnTo>
                    <a:pt x="198593" y="903302"/>
                  </a:lnTo>
                  <a:lnTo>
                    <a:pt x="236047" y="929225"/>
                  </a:lnTo>
                  <a:lnTo>
                    <a:pt x="275858" y="951737"/>
                  </a:lnTo>
                  <a:lnTo>
                    <a:pt x="317815" y="970629"/>
                  </a:lnTo>
                  <a:lnTo>
                    <a:pt x="361706" y="985690"/>
                  </a:lnTo>
                  <a:lnTo>
                    <a:pt x="407321" y="996708"/>
                  </a:lnTo>
                  <a:lnTo>
                    <a:pt x="454450" y="1003474"/>
                  </a:lnTo>
                  <a:lnTo>
                    <a:pt x="502881" y="1005776"/>
                  </a:lnTo>
                  <a:lnTo>
                    <a:pt x="551313" y="1003474"/>
                  </a:lnTo>
                  <a:lnTo>
                    <a:pt x="598441" y="996708"/>
                  </a:lnTo>
                  <a:lnTo>
                    <a:pt x="644057" y="985690"/>
                  </a:lnTo>
                  <a:lnTo>
                    <a:pt x="687948" y="970629"/>
                  </a:lnTo>
                  <a:lnTo>
                    <a:pt x="729904" y="951737"/>
                  </a:lnTo>
                  <a:lnTo>
                    <a:pt x="769715" y="929225"/>
                  </a:lnTo>
                  <a:lnTo>
                    <a:pt x="807170" y="903302"/>
                  </a:lnTo>
                  <a:lnTo>
                    <a:pt x="842058" y="874181"/>
                  </a:lnTo>
                  <a:lnTo>
                    <a:pt x="874168" y="842071"/>
                  </a:lnTo>
                  <a:lnTo>
                    <a:pt x="903290" y="807183"/>
                  </a:lnTo>
                  <a:lnTo>
                    <a:pt x="929212" y="769728"/>
                  </a:lnTo>
                  <a:lnTo>
                    <a:pt x="951725" y="729917"/>
                  </a:lnTo>
                  <a:lnTo>
                    <a:pt x="970617" y="687961"/>
                  </a:lnTo>
                  <a:lnTo>
                    <a:pt x="985677" y="644069"/>
                  </a:lnTo>
                  <a:lnTo>
                    <a:pt x="996696" y="598454"/>
                  </a:lnTo>
                  <a:lnTo>
                    <a:pt x="1003461" y="551325"/>
                  </a:lnTo>
                  <a:lnTo>
                    <a:pt x="1005763" y="502894"/>
                  </a:lnTo>
                  <a:lnTo>
                    <a:pt x="1003461" y="454463"/>
                  </a:lnTo>
                  <a:lnTo>
                    <a:pt x="996696" y="407334"/>
                  </a:lnTo>
                  <a:lnTo>
                    <a:pt x="985677" y="361718"/>
                  </a:lnTo>
                  <a:lnTo>
                    <a:pt x="970617" y="317826"/>
                  </a:lnTo>
                  <a:lnTo>
                    <a:pt x="951725" y="275868"/>
                  </a:lnTo>
                  <a:lnTo>
                    <a:pt x="929212" y="236056"/>
                  </a:lnTo>
                  <a:lnTo>
                    <a:pt x="903290" y="198601"/>
                  </a:lnTo>
                  <a:lnTo>
                    <a:pt x="874168" y="163712"/>
                  </a:lnTo>
                  <a:lnTo>
                    <a:pt x="842058" y="131600"/>
                  </a:lnTo>
                  <a:lnTo>
                    <a:pt x="807170" y="102478"/>
                  </a:lnTo>
                  <a:lnTo>
                    <a:pt x="769715" y="76554"/>
                  </a:lnTo>
                  <a:lnTo>
                    <a:pt x="729904" y="54041"/>
                  </a:lnTo>
                  <a:lnTo>
                    <a:pt x="687948" y="35148"/>
                  </a:lnTo>
                  <a:lnTo>
                    <a:pt x="644057" y="20087"/>
                  </a:lnTo>
                  <a:lnTo>
                    <a:pt x="598441" y="9068"/>
                  </a:lnTo>
                  <a:lnTo>
                    <a:pt x="551313" y="2302"/>
                  </a:lnTo>
                  <a:lnTo>
                    <a:pt x="502881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3">
              <a:extLst>
                <a:ext uri="{FF2B5EF4-FFF2-40B4-BE49-F238E27FC236}">
                  <a16:creationId xmlns:a16="http://schemas.microsoft.com/office/drawing/2014/main" id="{24AA04DD-D78B-4085-BD5A-0BCEA815A4A1}"/>
                </a:ext>
              </a:extLst>
            </p:cNvPr>
            <p:cNvSpPr/>
            <p:nvPr/>
          </p:nvSpPr>
          <p:spPr>
            <a:xfrm>
              <a:off x="6013572" y="4708485"/>
              <a:ext cx="4306570" cy="886460"/>
            </a:xfrm>
            <a:custGeom>
              <a:avLst/>
              <a:gdLst/>
              <a:ahLst/>
              <a:cxnLst/>
              <a:rect l="l" t="t" r="r" b="b"/>
              <a:pathLst>
                <a:path w="4306570" h="886460">
                  <a:moveTo>
                    <a:pt x="4306201" y="0"/>
                  </a:moveTo>
                  <a:lnTo>
                    <a:pt x="415391" y="0"/>
                  </a:lnTo>
                  <a:lnTo>
                    <a:pt x="0" y="441591"/>
                  </a:lnTo>
                  <a:lnTo>
                    <a:pt x="415391" y="886167"/>
                  </a:lnTo>
                  <a:lnTo>
                    <a:pt x="4306201" y="886167"/>
                  </a:lnTo>
                  <a:lnTo>
                    <a:pt x="4306201" y="0"/>
                  </a:lnTo>
                  <a:close/>
                </a:path>
              </a:pathLst>
            </a:custGeom>
            <a:solidFill>
              <a:srgbClr val="08A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4">
              <a:extLst>
                <a:ext uri="{FF2B5EF4-FFF2-40B4-BE49-F238E27FC236}">
                  <a16:creationId xmlns:a16="http://schemas.microsoft.com/office/drawing/2014/main" id="{481C2E33-9640-47F0-8D03-6034BFB07A02}"/>
                </a:ext>
              </a:extLst>
            </p:cNvPr>
            <p:cNvSpPr/>
            <p:nvPr/>
          </p:nvSpPr>
          <p:spPr>
            <a:xfrm>
              <a:off x="6013577" y="4856306"/>
              <a:ext cx="403225" cy="587375"/>
            </a:xfrm>
            <a:custGeom>
              <a:avLst/>
              <a:gdLst/>
              <a:ahLst/>
              <a:cxnLst/>
              <a:rect l="l" t="t" r="r" b="b"/>
              <a:pathLst>
                <a:path w="403225" h="587375">
                  <a:moveTo>
                    <a:pt x="276338" y="0"/>
                  </a:moveTo>
                  <a:lnTo>
                    <a:pt x="0" y="293759"/>
                  </a:lnTo>
                  <a:lnTo>
                    <a:pt x="274030" y="587051"/>
                  </a:lnTo>
                  <a:lnTo>
                    <a:pt x="284853" y="577348"/>
                  </a:lnTo>
                  <a:lnTo>
                    <a:pt x="314343" y="544452"/>
                  </a:lnTo>
                  <a:lnTo>
                    <a:pt x="340125" y="508454"/>
                  </a:lnTo>
                  <a:lnTo>
                    <a:pt x="361897" y="469654"/>
                  </a:lnTo>
                  <a:lnTo>
                    <a:pt x="379356" y="428357"/>
                  </a:lnTo>
                  <a:lnTo>
                    <a:pt x="392202" y="384863"/>
                  </a:lnTo>
                  <a:lnTo>
                    <a:pt x="400131" y="339475"/>
                  </a:lnTo>
                  <a:lnTo>
                    <a:pt x="402841" y="292496"/>
                  </a:lnTo>
                  <a:lnTo>
                    <a:pt x="400131" y="245515"/>
                  </a:lnTo>
                  <a:lnTo>
                    <a:pt x="392202" y="200125"/>
                  </a:lnTo>
                  <a:lnTo>
                    <a:pt x="379356" y="156630"/>
                  </a:lnTo>
                  <a:lnTo>
                    <a:pt x="361897" y="115330"/>
                  </a:lnTo>
                  <a:lnTo>
                    <a:pt x="340125" y="76530"/>
                  </a:lnTo>
                  <a:lnTo>
                    <a:pt x="314343" y="40530"/>
                  </a:lnTo>
                  <a:lnTo>
                    <a:pt x="284853" y="7634"/>
                  </a:lnTo>
                  <a:lnTo>
                    <a:pt x="276338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5">
              <a:extLst>
                <a:ext uri="{FF2B5EF4-FFF2-40B4-BE49-F238E27FC236}">
                  <a16:creationId xmlns:a16="http://schemas.microsoft.com/office/drawing/2014/main" id="{0B5A41C9-AB30-4B00-A466-4D031D4C8077}"/>
                </a:ext>
              </a:extLst>
            </p:cNvPr>
            <p:cNvSpPr/>
            <p:nvPr/>
          </p:nvSpPr>
          <p:spPr>
            <a:xfrm>
              <a:off x="6287607" y="4856306"/>
              <a:ext cx="128905" cy="587375"/>
            </a:xfrm>
            <a:custGeom>
              <a:avLst/>
              <a:gdLst/>
              <a:ahLst/>
              <a:cxnLst/>
              <a:rect l="l" t="t" r="r" b="b"/>
              <a:pathLst>
                <a:path w="128904" h="587375">
                  <a:moveTo>
                    <a:pt x="0" y="587051"/>
                  </a:moveTo>
                  <a:lnTo>
                    <a:pt x="40312" y="544452"/>
                  </a:lnTo>
                  <a:lnTo>
                    <a:pt x="66094" y="508454"/>
                  </a:lnTo>
                  <a:lnTo>
                    <a:pt x="87866" y="469654"/>
                  </a:lnTo>
                  <a:lnTo>
                    <a:pt x="105326" y="428357"/>
                  </a:lnTo>
                  <a:lnTo>
                    <a:pt x="118171" y="384863"/>
                  </a:lnTo>
                  <a:lnTo>
                    <a:pt x="126100" y="339475"/>
                  </a:lnTo>
                  <a:lnTo>
                    <a:pt x="128810" y="292496"/>
                  </a:lnTo>
                  <a:lnTo>
                    <a:pt x="126100" y="245515"/>
                  </a:lnTo>
                  <a:lnTo>
                    <a:pt x="118171" y="200125"/>
                  </a:lnTo>
                  <a:lnTo>
                    <a:pt x="105326" y="156630"/>
                  </a:lnTo>
                  <a:lnTo>
                    <a:pt x="87866" y="115330"/>
                  </a:lnTo>
                  <a:lnTo>
                    <a:pt x="66094" y="76530"/>
                  </a:lnTo>
                  <a:lnTo>
                    <a:pt x="40312" y="40530"/>
                  </a:lnTo>
                  <a:lnTo>
                    <a:pt x="10822" y="7634"/>
                  </a:lnTo>
                  <a:lnTo>
                    <a:pt x="2307" y="0"/>
                  </a:lnTo>
                </a:path>
              </a:pathLst>
            </a:custGeom>
            <a:ln w="195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6">
              <a:extLst>
                <a:ext uri="{FF2B5EF4-FFF2-40B4-BE49-F238E27FC236}">
                  <a16:creationId xmlns:a16="http://schemas.microsoft.com/office/drawing/2014/main" id="{2AEB7731-676D-4E5B-BE77-7E1DA683100F}"/>
                </a:ext>
              </a:extLst>
            </p:cNvPr>
            <p:cNvSpPr txBox="1"/>
            <p:nvPr/>
          </p:nvSpPr>
          <p:spPr>
            <a:xfrm>
              <a:off x="6997441" y="4897370"/>
              <a:ext cx="2751455" cy="49466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marR="5080" indent="27305">
                <a:lnSpc>
                  <a:spcPct val="102600"/>
                </a:lnSpc>
                <a:spcBef>
                  <a:spcPts val="90"/>
                </a:spcBef>
              </a:pP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protection and </a:t>
              </a:r>
              <a:r>
                <a:rPr sz="1500" b="1" spc="10" dirty="0">
                  <a:solidFill>
                    <a:srgbClr val="FFFFFF"/>
                  </a:solidFill>
                  <a:latin typeface="Arial"/>
                  <a:cs typeface="Arial"/>
                </a:rPr>
                <a:t>restoration </a:t>
              </a: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of  biodiversity and</a:t>
              </a:r>
              <a:r>
                <a:rPr sz="1500" b="1" spc="-3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ecosystems.</a:t>
              </a:r>
              <a:endParaRPr sz="1500">
                <a:latin typeface="Arial"/>
                <a:cs typeface="Arial"/>
              </a:endParaRPr>
            </a:p>
          </p:txBody>
        </p:sp>
        <p:sp>
          <p:nvSpPr>
            <p:cNvPr id="79" name="object 77">
              <a:extLst>
                <a:ext uri="{FF2B5EF4-FFF2-40B4-BE49-F238E27FC236}">
                  <a16:creationId xmlns:a16="http://schemas.microsoft.com/office/drawing/2014/main" id="{2BED8C0B-4277-4F7C-9DD6-4020CD4BA98C}"/>
                </a:ext>
              </a:extLst>
            </p:cNvPr>
            <p:cNvSpPr/>
            <p:nvPr/>
          </p:nvSpPr>
          <p:spPr>
            <a:xfrm>
              <a:off x="5688558" y="4883639"/>
              <a:ext cx="641350" cy="447675"/>
            </a:xfrm>
            <a:custGeom>
              <a:avLst/>
              <a:gdLst/>
              <a:ahLst/>
              <a:cxnLst/>
              <a:rect l="l" t="t" r="r" b="b"/>
              <a:pathLst>
                <a:path w="641350" h="447675">
                  <a:moveTo>
                    <a:pt x="241102" y="311619"/>
                  </a:moveTo>
                  <a:lnTo>
                    <a:pt x="77381" y="311619"/>
                  </a:lnTo>
                  <a:lnTo>
                    <a:pt x="86172" y="331480"/>
                  </a:lnTo>
                  <a:lnTo>
                    <a:pt x="102542" y="345149"/>
                  </a:lnTo>
                  <a:lnTo>
                    <a:pt x="124519" y="353762"/>
                  </a:lnTo>
                  <a:lnTo>
                    <a:pt x="150126" y="358457"/>
                  </a:lnTo>
                  <a:lnTo>
                    <a:pt x="150126" y="422605"/>
                  </a:lnTo>
                  <a:lnTo>
                    <a:pt x="99315" y="427132"/>
                  </a:lnTo>
                  <a:lnTo>
                    <a:pt x="54146" y="432695"/>
                  </a:lnTo>
                  <a:lnTo>
                    <a:pt x="19435" y="439353"/>
                  </a:lnTo>
                  <a:lnTo>
                    <a:pt x="0" y="447166"/>
                  </a:lnTo>
                  <a:lnTo>
                    <a:pt x="641095" y="447166"/>
                  </a:lnTo>
                  <a:lnTo>
                    <a:pt x="624125" y="440020"/>
                  </a:lnTo>
                  <a:lnTo>
                    <a:pt x="594177" y="433830"/>
                  </a:lnTo>
                  <a:lnTo>
                    <a:pt x="554869" y="428552"/>
                  </a:lnTo>
                  <a:lnTo>
                    <a:pt x="509816" y="424141"/>
                  </a:lnTo>
                  <a:lnTo>
                    <a:pt x="509816" y="420890"/>
                  </a:lnTo>
                  <a:lnTo>
                    <a:pt x="467588" y="420890"/>
                  </a:lnTo>
                  <a:lnTo>
                    <a:pt x="444825" y="419417"/>
                  </a:lnTo>
                  <a:lnTo>
                    <a:pt x="196024" y="419417"/>
                  </a:lnTo>
                  <a:lnTo>
                    <a:pt x="196024" y="360654"/>
                  </a:lnTo>
                  <a:lnTo>
                    <a:pt x="212874" y="358776"/>
                  </a:lnTo>
                  <a:lnTo>
                    <a:pt x="229735" y="353352"/>
                  </a:lnTo>
                  <a:lnTo>
                    <a:pt x="246193" y="344699"/>
                  </a:lnTo>
                  <a:lnTo>
                    <a:pt x="261835" y="333133"/>
                  </a:lnTo>
                  <a:lnTo>
                    <a:pt x="251715" y="324439"/>
                  </a:lnTo>
                  <a:lnTo>
                    <a:pt x="243482" y="315120"/>
                  </a:lnTo>
                  <a:lnTo>
                    <a:pt x="241102" y="311619"/>
                  </a:lnTo>
                  <a:close/>
                </a:path>
                <a:path w="641350" h="447675">
                  <a:moveTo>
                    <a:pt x="491197" y="115747"/>
                  </a:moveTo>
                  <a:lnTo>
                    <a:pt x="483869" y="115747"/>
                  </a:lnTo>
                  <a:lnTo>
                    <a:pt x="478256" y="117614"/>
                  </a:lnTo>
                  <a:lnTo>
                    <a:pt x="456432" y="153028"/>
                  </a:lnTo>
                  <a:lnTo>
                    <a:pt x="448525" y="169760"/>
                  </a:lnTo>
                  <a:lnTo>
                    <a:pt x="454515" y="203125"/>
                  </a:lnTo>
                  <a:lnTo>
                    <a:pt x="456749" y="235575"/>
                  </a:lnTo>
                  <a:lnTo>
                    <a:pt x="446417" y="293636"/>
                  </a:lnTo>
                  <a:lnTo>
                    <a:pt x="436791" y="311162"/>
                  </a:lnTo>
                  <a:lnTo>
                    <a:pt x="442615" y="316756"/>
                  </a:lnTo>
                  <a:lnTo>
                    <a:pt x="449651" y="321468"/>
                  </a:lnTo>
                  <a:lnTo>
                    <a:pt x="457956" y="325228"/>
                  </a:lnTo>
                  <a:lnTo>
                    <a:pt x="467588" y="327964"/>
                  </a:lnTo>
                  <a:lnTo>
                    <a:pt x="467588" y="420890"/>
                  </a:lnTo>
                  <a:lnTo>
                    <a:pt x="509816" y="420890"/>
                  </a:lnTo>
                  <a:lnTo>
                    <a:pt x="509816" y="328091"/>
                  </a:lnTo>
                  <a:lnTo>
                    <a:pt x="544135" y="306986"/>
                  </a:lnTo>
                  <a:lnTo>
                    <a:pt x="554364" y="269449"/>
                  </a:lnTo>
                  <a:lnTo>
                    <a:pt x="547849" y="223875"/>
                  </a:lnTo>
                  <a:lnTo>
                    <a:pt x="531933" y="178661"/>
                  </a:lnTo>
                  <a:lnTo>
                    <a:pt x="513963" y="142203"/>
                  </a:lnTo>
                  <a:lnTo>
                    <a:pt x="501281" y="122897"/>
                  </a:lnTo>
                  <a:lnTo>
                    <a:pt x="496379" y="117614"/>
                  </a:lnTo>
                  <a:lnTo>
                    <a:pt x="491197" y="115747"/>
                  </a:lnTo>
                  <a:close/>
                </a:path>
                <a:path w="641350" h="447675">
                  <a:moveTo>
                    <a:pt x="342188" y="0"/>
                  </a:moveTo>
                  <a:lnTo>
                    <a:pt x="331469" y="0"/>
                  </a:lnTo>
                  <a:lnTo>
                    <a:pt x="323265" y="2705"/>
                  </a:lnTo>
                  <a:lnTo>
                    <a:pt x="294376" y="50436"/>
                  </a:lnTo>
                  <a:lnTo>
                    <a:pt x="278691" y="85396"/>
                  </a:lnTo>
                  <a:lnTo>
                    <a:pt x="263369" y="126348"/>
                  </a:lnTo>
                  <a:lnTo>
                    <a:pt x="250875" y="170111"/>
                  </a:lnTo>
                  <a:lnTo>
                    <a:pt x="243539" y="214067"/>
                  </a:lnTo>
                  <a:lnTo>
                    <a:pt x="243797" y="250706"/>
                  </a:lnTo>
                  <a:lnTo>
                    <a:pt x="243899" y="255330"/>
                  </a:lnTo>
                  <a:lnTo>
                    <a:pt x="254163" y="290199"/>
                  </a:lnTo>
                  <a:lnTo>
                    <a:pt x="276969" y="316427"/>
                  </a:lnTo>
                  <a:lnTo>
                    <a:pt x="314667" y="330796"/>
                  </a:lnTo>
                  <a:lnTo>
                    <a:pt x="314667" y="413638"/>
                  </a:lnTo>
                  <a:lnTo>
                    <a:pt x="269543" y="415466"/>
                  </a:lnTo>
                  <a:lnTo>
                    <a:pt x="196024" y="419417"/>
                  </a:lnTo>
                  <a:lnTo>
                    <a:pt x="444825" y="419417"/>
                  </a:lnTo>
                  <a:lnTo>
                    <a:pt x="362394" y="415061"/>
                  </a:lnTo>
                  <a:lnTo>
                    <a:pt x="362394" y="330860"/>
                  </a:lnTo>
                  <a:lnTo>
                    <a:pt x="400233" y="316594"/>
                  </a:lnTo>
                  <a:lnTo>
                    <a:pt x="423061" y="290423"/>
                  </a:lnTo>
                  <a:lnTo>
                    <a:pt x="433309" y="255330"/>
                  </a:lnTo>
                  <a:lnTo>
                    <a:pt x="433365" y="214067"/>
                  </a:lnTo>
                  <a:lnTo>
                    <a:pt x="425781" y="170310"/>
                  </a:lnTo>
                  <a:lnTo>
                    <a:pt x="412866" y="126348"/>
                  </a:lnTo>
                  <a:lnTo>
                    <a:pt x="397043" y="85295"/>
                  </a:lnTo>
                  <a:lnTo>
                    <a:pt x="380854" y="50383"/>
                  </a:lnTo>
                  <a:lnTo>
                    <a:pt x="356895" y="10426"/>
                  </a:lnTo>
                  <a:lnTo>
                    <a:pt x="349732" y="2705"/>
                  </a:lnTo>
                  <a:lnTo>
                    <a:pt x="342188" y="0"/>
                  </a:lnTo>
                  <a:close/>
                </a:path>
                <a:path w="641350" h="447675">
                  <a:moveTo>
                    <a:pt x="181447" y="64625"/>
                  </a:moveTo>
                  <a:lnTo>
                    <a:pt x="150809" y="66547"/>
                  </a:lnTo>
                  <a:lnTo>
                    <a:pt x="122071" y="80558"/>
                  </a:lnTo>
                  <a:lnTo>
                    <a:pt x="103073" y="110591"/>
                  </a:lnTo>
                  <a:lnTo>
                    <a:pt x="76835" y="117570"/>
                  </a:lnTo>
                  <a:lnTo>
                    <a:pt x="56532" y="138145"/>
                  </a:lnTo>
                  <a:lnTo>
                    <a:pt x="48800" y="166000"/>
                  </a:lnTo>
                  <a:lnTo>
                    <a:pt x="60274" y="194817"/>
                  </a:lnTo>
                  <a:lnTo>
                    <a:pt x="31235" y="202918"/>
                  </a:lnTo>
                  <a:lnTo>
                    <a:pt x="17462" y="212851"/>
                  </a:lnTo>
                  <a:lnTo>
                    <a:pt x="15272" y="231129"/>
                  </a:lnTo>
                  <a:lnTo>
                    <a:pt x="20980" y="264261"/>
                  </a:lnTo>
                  <a:lnTo>
                    <a:pt x="34282" y="294410"/>
                  </a:lnTo>
                  <a:lnTo>
                    <a:pt x="53171" y="308162"/>
                  </a:lnTo>
                  <a:lnTo>
                    <a:pt x="70065" y="311803"/>
                  </a:lnTo>
                  <a:lnTo>
                    <a:pt x="77381" y="311619"/>
                  </a:lnTo>
                  <a:lnTo>
                    <a:pt x="241102" y="311619"/>
                  </a:lnTo>
                  <a:lnTo>
                    <a:pt x="236952" y="305517"/>
                  </a:lnTo>
                  <a:lnTo>
                    <a:pt x="231940" y="295973"/>
                  </a:lnTo>
                  <a:lnTo>
                    <a:pt x="220849" y="250706"/>
                  </a:lnTo>
                  <a:lnTo>
                    <a:pt x="222700" y="199491"/>
                  </a:lnTo>
                  <a:lnTo>
                    <a:pt x="233858" y="146419"/>
                  </a:lnTo>
                  <a:lnTo>
                    <a:pt x="250685" y="95580"/>
                  </a:lnTo>
                  <a:lnTo>
                    <a:pt x="240602" y="89127"/>
                  </a:lnTo>
                  <a:lnTo>
                    <a:pt x="229820" y="82883"/>
                  </a:lnTo>
                  <a:lnTo>
                    <a:pt x="218336" y="76806"/>
                  </a:lnTo>
                  <a:lnTo>
                    <a:pt x="206146" y="70853"/>
                  </a:lnTo>
                  <a:lnTo>
                    <a:pt x="181447" y="646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78">
              <a:extLst>
                <a:ext uri="{FF2B5EF4-FFF2-40B4-BE49-F238E27FC236}">
                  <a16:creationId xmlns:a16="http://schemas.microsoft.com/office/drawing/2014/main" id="{614B2078-8642-4F3B-9C9F-F337EA7F6F75}"/>
                </a:ext>
              </a:extLst>
            </p:cNvPr>
            <p:cNvSpPr/>
            <p:nvPr/>
          </p:nvSpPr>
          <p:spPr>
            <a:xfrm>
              <a:off x="5510692" y="3269755"/>
              <a:ext cx="1005840" cy="1005840"/>
            </a:xfrm>
            <a:custGeom>
              <a:avLst/>
              <a:gdLst/>
              <a:ahLst/>
              <a:cxnLst/>
              <a:rect l="l" t="t" r="r" b="b"/>
              <a:pathLst>
                <a:path w="1005840" h="1005839">
                  <a:moveTo>
                    <a:pt x="502881" y="0"/>
                  </a:moveTo>
                  <a:lnTo>
                    <a:pt x="454450" y="2302"/>
                  </a:lnTo>
                  <a:lnTo>
                    <a:pt x="407321" y="9068"/>
                  </a:lnTo>
                  <a:lnTo>
                    <a:pt x="361706" y="20087"/>
                  </a:lnTo>
                  <a:lnTo>
                    <a:pt x="317815" y="35148"/>
                  </a:lnTo>
                  <a:lnTo>
                    <a:pt x="275858" y="54041"/>
                  </a:lnTo>
                  <a:lnTo>
                    <a:pt x="236047" y="76554"/>
                  </a:lnTo>
                  <a:lnTo>
                    <a:pt x="198593" y="102478"/>
                  </a:lnTo>
                  <a:lnTo>
                    <a:pt x="163705" y="131600"/>
                  </a:lnTo>
                  <a:lnTo>
                    <a:pt x="131595" y="163712"/>
                  </a:lnTo>
                  <a:lnTo>
                    <a:pt x="102473" y="198601"/>
                  </a:lnTo>
                  <a:lnTo>
                    <a:pt x="76551" y="236056"/>
                  </a:lnTo>
                  <a:lnTo>
                    <a:pt x="54038" y="275868"/>
                  </a:lnTo>
                  <a:lnTo>
                    <a:pt x="35146" y="317826"/>
                  </a:lnTo>
                  <a:lnTo>
                    <a:pt x="20086" y="361718"/>
                  </a:lnTo>
                  <a:lnTo>
                    <a:pt x="9067" y="407334"/>
                  </a:lnTo>
                  <a:lnTo>
                    <a:pt x="2302" y="454463"/>
                  </a:lnTo>
                  <a:lnTo>
                    <a:pt x="0" y="502894"/>
                  </a:lnTo>
                  <a:lnTo>
                    <a:pt x="2302" y="551325"/>
                  </a:lnTo>
                  <a:lnTo>
                    <a:pt x="9067" y="598454"/>
                  </a:lnTo>
                  <a:lnTo>
                    <a:pt x="20086" y="644069"/>
                  </a:lnTo>
                  <a:lnTo>
                    <a:pt x="35146" y="687961"/>
                  </a:lnTo>
                  <a:lnTo>
                    <a:pt x="54038" y="729917"/>
                  </a:lnTo>
                  <a:lnTo>
                    <a:pt x="76551" y="769728"/>
                  </a:lnTo>
                  <a:lnTo>
                    <a:pt x="102473" y="807183"/>
                  </a:lnTo>
                  <a:lnTo>
                    <a:pt x="131595" y="842071"/>
                  </a:lnTo>
                  <a:lnTo>
                    <a:pt x="163705" y="874181"/>
                  </a:lnTo>
                  <a:lnTo>
                    <a:pt x="198593" y="903302"/>
                  </a:lnTo>
                  <a:lnTo>
                    <a:pt x="236047" y="929225"/>
                  </a:lnTo>
                  <a:lnTo>
                    <a:pt x="275858" y="951737"/>
                  </a:lnTo>
                  <a:lnTo>
                    <a:pt x="317815" y="970629"/>
                  </a:lnTo>
                  <a:lnTo>
                    <a:pt x="361706" y="985690"/>
                  </a:lnTo>
                  <a:lnTo>
                    <a:pt x="407321" y="996708"/>
                  </a:lnTo>
                  <a:lnTo>
                    <a:pt x="454450" y="1003474"/>
                  </a:lnTo>
                  <a:lnTo>
                    <a:pt x="502881" y="1005776"/>
                  </a:lnTo>
                  <a:lnTo>
                    <a:pt x="551313" y="1003474"/>
                  </a:lnTo>
                  <a:lnTo>
                    <a:pt x="598441" y="996708"/>
                  </a:lnTo>
                  <a:lnTo>
                    <a:pt x="644057" y="985690"/>
                  </a:lnTo>
                  <a:lnTo>
                    <a:pt x="687948" y="970629"/>
                  </a:lnTo>
                  <a:lnTo>
                    <a:pt x="729904" y="951737"/>
                  </a:lnTo>
                  <a:lnTo>
                    <a:pt x="769715" y="929225"/>
                  </a:lnTo>
                  <a:lnTo>
                    <a:pt x="807170" y="903302"/>
                  </a:lnTo>
                  <a:lnTo>
                    <a:pt x="842058" y="874181"/>
                  </a:lnTo>
                  <a:lnTo>
                    <a:pt x="874168" y="842071"/>
                  </a:lnTo>
                  <a:lnTo>
                    <a:pt x="903290" y="807183"/>
                  </a:lnTo>
                  <a:lnTo>
                    <a:pt x="929212" y="769728"/>
                  </a:lnTo>
                  <a:lnTo>
                    <a:pt x="951725" y="729917"/>
                  </a:lnTo>
                  <a:lnTo>
                    <a:pt x="970617" y="687961"/>
                  </a:lnTo>
                  <a:lnTo>
                    <a:pt x="985677" y="644069"/>
                  </a:lnTo>
                  <a:lnTo>
                    <a:pt x="996696" y="598454"/>
                  </a:lnTo>
                  <a:lnTo>
                    <a:pt x="1003461" y="551325"/>
                  </a:lnTo>
                  <a:lnTo>
                    <a:pt x="1005763" y="502894"/>
                  </a:lnTo>
                  <a:lnTo>
                    <a:pt x="1003461" y="454463"/>
                  </a:lnTo>
                  <a:lnTo>
                    <a:pt x="996696" y="407334"/>
                  </a:lnTo>
                  <a:lnTo>
                    <a:pt x="985677" y="361718"/>
                  </a:lnTo>
                  <a:lnTo>
                    <a:pt x="970617" y="317826"/>
                  </a:lnTo>
                  <a:lnTo>
                    <a:pt x="951725" y="275868"/>
                  </a:lnTo>
                  <a:lnTo>
                    <a:pt x="929212" y="236056"/>
                  </a:lnTo>
                  <a:lnTo>
                    <a:pt x="903290" y="198601"/>
                  </a:lnTo>
                  <a:lnTo>
                    <a:pt x="874168" y="163712"/>
                  </a:lnTo>
                  <a:lnTo>
                    <a:pt x="842058" y="131600"/>
                  </a:lnTo>
                  <a:lnTo>
                    <a:pt x="807170" y="102478"/>
                  </a:lnTo>
                  <a:lnTo>
                    <a:pt x="769715" y="76554"/>
                  </a:lnTo>
                  <a:lnTo>
                    <a:pt x="729904" y="54041"/>
                  </a:lnTo>
                  <a:lnTo>
                    <a:pt x="687948" y="35148"/>
                  </a:lnTo>
                  <a:lnTo>
                    <a:pt x="644057" y="20087"/>
                  </a:lnTo>
                  <a:lnTo>
                    <a:pt x="598441" y="9068"/>
                  </a:lnTo>
                  <a:lnTo>
                    <a:pt x="551313" y="2302"/>
                  </a:lnTo>
                  <a:lnTo>
                    <a:pt x="502881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79">
              <a:extLst>
                <a:ext uri="{FF2B5EF4-FFF2-40B4-BE49-F238E27FC236}">
                  <a16:creationId xmlns:a16="http://schemas.microsoft.com/office/drawing/2014/main" id="{7874AF55-4D37-4838-BA22-F8E3FE46B329}"/>
                </a:ext>
              </a:extLst>
            </p:cNvPr>
            <p:cNvSpPr/>
            <p:nvPr/>
          </p:nvSpPr>
          <p:spPr>
            <a:xfrm>
              <a:off x="6013572" y="3329562"/>
              <a:ext cx="4306570" cy="886460"/>
            </a:xfrm>
            <a:custGeom>
              <a:avLst/>
              <a:gdLst/>
              <a:ahLst/>
              <a:cxnLst/>
              <a:rect l="l" t="t" r="r" b="b"/>
              <a:pathLst>
                <a:path w="4306570" h="886460">
                  <a:moveTo>
                    <a:pt x="4306201" y="0"/>
                  </a:moveTo>
                  <a:lnTo>
                    <a:pt x="415391" y="0"/>
                  </a:lnTo>
                  <a:lnTo>
                    <a:pt x="0" y="441591"/>
                  </a:lnTo>
                  <a:lnTo>
                    <a:pt x="415391" y="886167"/>
                  </a:lnTo>
                  <a:lnTo>
                    <a:pt x="4306201" y="886167"/>
                  </a:lnTo>
                  <a:lnTo>
                    <a:pt x="4306201" y="0"/>
                  </a:lnTo>
                  <a:close/>
                </a:path>
              </a:pathLst>
            </a:custGeom>
            <a:solidFill>
              <a:srgbClr val="08A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0">
              <a:extLst>
                <a:ext uri="{FF2B5EF4-FFF2-40B4-BE49-F238E27FC236}">
                  <a16:creationId xmlns:a16="http://schemas.microsoft.com/office/drawing/2014/main" id="{BB8DDF0D-016A-4120-9438-C188B58BB81C}"/>
                </a:ext>
              </a:extLst>
            </p:cNvPr>
            <p:cNvSpPr/>
            <p:nvPr/>
          </p:nvSpPr>
          <p:spPr>
            <a:xfrm>
              <a:off x="6013577" y="3477384"/>
              <a:ext cx="403225" cy="587375"/>
            </a:xfrm>
            <a:custGeom>
              <a:avLst/>
              <a:gdLst/>
              <a:ahLst/>
              <a:cxnLst/>
              <a:rect l="l" t="t" r="r" b="b"/>
              <a:pathLst>
                <a:path w="403225" h="587375">
                  <a:moveTo>
                    <a:pt x="276340" y="0"/>
                  </a:moveTo>
                  <a:lnTo>
                    <a:pt x="0" y="293753"/>
                  </a:lnTo>
                  <a:lnTo>
                    <a:pt x="274032" y="587047"/>
                  </a:lnTo>
                  <a:lnTo>
                    <a:pt x="284853" y="577346"/>
                  </a:lnTo>
                  <a:lnTo>
                    <a:pt x="314343" y="544450"/>
                  </a:lnTo>
                  <a:lnTo>
                    <a:pt x="340125" y="508452"/>
                  </a:lnTo>
                  <a:lnTo>
                    <a:pt x="361897" y="469652"/>
                  </a:lnTo>
                  <a:lnTo>
                    <a:pt x="379356" y="428355"/>
                  </a:lnTo>
                  <a:lnTo>
                    <a:pt x="392202" y="384861"/>
                  </a:lnTo>
                  <a:lnTo>
                    <a:pt x="400131" y="339473"/>
                  </a:lnTo>
                  <a:lnTo>
                    <a:pt x="402841" y="292494"/>
                  </a:lnTo>
                  <a:lnTo>
                    <a:pt x="400131" y="245513"/>
                  </a:lnTo>
                  <a:lnTo>
                    <a:pt x="392202" y="200123"/>
                  </a:lnTo>
                  <a:lnTo>
                    <a:pt x="379356" y="156627"/>
                  </a:lnTo>
                  <a:lnTo>
                    <a:pt x="361897" y="115328"/>
                  </a:lnTo>
                  <a:lnTo>
                    <a:pt x="340125" y="76528"/>
                  </a:lnTo>
                  <a:lnTo>
                    <a:pt x="314343" y="40528"/>
                  </a:lnTo>
                  <a:lnTo>
                    <a:pt x="284853" y="7632"/>
                  </a:lnTo>
                  <a:lnTo>
                    <a:pt x="276340" y="0"/>
                  </a:lnTo>
                  <a:close/>
                </a:path>
              </a:pathLst>
            </a:custGeom>
            <a:solidFill>
              <a:srgbClr val="AE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1">
              <a:extLst>
                <a:ext uri="{FF2B5EF4-FFF2-40B4-BE49-F238E27FC236}">
                  <a16:creationId xmlns:a16="http://schemas.microsoft.com/office/drawing/2014/main" id="{D95B45FD-131B-4173-943A-47A8B9665EA2}"/>
                </a:ext>
              </a:extLst>
            </p:cNvPr>
            <p:cNvSpPr/>
            <p:nvPr/>
          </p:nvSpPr>
          <p:spPr>
            <a:xfrm>
              <a:off x="6287609" y="3477384"/>
              <a:ext cx="128905" cy="587375"/>
            </a:xfrm>
            <a:custGeom>
              <a:avLst/>
              <a:gdLst/>
              <a:ahLst/>
              <a:cxnLst/>
              <a:rect l="l" t="t" r="r" b="b"/>
              <a:pathLst>
                <a:path w="128904" h="587375">
                  <a:moveTo>
                    <a:pt x="0" y="587047"/>
                  </a:moveTo>
                  <a:lnTo>
                    <a:pt x="40310" y="544450"/>
                  </a:lnTo>
                  <a:lnTo>
                    <a:pt x="66092" y="508452"/>
                  </a:lnTo>
                  <a:lnTo>
                    <a:pt x="87864" y="469652"/>
                  </a:lnTo>
                  <a:lnTo>
                    <a:pt x="105324" y="428355"/>
                  </a:lnTo>
                  <a:lnTo>
                    <a:pt x="118169" y="384861"/>
                  </a:lnTo>
                  <a:lnTo>
                    <a:pt x="126098" y="339473"/>
                  </a:lnTo>
                  <a:lnTo>
                    <a:pt x="128808" y="292494"/>
                  </a:lnTo>
                  <a:lnTo>
                    <a:pt x="126098" y="245513"/>
                  </a:lnTo>
                  <a:lnTo>
                    <a:pt x="118169" y="200123"/>
                  </a:lnTo>
                  <a:lnTo>
                    <a:pt x="105324" y="156627"/>
                  </a:lnTo>
                  <a:lnTo>
                    <a:pt x="87864" y="115328"/>
                  </a:lnTo>
                  <a:lnTo>
                    <a:pt x="66092" y="76528"/>
                  </a:lnTo>
                  <a:lnTo>
                    <a:pt x="40310" y="40528"/>
                  </a:lnTo>
                  <a:lnTo>
                    <a:pt x="10820" y="7632"/>
                  </a:lnTo>
                  <a:lnTo>
                    <a:pt x="2307" y="0"/>
                  </a:lnTo>
                </a:path>
              </a:pathLst>
            </a:custGeom>
            <a:ln w="195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2">
              <a:extLst>
                <a:ext uri="{FF2B5EF4-FFF2-40B4-BE49-F238E27FC236}">
                  <a16:creationId xmlns:a16="http://schemas.microsoft.com/office/drawing/2014/main" id="{938501D1-A4E4-4D10-AF85-DACE803A3564}"/>
                </a:ext>
              </a:extLst>
            </p:cNvPr>
            <p:cNvSpPr txBox="1"/>
            <p:nvPr/>
          </p:nvSpPr>
          <p:spPr>
            <a:xfrm>
              <a:off x="6878235" y="3635680"/>
              <a:ext cx="2988945" cy="26035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transition to </a:t>
              </a:r>
              <a:r>
                <a:rPr sz="1500" b="1" spc="20" dirty="0">
                  <a:solidFill>
                    <a:srgbClr val="FFFFFF"/>
                  </a:solidFill>
                  <a:latin typeface="Arial"/>
                  <a:cs typeface="Arial"/>
                </a:rPr>
                <a:t>a </a:t>
              </a:r>
              <a:r>
                <a:rPr sz="1500" b="1" spc="10" dirty="0">
                  <a:solidFill>
                    <a:srgbClr val="FFFFFF"/>
                  </a:solidFill>
                  <a:latin typeface="Arial"/>
                  <a:cs typeface="Arial"/>
                </a:rPr>
                <a:t>circular</a:t>
              </a:r>
              <a:r>
                <a:rPr sz="1500" b="1" spc="-2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500" b="1" spc="15" dirty="0">
                  <a:solidFill>
                    <a:srgbClr val="FFFFFF"/>
                  </a:solidFill>
                  <a:latin typeface="Arial"/>
                  <a:cs typeface="Arial"/>
                </a:rPr>
                <a:t>economy</a:t>
              </a:r>
              <a:endParaRPr sz="1500">
                <a:latin typeface="Arial"/>
                <a:cs typeface="Arial"/>
              </a:endParaRPr>
            </a:p>
          </p:txBody>
        </p:sp>
        <p:sp>
          <p:nvSpPr>
            <p:cNvPr id="85" name="object 83">
              <a:extLst>
                <a:ext uri="{FF2B5EF4-FFF2-40B4-BE49-F238E27FC236}">
                  <a16:creationId xmlns:a16="http://schemas.microsoft.com/office/drawing/2014/main" id="{116BC6C3-E320-4A5A-AD51-994F3A691356}"/>
                </a:ext>
              </a:extLst>
            </p:cNvPr>
            <p:cNvSpPr/>
            <p:nvPr/>
          </p:nvSpPr>
          <p:spPr>
            <a:xfrm>
              <a:off x="5676800" y="3399443"/>
              <a:ext cx="638810" cy="663575"/>
            </a:xfrm>
            <a:custGeom>
              <a:avLst/>
              <a:gdLst/>
              <a:ahLst/>
              <a:cxnLst/>
              <a:rect l="l" t="t" r="r" b="b"/>
              <a:pathLst>
                <a:path w="638810" h="663575">
                  <a:moveTo>
                    <a:pt x="206566" y="517055"/>
                  </a:moveTo>
                  <a:lnTo>
                    <a:pt x="66522" y="517055"/>
                  </a:lnTo>
                  <a:lnTo>
                    <a:pt x="95578" y="558263"/>
                  </a:lnTo>
                  <a:lnTo>
                    <a:pt x="131097" y="593854"/>
                  </a:lnTo>
                  <a:lnTo>
                    <a:pt x="172243" y="622992"/>
                  </a:lnTo>
                  <a:lnTo>
                    <a:pt x="218182" y="644839"/>
                  </a:lnTo>
                  <a:lnTo>
                    <a:pt x="268077" y="658561"/>
                  </a:lnTo>
                  <a:lnTo>
                    <a:pt x="321094" y="663321"/>
                  </a:lnTo>
                  <a:lnTo>
                    <a:pt x="339864" y="662731"/>
                  </a:lnTo>
                  <a:lnTo>
                    <a:pt x="358319" y="660988"/>
                  </a:lnTo>
                  <a:lnTo>
                    <a:pt x="376424" y="658129"/>
                  </a:lnTo>
                  <a:lnTo>
                    <a:pt x="394144" y="654189"/>
                  </a:lnTo>
                  <a:lnTo>
                    <a:pt x="383886" y="557657"/>
                  </a:lnTo>
                  <a:lnTo>
                    <a:pt x="321094" y="557657"/>
                  </a:lnTo>
                  <a:lnTo>
                    <a:pt x="270908" y="550919"/>
                  </a:lnTo>
                  <a:lnTo>
                    <a:pt x="225807" y="531904"/>
                  </a:lnTo>
                  <a:lnTo>
                    <a:pt x="206566" y="517055"/>
                  </a:lnTo>
                  <a:close/>
                </a:path>
                <a:path w="638810" h="663575">
                  <a:moveTo>
                    <a:pt x="414032" y="424802"/>
                  </a:moveTo>
                  <a:lnTo>
                    <a:pt x="437324" y="643851"/>
                  </a:lnTo>
                  <a:lnTo>
                    <a:pt x="638670" y="554507"/>
                  </a:lnTo>
                  <a:lnTo>
                    <a:pt x="575208" y="517867"/>
                  </a:lnTo>
                  <a:lnTo>
                    <a:pt x="592408" y="483750"/>
                  </a:lnTo>
                  <a:lnTo>
                    <a:pt x="598943" y="465023"/>
                  </a:lnTo>
                  <a:lnTo>
                    <a:pt x="483692" y="465023"/>
                  </a:lnTo>
                  <a:lnTo>
                    <a:pt x="414032" y="424802"/>
                  </a:lnTo>
                  <a:close/>
                </a:path>
                <a:path w="638810" h="663575">
                  <a:moveTo>
                    <a:pt x="382790" y="547344"/>
                  </a:moveTo>
                  <a:lnTo>
                    <a:pt x="368035" y="551768"/>
                  </a:lnTo>
                  <a:lnTo>
                    <a:pt x="352799" y="555001"/>
                  </a:lnTo>
                  <a:lnTo>
                    <a:pt x="337134" y="556983"/>
                  </a:lnTo>
                  <a:lnTo>
                    <a:pt x="321094" y="557657"/>
                  </a:lnTo>
                  <a:lnTo>
                    <a:pt x="383886" y="557657"/>
                  </a:lnTo>
                  <a:lnTo>
                    <a:pt x="382790" y="547344"/>
                  </a:lnTo>
                  <a:close/>
                </a:path>
                <a:path w="638810" h="663575">
                  <a:moveTo>
                    <a:pt x="23291" y="336423"/>
                  </a:moveTo>
                  <a:lnTo>
                    <a:pt x="0" y="555472"/>
                  </a:lnTo>
                  <a:lnTo>
                    <a:pt x="66522" y="517055"/>
                  </a:lnTo>
                  <a:lnTo>
                    <a:pt x="206566" y="517055"/>
                  </a:lnTo>
                  <a:lnTo>
                    <a:pt x="187586" y="502407"/>
                  </a:lnTo>
                  <a:lnTo>
                    <a:pt x="158038" y="464223"/>
                  </a:lnTo>
                  <a:lnTo>
                    <a:pt x="224637" y="425767"/>
                  </a:lnTo>
                  <a:lnTo>
                    <a:pt x="23291" y="336423"/>
                  </a:lnTo>
                  <a:close/>
                </a:path>
                <a:path w="638810" h="663575">
                  <a:moveTo>
                    <a:pt x="530885" y="161823"/>
                  </a:moveTo>
                  <a:lnTo>
                    <a:pt x="443992" y="225120"/>
                  </a:lnTo>
                  <a:lnTo>
                    <a:pt x="471381" y="254093"/>
                  </a:lnTo>
                  <a:lnTo>
                    <a:pt x="492199" y="288351"/>
                  </a:lnTo>
                  <a:lnTo>
                    <a:pt x="505433" y="326884"/>
                  </a:lnTo>
                  <a:lnTo>
                    <a:pt x="510070" y="368681"/>
                  </a:lnTo>
                  <a:lnTo>
                    <a:pt x="508304" y="394614"/>
                  </a:lnTo>
                  <a:lnTo>
                    <a:pt x="503162" y="419471"/>
                  </a:lnTo>
                  <a:lnTo>
                    <a:pt x="494880" y="443018"/>
                  </a:lnTo>
                  <a:lnTo>
                    <a:pt x="483692" y="465023"/>
                  </a:lnTo>
                  <a:lnTo>
                    <a:pt x="598943" y="465023"/>
                  </a:lnTo>
                  <a:lnTo>
                    <a:pt x="605135" y="447279"/>
                  </a:lnTo>
                  <a:lnTo>
                    <a:pt x="613034" y="408806"/>
                  </a:lnTo>
                  <a:lnTo>
                    <a:pt x="615746" y="368681"/>
                  </a:lnTo>
                  <a:lnTo>
                    <a:pt x="611957" y="321315"/>
                  </a:lnTo>
                  <a:lnTo>
                    <a:pt x="600985" y="276357"/>
                  </a:lnTo>
                  <a:lnTo>
                    <a:pt x="583420" y="234395"/>
                  </a:lnTo>
                  <a:lnTo>
                    <a:pt x="559857" y="196021"/>
                  </a:lnTo>
                  <a:lnTo>
                    <a:pt x="530885" y="161823"/>
                  </a:lnTo>
                  <a:close/>
                </a:path>
                <a:path w="638810" h="663575">
                  <a:moveTo>
                    <a:pt x="315849" y="0"/>
                  </a:moveTo>
                  <a:lnTo>
                    <a:pt x="315849" y="74091"/>
                  </a:lnTo>
                  <a:lnTo>
                    <a:pt x="266594" y="79078"/>
                  </a:lnTo>
                  <a:lnTo>
                    <a:pt x="220073" y="91823"/>
                  </a:lnTo>
                  <a:lnTo>
                    <a:pt x="176961" y="111653"/>
                  </a:lnTo>
                  <a:lnTo>
                    <a:pt x="137934" y="137891"/>
                  </a:lnTo>
                  <a:lnTo>
                    <a:pt x="103667" y="169862"/>
                  </a:lnTo>
                  <a:lnTo>
                    <a:pt x="74836" y="206888"/>
                  </a:lnTo>
                  <a:lnTo>
                    <a:pt x="52116" y="248296"/>
                  </a:lnTo>
                  <a:lnTo>
                    <a:pt x="36182" y="293408"/>
                  </a:lnTo>
                  <a:lnTo>
                    <a:pt x="134759" y="337146"/>
                  </a:lnTo>
                  <a:lnTo>
                    <a:pt x="146946" y="295218"/>
                  </a:lnTo>
                  <a:lnTo>
                    <a:pt x="167967" y="257932"/>
                  </a:lnTo>
                  <a:lnTo>
                    <a:pt x="196596" y="226517"/>
                  </a:lnTo>
                  <a:lnTo>
                    <a:pt x="231604" y="202201"/>
                  </a:lnTo>
                  <a:lnTo>
                    <a:pt x="271764" y="186213"/>
                  </a:lnTo>
                  <a:lnTo>
                    <a:pt x="315849" y="179781"/>
                  </a:lnTo>
                  <a:lnTo>
                    <a:pt x="425145" y="179781"/>
                  </a:lnTo>
                  <a:lnTo>
                    <a:pt x="493890" y="129705"/>
                  </a:lnTo>
                  <a:lnTo>
                    <a:pt x="315849" y="0"/>
                  </a:lnTo>
                  <a:close/>
                </a:path>
                <a:path w="638810" h="663575">
                  <a:moveTo>
                    <a:pt x="425145" y="179781"/>
                  </a:moveTo>
                  <a:lnTo>
                    <a:pt x="315849" y="179781"/>
                  </a:lnTo>
                  <a:lnTo>
                    <a:pt x="315849" y="259397"/>
                  </a:lnTo>
                  <a:lnTo>
                    <a:pt x="425145" y="1797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4">
              <a:extLst>
                <a:ext uri="{FF2B5EF4-FFF2-40B4-BE49-F238E27FC236}">
                  <a16:creationId xmlns:a16="http://schemas.microsoft.com/office/drawing/2014/main" id="{77482B8B-1786-4AA7-9328-E6867C974951}"/>
                </a:ext>
              </a:extLst>
            </p:cNvPr>
            <p:cNvSpPr/>
            <p:nvPr/>
          </p:nvSpPr>
          <p:spPr>
            <a:xfrm>
              <a:off x="512653" y="3669359"/>
              <a:ext cx="744220" cy="211454"/>
            </a:xfrm>
            <a:custGeom>
              <a:avLst/>
              <a:gdLst/>
              <a:ahLst/>
              <a:cxnLst/>
              <a:rect l="l" t="t" r="r" b="b"/>
              <a:pathLst>
                <a:path w="744219" h="211454">
                  <a:moveTo>
                    <a:pt x="708834" y="173613"/>
                  </a:moveTo>
                  <a:lnTo>
                    <a:pt x="516051" y="173613"/>
                  </a:lnTo>
                  <a:lnTo>
                    <a:pt x="530011" y="200293"/>
                  </a:lnTo>
                  <a:lnTo>
                    <a:pt x="546861" y="211313"/>
                  </a:lnTo>
                  <a:lnTo>
                    <a:pt x="577580" y="208589"/>
                  </a:lnTo>
                  <a:lnTo>
                    <a:pt x="633145" y="194035"/>
                  </a:lnTo>
                  <a:lnTo>
                    <a:pt x="651475" y="188151"/>
                  </a:lnTo>
                  <a:lnTo>
                    <a:pt x="677949" y="180141"/>
                  </a:lnTo>
                  <a:lnTo>
                    <a:pt x="708834" y="173613"/>
                  </a:lnTo>
                  <a:close/>
                </a:path>
                <a:path w="744219" h="211454">
                  <a:moveTo>
                    <a:pt x="620538" y="158535"/>
                  </a:moveTo>
                  <a:lnTo>
                    <a:pt x="144262" y="158535"/>
                  </a:lnTo>
                  <a:lnTo>
                    <a:pt x="145694" y="158640"/>
                  </a:lnTo>
                  <a:lnTo>
                    <a:pt x="149832" y="177552"/>
                  </a:lnTo>
                  <a:lnTo>
                    <a:pt x="172991" y="196895"/>
                  </a:lnTo>
                  <a:lnTo>
                    <a:pt x="212911" y="206528"/>
                  </a:lnTo>
                  <a:lnTo>
                    <a:pt x="267334" y="196308"/>
                  </a:lnTo>
                  <a:lnTo>
                    <a:pt x="319749" y="181207"/>
                  </a:lnTo>
                  <a:lnTo>
                    <a:pt x="506054" y="181207"/>
                  </a:lnTo>
                  <a:lnTo>
                    <a:pt x="509691" y="179030"/>
                  </a:lnTo>
                  <a:lnTo>
                    <a:pt x="516051" y="173613"/>
                  </a:lnTo>
                  <a:lnTo>
                    <a:pt x="708834" y="173613"/>
                  </a:lnTo>
                  <a:lnTo>
                    <a:pt x="709403" y="173493"/>
                  </a:lnTo>
                  <a:lnTo>
                    <a:pt x="742670" y="171695"/>
                  </a:lnTo>
                  <a:lnTo>
                    <a:pt x="743775" y="171568"/>
                  </a:lnTo>
                  <a:lnTo>
                    <a:pt x="727641" y="167331"/>
                  </a:lnTo>
                  <a:lnTo>
                    <a:pt x="716440" y="165447"/>
                  </a:lnTo>
                  <a:lnTo>
                    <a:pt x="667181" y="165447"/>
                  </a:lnTo>
                  <a:lnTo>
                    <a:pt x="627144" y="162082"/>
                  </a:lnTo>
                  <a:lnTo>
                    <a:pt x="620538" y="158535"/>
                  </a:lnTo>
                  <a:close/>
                </a:path>
                <a:path w="744219" h="211454">
                  <a:moveTo>
                    <a:pt x="506054" y="181207"/>
                  </a:moveTo>
                  <a:lnTo>
                    <a:pt x="319749" y="181207"/>
                  </a:lnTo>
                  <a:lnTo>
                    <a:pt x="350675" y="183040"/>
                  </a:lnTo>
                  <a:lnTo>
                    <a:pt x="376920" y="192868"/>
                  </a:lnTo>
                  <a:lnTo>
                    <a:pt x="415290" y="201756"/>
                  </a:lnTo>
                  <a:lnTo>
                    <a:pt x="459183" y="200418"/>
                  </a:lnTo>
                  <a:lnTo>
                    <a:pt x="490693" y="190404"/>
                  </a:lnTo>
                  <a:lnTo>
                    <a:pt x="506054" y="181207"/>
                  </a:lnTo>
                  <a:close/>
                </a:path>
                <a:path w="744219" h="211454">
                  <a:moveTo>
                    <a:pt x="0" y="157281"/>
                  </a:moveTo>
                  <a:lnTo>
                    <a:pt x="43982" y="191417"/>
                  </a:lnTo>
                  <a:lnTo>
                    <a:pt x="81344" y="198474"/>
                  </a:lnTo>
                  <a:lnTo>
                    <a:pt x="111142" y="188588"/>
                  </a:lnTo>
                  <a:lnTo>
                    <a:pt x="132429" y="171896"/>
                  </a:lnTo>
                  <a:lnTo>
                    <a:pt x="144130" y="158684"/>
                  </a:lnTo>
                  <a:lnTo>
                    <a:pt x="11935" y="158684"/>
                  </a:lnTo>
                  <a:lnTo>
                    <a:pt x="0" y="157281"/>
                  </a:lnTo>
                  <a:close/>
                </a:path>
                <a:path w="744219" h="211454">
                  <a:moveTo>
                    <a:pt x="691167" y="163648"/>
                  </a:moveTo>
                  <a:lnTo>
                    <a:pt x="667181" y="165447"/>
                  </a:lnTo>
                  <a:lnTo>
                    <a:pt x="716440" y="165447"/>
                  </a:lnTo>
                  <a:lnTo>
                    <a:pt x="710712" y="164483"/>
                  </a:lnTo>
                  <a:lnTo>
                    <a:pt x="691167" y="163648"/>
                  </a:lnTo>
                  <a:close/>
                </a:path>
                <a:path w="744219" h="211454">
                  <a:moveTo>
                    <a:pt x="263648" y="0"/>
                  </a:moveTo>
                  <a:lnTo>
                    <a:pt x="219878" y="8480"/>
                  </a:lnTo>
                  <a:lnTo>
                    <a:pt x="171988" y="36131"/>
                  </a:lnTo>
                  <a:lnTo>
                    <a:pt x="126631" y="87837"/>
                  </a:lnTo>
                  <a:lnTo>
                    <a:pt x="83292" y="135448"/>
                  </a:lnTo>
                  <a:lnTo>
                    <a:pt x="42379" y="155235"/>
                  </a:lnTo>
                  <a:lnTo>
                    <a:pt x="11935" y="158684"/>
                  </a:lnTo>
                  <a:lnTo>
                    <a:pt x="144130" y="158684"/>
                  </a:lnTo>
                  <a:lnTo>
                    <a:pt x="144262" y="158535"/>
                  </a:lnTo>
                  <a:lnTo>
                    <a:pt x="620538" y="158535"/>
                  </a:lnTo>
                  <a:lnTo>
                    <a:pt x="600236" y="147630"/>
                  </a:lnTo>
                  <a:lnTo>
                    <a:pt x="258825" y="147630"/>
                  </a:lnTo>
                  <a:lnTo>
                    <a:pt x="224516" y="138285"/>
                  </a:lnTo>
                  <a:lnTo>
                    <a:pt x="208330" y="100093"/>
                  </a:lnTo>
                  <a:lnTo>
                    <a:pt x="222733" y="48412"/>
                  </a:lnTo>
                  <a:lnTo>
                    <a:pt x="256412" y="21618"/>
                  </a:lnTo>
                  <a:lnTo>
                    <a:pt x="288130" y="10490"/>
                  </a:lnTo>
                  <a:lnTo>
                    <a:pt x="296646" y="5808"/>
                  </a:lnTo>
                  <a:lnTo>
                    <a:pt x="263648" y="0"/>
                  </a:lnTo>
                  <a:close/>
                </a:path>
                <a:path w="744219" h="211454">
                  <a:moveTo>
                    <a:pt x="446608" y="6138"/>
                  </a:moveTo>
                  <a:lnTo>
                    <a:pt x="403162" y="7398"/>
                  </a:lnTo>
                  <a:lnTo>
                    <a:pt x="365967" y="23748"/>
                  </a:lnTo>
                  <a:lnTo>
                    <a:pt x="337096" y="54103"/>
                  </a:lnTo>
                  <a:lnTo>
                    <a:pt x="318617" y="97375"/>
                  </a:lnTo>
                  <a:lnTo>
                    <a:pt x="295459" y="132527"/>
                  </a:lnTo>
                  <a:lnTo>
                    <a:pt x="258825" y="147630"/>
                  </a:lnTo>
                  <a:lnTo>
                    <a:pt x="600236" y="147630"/>
                  </a:lnTo>
                  <a:lnTo>
                    <a:pt x="594502" y="144551"/>
                  </a:lnTo>
                  <a:lnTo>
                    <a:pt x="588916" y="137899"/>
                  </a:lnTo>
                  <a:lnTo>
                    <a:pt x="456059" y="137899"/>
                  </a:lnTo>
                  <a:lnTo>
                    <a:pt x="420630" y="137723"/>
                  </a:lnTo>
                  <a:lnTo>
                    <a:pt x="391154" y="114686"/>
                  </a:lnTo>
                  <a:lnTo>
                    <a:pt x="381253" y="73016"/>
                  </a:lnTo>
                  <a:lnTo>
                    <a:pt x="400734" y="33670"/>
                  </a:lnTo>
                  <a:lnTo>
                    <a:pt x="433914" y="15593"/>
                  </a:lnTo>
                  <a:lnTo>
                    <a:pt x="457102" y="9508"/>
                  </a:lnTo>
                  <a:lnTo>
                    <a:pt x="446608" y="6138"/>
                  </a:lnTo>
                  <a:close/>
                </a:path>
                <a:path w="744219" h="211454">
                  <a:moveTo>
                    <a:pt x="590730" y="16203"/>
                  </a:moveTo>
                  <a:lnTo>
                    <a:pt x="556839" y="25372"/>
                  </a:lnTo>
                  <a:lnTo>
                    <a:pt x="519797" y="54202"/>
                  </a:lnTo>
                  <a:lnTo>
                    <a:pt x="483819" y="110989"/>
                  </a:lnTo>
                  <a:lnTo>
                    <a:pt x="456059" y="137899"/>
                  </a:lnTo>
                  <a:lnTo>
                    <a:pt x="588916" y="137899"/>
                  </a:lnTo>
                  <a:lnTo>
                    <a:pt x="571877" y="117611"/>
                  </a:lnTo>
                  <a:lnTo>
                    <a:pt x="561886" y="86021"/>
                  </a:lnTo>
                  <a:lnTo>
                    <a:pt x="569909" y="51487"/>
                  </a:lnTo>
                  <a:lnTo>
                    <a:pt x="591639" y="31529"/>
                  </a:lnTo>
                  <a:lnTo>
                    <a:pt x="612335" y="21910"/>
                  </a:lnTo>
                  <a:lnTo>
                    <a:pt x="617258" y="18394"/>
                  </a:lnTo>
                  <a:lnTo>
                    <a:pt x="590730" y="162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960120" y="1209810"/>
            <a:ext cx="10506456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Delegated Acts by end of 2020, entry into force June 2021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960120" y="2777988"/>
            <a:ext cx="10570464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Delegated Acts by end of 2021, entry into force 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7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C811-A31F-4CAC-AF5D-1CD3866D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Taxonomy Regulation </a:t>
            </a:r>
            <a:r>
              <a:rPr lang="en-IE" dirty="0" smtClean="0"/>
              <a:t>– criteria</a:t>
            </a:r>
            <a:endParaRPr lang="en-GB" dirty="0"/>
          </a:p>
        </p:txBody>
      </p:sp>
      <p:sp>
        <p:nvSpPr>
          <p:cNvPr id="6" name="Rechteck 2">
            <a:extLst>
              <a:ext uri="{FF2B5EF4-FFF2-40B4-BE49-F238E27FC236}">
                <a16:creationId xmlns:a16="http://schemas.microsoft.com/office/drawing/2014/main" id="{9D86CE1F-AA08-4997-A86C-56BAC4D745C3}"/>
              </a:ext>
            </a:extLst>
          </p:cNvPr>
          <p:cNvSpPr/>
          <p:nvPr/>
        </p:nvSpPr>
        <p:spPr>
          <a:xfrm>
            <a:off x="341836" y="2171120"/>
            <a:ext cx="3989920" cy="1192180"/>
          </a:xfrm>
          <a:prstGeom prst="rect">
            <a:avLst/>
          </a:prstGeom>
          <a:solidFill>
            <a:srgbClr val="88AC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de-DE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Substantially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contribute</a:t>
            </a:r>
            <a:r>
              <a:rPr kumimoji="0" lang="de-DE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at least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one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six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environmental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objectives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defined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in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lang="de-DE" sz="1600" b="0" dirty="0" err="1" smtClean="0">
                <a:solidFill>
                  <a:srgbClr val="FFFFFF"/>
                </a:solidFill>
                <a:latin typeface="Verdana"/>
              </a:rPr>
              <a:t>Taxonomy</a:t>
            </a:r>
            <a:r>
              <a:rPr lang="de-DE" sz="1600" b="0" dirty="0" smtClean="0">
                <a:solidFill>
                  <a:srgbClr val="FFFFFF"/>
                </a:solidFill>
                <a:latin typeface="Verdana"/>
              </a:rPr>
              <a:t> Regulation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Rechteck 27">
            <a:extLst>
              <a:ext uri="{FF2B5EF4-FFF2-40B4-BE49-F238E27FC236}">
                <a16:creationId xmlns:a16="http://schemas.microsoft.com/office/drawing/2014/main" id="{D73F1B6B-1966-4482-AC0D-D33EF846D838}"/>
              </a:ext>
            </a:extLst>
          </p:cNvPr>
          <p:cNvSpPr/>
          <p:nvPr/>
        </p:nvSpPr>
        <p:spPr>
          <a:xfrm>
            <a:off x="4833048" y="2171120"/>
            <a:ext cx="3989922" cy="1192180"/>
          </a:xfrm>
          <a:prstGeom prst="rect">
            <a:avLst/>
          </a:prstGeom>
          <a:solidFill>
            <a:srgbClr val="88AC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(b)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Do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significant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harm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other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lang="de-DE" sz="1600" b="0" dirty="0" err="1" smtClean="0">
                <a:solidFill>
                  <a:srgbClr val="FFFFFF"/>
                </a:solidFill>
                <a:latin typeface="Verdana"/>
              </a:rPr>
              <a:t>five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environmental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objecties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defined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in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Taxonomy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Regulation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Rechteck 28">
            <a:extLst>
              <a:ext uri="{FF2B5EF4-FFF2-40B4-BE49-F238E27FC236}">
                <a16:creationId xmlns:a16="http://schemas.microsoft.com/office/drawing/2014/main" id="{587AE87B-C384-455A-AF6E-187B52BE4E39}"/>
              </a:ext>
            </a:extLst>
          </p:cNvPr>
          <p:cNvSpPr/>
          <p:nvPr/>
        </p:nvSpPr>
        <p:spPr>
          <a:xfrm>
            <a:off x="9362636" y="2017021"/>
            <a:ext cx="2530948" cy="1192180"/>
          </a:xfrm>
          <a:prstGeom prst="rect">
            <a:avLst/>
          </a:prstGeom>
          <a:solidFill>
            <a:srgbClr val="88AC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(c)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Comply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with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minimum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de-DE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social</a:t>
            </a:r>
            <a:endParaRPr lang="de-DE" dirty="0">
              <a:solidFill>
                <a:srgbClr val="FFFFFF"/>
              </a:solidFill>
              <a:latin typeface="Verdan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de-DE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safeguards</a:t>
            </a:r>
            <a:endParaRPr kumimoji="0" lang="de-DE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9" name="Rechteck 29">
            <a:extLst>
              <a:ext uri="{FF2B5EF4-FFF2-40B4-BE49-F238E27FC236}">
                <a16:creationId xmlns:a16="http://schemas.microsoft.com/office/drawing/2014/main" id="{F64A2A7D-8CAB-4B60-8085-0E2E973CC991}"/>
              </a:ext>
            </a:extLst>
          </p:cNvPr>
          <p:cNvSpPr/>
          <p:nvPr/>
        </p:nvSpPr>
        <p:spPr>
          <a:xfrm>
            <a:off x="341836" y="4043468"/>
            <a:ext cx="8481134" cy="1122892"/>
          </a:xfrm>
          <a:prstGeom prst="rect">
            <a:avLst/>
          </a:prstGeom>
          <a:solidFill>
            <a:srgbClr val="88AC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(d)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Comply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with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quantitative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qualitative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Technical Screening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Criteria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0" name="Gruppieren 18">
            <a:extLst>
              <a:ext uri="{FF2B5EF4-FFF2-40B4-BE49-F238E27FC236}">
                <a16:creationId xmlns:a16="http://schemas.microsoft.com/office/drawing/2014/main" id="{C0681DA1-EE0F-48AA-94E3-63F225080D94}"/>
              </a:ext>
            </a:extLst>
          </p:cNvPr>
          <p:cNvGrpSpPr/>
          <p:nvPr/>
        </p:nvGrpSpPr>
        <p:grpSpPr>
          <a:xfrm>
            <a:off x="4369936" y="2464798"/>
            <a:ext cx="424932" cy="425041"/>
            <a:chOff x="9699161" y="5225632"/>
            <a:chExt cx="849865" cy="795656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11" name="Rechteck: abgerundete Ecken 16">
              <a:extLst>
                <a:ext uri="{FF2B5EF4-FFF2-40B4-BE49-F238E27FC236}">
                  <a16:creationId xmlns:a16="http://schemas.microsoft.com/office/drawing/2014/main" id="{849AC230-FCBA-4A44-9CE7-4123BEF02595}"/>
                </a:ext>
              </a:extLst>
            </p:cNvPr>
            <p:cNvSpPr/>
            <p:nvPr/>
          </p:nvSpPr>
          <p:spPr>
            <a:xfrm>
              <a:off x="10056440" y="5225632"/>
              <a:ext cx="135309" cy="795656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Rechteck: abgerundete Ecken 44">
              <a:extLst>
                <a:ext uri="{FF2B5EF4-FFF2-40B4-BE49-F238E27FC236}">
                  <a16:creationId xmlns:a16="http://schemas.microsoft.com/office/drawing/2014/main" id="{DE689DD6-517B-49CF-9E89-30CA7628275C}"/>
                </a:ext>
              </a:extLst>
            </p:cNvPr>
            <p:cNvSpPr/>
            <p:nvPr/>
          </p:nvSpPr>
          <p:spPr>
            <a:xfrm rot="16200000">
              <a:off x="10056439" y="5194173"/>
              <a:ext cx="135309" cy="84986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13" name="Gruppieren 45">
            <a:extLst>
              <a:ext uri="{FF2B5EF4-FFF2-40B4-BE49-F238E27FC236}">
                <a16:creationId xmlns:a16="http://schemas.microsoft.com/office/drawing/2014/main" id="{6A46C787-D907-4F2B-BF26-03C56FCA0594}"/>
              </a:ext>
            </a:extLst>
          </p:cNvPr>
          <p:cNvGrpSpPr/>
          <p:nvPr/>
        </p:nvGrpSpPr>
        <p:grpSpPr>
          <a:xfrm>
            <a:off x="8856536" y="2506148"/>
            <a:ext cx="424932" cy="425041"/>
            <a:chOff x="9699161" y="5225632"/>
            <a:chExt cx="849865" cy="795656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14" name="Rechteck: abgerundete Ecken 46">
              <a:extLst>
                <a:ext uri="{FF2B5EF4-FFF2-40B4-BE49-F238E27FC236}">
                  <a16:creationId xmlns:a16="http://schemas.microsoft.com/office/drawing/2014/main" id="{CE98AE10-D6A6-47DE-8B0D-77B8FE50BB04}"/>
                </a:ext>
              </a:extLst>
            </p:cNvPr>
            <p:cNvSpPr/>
            <p:nvPr/>
          </p:nvSpPr>
          <p:spPr>
            <a:xfrm>
              <a:off x="10056440" y="5225632"/>
              <a:ext cx="135309" cy="795656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Rechteck: abgerundete Ecken 47">
              <a:extLst>
                <a:ext uri="{FF2B5EF4-FFF2-40B4-BE49-F238E27FC236}">
                  <a16:creationId xmlns:a16="http://schemas.microsoft.com/office/drawing/2014/main" id="{FB4E374F-B176-421C-89FD-32D4DDA2E58F}"/>
                </a:ext>
              </a:extLst>
            </p:cNvPr>
            <p:cNvSpPr/>
            <p:nvPr/>
          </p:nvSpPr>
          <p:spPr>
            <a:xfrm rot="16200000">
              <a:off x="10056439" y="5194173"/>
              <a:ext cx="135309" cy="849865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5" name="Right Brace 4"/>
          <p:cNvSpPr/>
          <p:nvPr/>
        </p:nvSpPr>
        <p:spPr>
          <a:xfrm rot="5400000">
            <a:off x="4122455" y="-718312"/>
            <a:ext cx="987548" cy="8701312"/>
          </a:xfrm>
          <a:prstGeom prst="rightBrace">
            <a:avLst>
              <a:gd name="adj1" fmla="val 8333"/>
              <a:gd name="adj2" fmla="val 50735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C811-A31F-4CAC-AF5D-1CD3866D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18" y="264168"/>
            <a:ext cx="10515600" cy="782357"/>
          </a:xfrm>
        </p:spPr>
        <p:txBody>
          <a:bodyPr/>
          <a:lstStyle/>
          <a:p>
            <a:r>
              <a:rPr lang="en-IE" dirty="0"/>
              <a:t>Taxonomy </a:t>
            </a:r>
            <a:r>
              <a:rPr lang="en-IE" dirty="0" smtClean="0"/>
              <a:t>criteria</a:t>
            </a:r>
            <a:endParaRPr lang="en-GB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6F5E5AA-1B19-4C2C-A5DE-B91A750F5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44" y="1018758"/>
            <a:ext cx="10737385" cy="78243"/>
          </a:xfrm>
          <a:prstGeom prst="rect">
            <a:avLst/>
          </a:prstGeom>
        </p:spPr>
      </p:pic>
      <p:sp>
        <p:nvSpPr>
          <p:cNvPr id="6" name="Rechteck 2">
            <a:extLst>
              <a:ext uri="{FF2B5EF4-FFF2-40B4-BE49-F238E27FC236}">
                <a16:creationId xmlns:a16="http://schemas.microsoft.com/office/drawing/2014/main" id="{9D86CE1F-AA08-4997-A86C-56BAC4D745C3}"/>
              </a:ext>
            </a:extLst>
          </p:cNvPr>
          <p:cNvSpPr/>
          <p:nvPr/>
        </p:nvSpPr>
        <p:spPr>
          <a:xfrm>
            <a:off x="341836" y="2315136"/>
            <a:ext cx="3989920" cy="1192180"/>
          </a:xfrm>
          <a:prstGeom prst="rect">
            <a:avLst/>
          </a:prstGeom>
          <a:solidFill>
            <a:srgbClr val="88AC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Substantial </a:t>
            </a:r>
            <a:r>
              <a:rPr kumimoji="0" lang="de-DE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contribution</a:t>
            </a: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at least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one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six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environmental </a:t>
            </a: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objectives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Rechteck 27">
            <a:extLst>
              <a:ext uri="{FF2B5EF4-FFF2-40B4-BE49-F238E27FC236}">
                <a16:creationId xmlns:a16="http://schemas.microsoft.com/office/drawing/2014/main" id="{D73F1B6B-1966-4482-AC0D-D33EF846D838}"/>
              </a:ext>
            </a:extLst>
          </p:cNvPr>
          <p:cNvSpPr/>
          <p:nvPr/>
        </p:nvSpPr>
        <p:spPr>
          <a:xfrm>
            <a:off x="4833048" y="2315136"/>
            <a:ext cx="3989922" cy="11921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(b)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Do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significant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harm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other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lang="de-DE" sz="1600" b="0" dirty="0" err="1" smtClean="0">
                <a:solidFill>
                  <a:srgbClr val="FFFFFF"/>
                </a:solidFill>
                <a:latin typeface="Verdana"/>
              </a:rPr>
              <a:t>five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environmental </a:t>
            </a: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objecties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Rechteck 28">
            <a:extLst>
              <a:ext uri="{FF2B5EF4-FFF2-40B4-BE49-F238E27FC236}">
                <a16:creationId xmlns:a16="http://schemas.microsoft.com/office/drawing/2014/main" id="{587AE87B-C384-455A-AF6E-187B52BE4E39}"/>
              </a:ext>
            </a:extLst>
          </p:cNvPr>
          <p:cNvSpPr/>
          <p:nvPr/>
        </p:nvSpPr>
        <p:spPr>
          <a:xfrm>
            <a:off x="9356770" y="2315136"/>
            <a:ext cx="2530948" cy="11921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(c)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Comply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with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minimum</a:t>
            </a:r>
            <a:endParaRPr lang="de-DE" sz="1600">
              <a:solidFill>
                <a:srgbClr val="FFFFFF"/>
              </a:solidFill>
              <a:latin typeface="Verdan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safeguards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0" name="Gruppieren 18">
            <a:extLst>
              <a:ext uri="{FF2B5EF4-FFF2-40B4-BE49-F238E27FC236}">
                <a16:creationId xmlns:a16="http://schemas.microsoft.com/office/drawing/2014/main" id="{C0681DA1-EE0F-48AA-94E3-63F225080D94}"/>
              </a:ext>
            </a:extLst>
          </p:cNvPr>
          <p:cNvGrpSpPr/>
          <p:nvPr/>
        </p:nvGrpSpPr>
        <p:grpSpPr>
          <a:xfrm>
            <a:off x="4369936" y="2608814"/>
            <a:ext cx="424932" cy="425041"/>
            <a:chOff x="9699161" y="5225632"/>
            <a:chExt cx="849865" cy="795656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11" name="Rechteck: abgerundete Ecken 16">
              <a:extLst>
                <a:ext uri="{FF2B5EF4-FFF2-40B4-BE49-F238E27FC236}">
                  <a16:creationId xmlns:a16="http://schemas.microsoft.com/office/drawing/2014/main" id="{849AC230-FCBA-4A44-9CE7-4123BEF02595}"/>
                </a:ext>
              </a:extLst>
            </p:cNvPr>
            <p:cNvSpPr/>
            <p:nvPr/>
          </p:nvSpPr>
          <p:spPr>
            <a:xfrm>
              <a:off x="10056440" y="5225632"/>
              <a:ext cx="135309" cy="795656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Rechteck: abgerundete Ecken 44">
              <a:extLst>
                <a:ext uri="{FF2B5EF4-FFF2-40B4-BE49-F238E27FC236}">
                  <a16:creationId xmlns:a16="http://schemas.microsoft.com/office/drawing/2014/main" id="{DE689DD6-517B-49CF-9E89-30CA7628275C}"/>
                </a:ext>
              </a:extLst>
            </p:cNvPr>
            <p:cNvSpPr/>
            <p:nvPr/>
          </p:nvSpPr>
          <p:spPr>
            <a:xfrm rot="16200000">
              <a:off x="10056439" y="5194173"/>
              <a:ext cx="135309" cy="84986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13" name="Gruppieren 45">
            <a:extLst>
              <a:ext uri="{FF2B5EF4-FFF2-40B4-BE49-F238E27FC236}">
                <a16:creationId xmlns:a16="http://schemas.microsoft.com/office/drawing/2014/main" id="{6A46C787-D907-4F2B-BF26-03C56FCA0594}"/>
              </a:ext>
            </a:extLst>
          </p:cNvPr>
          <p:cNvGrpSpPr/>
          <p:nvPr/>
        </p:nvGrpSpPr>
        <p:grpSpPr>
          <a:xfrm>
            <a:off x="8856536" y="2650164"/>
            <a:ext cx="424932" cy="425041"/>
            <a:chOff x="9699161" y="5225632"/>
            <a:chExt cx="849865" cy="795656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14" name="Rechteck: abgerundete Ecken 46">
              <a:extLst>
                <a:ext uri="{FF2B5EF4-FFF2-40B4-BE49-F238E27FC236}">
                  <a16:creationId xmlns:a16="http://schemas.microsoft.com/office/drawing/2014/main" id="{CE98AE10-D6A6-47DE-8B0D-77B8FE50BB04}"/>
                </a:ext>
              </a:extLst>
            </p:cNvPr>
            <p:cNvSpPr/>
            <p:nvPr/>
          </p:nvSpPr>
          <p:spPr>
            <a:xfrm>
              <a:off x="10056440" y="5225632"/>
              <a:ext cx="135309" cy="795656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Rechteck: abgerundete Ecken 47">
              <a:extLst>
                <a:ext uri="{FF2B5EF4-FFF2-40B4-BE49-F238E27FC236}">
                  <a16:creationId xmlns:a16="http://schemas.microsoft.com/office/drawing/2014/main" id="{FB4E374F-B176-421C-89FD-32D4DDA2E58F}"/>
                </a:ext>
              </a:extLst>
            </p:cNvPr>
            <p:cNvSpPr/>
            <p:nvPr/>
          </p:nvSpPr>
          <p:spPr>
            <a:xfrm rot="16200000">
              <a:off x="10056439" y="5194173"/>
              <a:ext cx="135309" cy="849865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172458" y="1774532"/>
            <a:ext cx="3555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1400" b="1" dirty="0" smtClean="0">
                <a:solidFill>
                  <a:srgbClr val="000000"/>
                </a:solidFill>
                <a:latin typeface="Verdana"/>
                <a:cs typeface="Calibri" panose="020F0502020204030204" pitchFamily="34" charset="0"/>
              </a:rPr>
              <a:t>GREEN projects: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1400" b="1" dirty="0" smtClean="0">
                <a:solidFill>
                  <a:srgbClr val="000000"/>
                </a:solidFill>
                <a:latin typeface="Verdana"/>
                <a:cs typeface="Calibri" panose="020F0502020204030204" pitchFamily="34" charset="0"/>
              </a:rPr>
              <a:t>M</a:t>
            </a:r>
            <a:r>
              <a:rPr kumimoji="0" lang="en-IE" sz="14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Calibri" panose="020F0502020204030204" pitchFamily="34" charset="0"/>
              </a:rPr>
              <a:t>ake</a:t>
            </a:r>
            <a:r>
              <a:rPr kumimoji="0" lang="en-IE" sz="1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Calibri" panose="020F0502020204030204" pitchFamily="34" charset="0"/>
              </a:rPr>
              <a:t> a positive contribution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1702" y="1771539"/>
            <a:ext cx="3558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IE" sz="1400" b="1" dirty="0" smtClean="0">
              <a:solidFill>
                <a:srgbClr val="000000"/>
              </a:solidFill>
              <a:latin typeface="Verdan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1400" b="1" dirty="0" smtClean="0">
                <a:solidFill>
                  <a:srgbClr val="000000"/>
                </a:solidFill>
                <a:latin typeface="Verdana"/>
                <a:cs typeface="Calibri" panose="020F0502020204030204" pitchFamily="34" charset="0"/>
              </a:rPr>
              <a:t>Avoid significant harm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Calibri" panose="020F0502020204030204" pitchFamily="34" charset="0"/>
            </a:endParaRPr>
          </a:p>
        </p:txBody>
      </p:sp>
      <p:pic>
        <p:nvPicPr>
          <p:cNvPr id="18" name="Picture 145">
            <a:extLst>
              <a:ext uri="{FF2B5EF4-FFF2-40B4-BE49-F238E27FC236}">
                <a16:creationId xmlns:a16="http://schemas.microsoft.com/office/drawing/2014/main" id="{8AA0CFF6-E1A6-4766-8C59-6C07C60DEE9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658008" y="1808471"/>
            <a:ext cx="514450" cy="39639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699695" y="1175940"/>
            <a:ext cx="56762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1200" noProof="0" dirty="0" smtClean="0">
                <a:solidFill>
                  <a:srgbClr val="000000"/>
                </a:solidFill>
                <a:latin typeface="Verdana"/>
                <a:cs typeface="Calibri" panose="020F0502020204030204" pitchFamily="34" charset="0"/>
              </a:rPr>
              <a:t>Reflecting the level of ambition </a:t>
            </a:r>
            <a:r>
              <a:rPr lang="en-IE" sz="1200" noProof="0" dirty="0" err="1" smtClean="0">
                <a:solidFill>
                  <a:srgbClr val="000000"/>
                </a:solidFill>
                <a:latin typeface="Verdana"/>
                <a:cs typeface="Calibri" panose="020F0502020204030204" pitchFamily="34" charset="0"/>
              </a:rPr>
              <a:t>fo</a:t>
            </a:r>
            <a:r>
              <a:rPr lang="en-IE" sz="1200" dirty="0" smtClean="0">
                <a:solidFill>
                  <a:srgbClr val="000000"/>
                </a:solidFill>
                <a:latin typeface="Verdana"/>
                <a:cs typeface="Calibri" panose="020F0502020204030204" pitchFamily="34" charset="0"/>
              </a:rPr>
              <a:t>r economic activities</a:t>
            </a:r>
            <a:r>
              <a:rPr lang="en-IE" sz="1200" noProof="0" dirty="0" smtClean="0">
                <a:solidFill>
                  <a:srgbClr val="000000"/>
                </a:solidFill>
                <a:latin typeface="Verdana"/>
                <a:cs typeface="Calibri" panose="020F0502020204030204" pitchFamily="34" charset="0"/>
              </a:rPr>
              <a:t>: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Calibri" panose="020F050202020403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056" y="1790327"/>
            <a:ext cx="403227" cy="40322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926033" y="4797151"/>
            <a:ext cx="2423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dirty="0" smtClean="0">
                <a:solidFill>
                  <a:schemeClr val="tx1"/>
                </a:solidFill>
              </a:rPr>
              <a:t>Purely illustrative example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42" y="3696261"/>
            <a:ext cx="9889828" cy="284811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816032" y="1766526"/>
            <a:ext cx="2071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IE" sz="1400" b="1" noProof="0" dirty="0" smtClean="0">
              <a:solidFill>
                <a:srgbClr val="000000"/>
              </a:solidFill>
              <a:latin typeface="Verdan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Calibri" panose="020F0502020204030204" pitchFamily="34" charset="0"/>
              </a:rPr>
              <a:t>Social safeguards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Calibri" panose="020F0502020204030204" pitchFamily="34" charset="0"/>
            </a:endParaRPr>
          </a:p>
        </p:txBody>
      </p:sp>
      <p:sp>
        <p:nvSpPr>
          <p:cNvPr id="5" name="Curved Up Ribbon 4"/>
          <p:cNvSpPr/>
          <p:nvPr/>
        </p:nvSpPr>
        <p:spPr>
          <a:xfrm>
            <a:off x="9187556" y="1802997"/>
            <a:ext cx="628476" cy="409788"/>
          </a:xfrm>
          <a:prstGeom prst="ellipseRibbon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F54C-4D23-42E3-8655-6B8112FD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96" y="638351"/>
            <a:ext cx="11593288" cy="651639"/>
          </a:xfrm>
        </p:spPr>
        <p:txBody>
          <a:bodyPr/>
          <a:lstStyle/>
          <a:p>
            <a:r>
              <a:rPr lang="en-IE" dirty="0" smtClean="0"/>
              <a:t>Taxonomy Regulation – 2 objectives covered by the first Delegated Act</a:t>
            </a:r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480CAA2-C9F5-4D40-B685-93C50A1E5BAF}"/>
              </a:ext>
            </a:extLst>
          </p:cNvPr>
          <p:cNvSpPr txBox="1"/>
          <p:nvPr/>
        </p:nvSpPr>
        <p:spPr>
          <a:xfrm>
            <a:off x="1902290" y="2563394"/>
            <a:ext cx="4489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0F5494"/>
                </a:solidFill>
              </a:rPr>
              <a:t>Net zero by 2050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0F5494"/>
                </a:solidFill>
              </a:rPr>
              <a:t>50% to 55% reductions by 2030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337E01C-A6DC-4F58-825E-654FADDE4DB6}"/>
              </a:ext>
            </a:extLst>
          </p:cNvPr>
          <p:cNvSpPr txBox="1"/>
          <p:nvPr/>
        </p:nvSpPr>
        <p:spPr>
          <a:xfrm>
            <a:off x="7045442" y="2563394"/>
            <a:ext cx="43791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marL="342900" indent="-342900">
              <a:buFont typeface="Arial" panose="020B0604020202020204" pitchFamily="34" charset="0"/>
              <a:buChar char="•"/>
              <a:defRPr sz="2400" b="0">
                <a:solidFill>
                  <a:srgbClr val="0F5494"/>
                </a:solidFill>
              </a:defRPr>
            </a:lvl1pPr>
          </a:lstStyle>
          <a:p>
            <a:r>
              <a:rPr lang="en-GB" sz="2000" dirty="0"/>
              <a:t>Prevent/minimise damage</a:t>
            </a:r>
          </a:p>
          <a:p>
            <a:r>
              <a:rPr lang="en-GB" sz="2000" dirty="0"/>
              <a:t>Build adaptive capacity</a:t>
            </a:r>
          </a:p>
          <a:p>
            <a:r>
              <a:rPr lang="en-GB" sz="2000" dirty="0"/>
              <a:t>Increase resilience, future-proof assets, operations, systems or </a:t>
            </a:r>
            <a:r>
              <a:rPr lang="en-GB" sz="2000" dirty="0" smtClean="0"/>
              <a:t>infrastructure </a:t>
            </a:r>
            <a:r>
              <a:rPr lang="en-GB" sz="2000" dirty="0" err="1" smtClean="0"/>
              <a:t>ada</a:t>
            </a:r>
            <a:r>
              <a:rPr lang="en-US" sz="2000" dirty="0" err="1" smtClean="0"/>
              <a:t>ptation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89" name="object 2">
            <a:extLst>
              <a:ext uri="{FF2B5EF4-FFF2-40B4-BE49-F238E27FC236}">
                <a16:creationId xmlns:a16="http://schemas.microsoft.com/office/drawing/2014/main" id="{75433724-A98C-4B34-80BF-04BA2BB89C35}"/>
              </a:ext>
            </a:extLst>
          </p:cNvPr>
          <p:cNvSpPr/>
          <p:nvPr/>
        </p:nvSpPr>
        <p:spPr>
          <a:xfrm>
            <a:off x="1125375" y="1379566"/>
            <a:ext cx="1005840" cy="1005840"/>
          </a:xfrm>
          <a:custGeom>
            <a:avLst/>
            <a:gdLst/>
            <a:ahLst/>
            <a:cxnLst/>
            <a:rect l="l" t="t" r="r" b="b"/>
            <a:pathLst>
              <a:path w="1005840" h="1005839">
                <a:moveTo>
                  <a:pt x="502881" y="0"/>
                </a:moveTo>
                <a:lnTo>
                  <a:pt x="454450" y="2302"/>
                </a:lnTo>
                <a:lnTo>
                  <a:pt x="407321" y="9068"/>
                </a:lnTo>
                <a:lnTo>
                  <a:pt x="361706" y="20087"/>
                </a:lnTo>
                <a:lnTo>
                  <a:pt x="317815" y="35148"/>
                </a:lnTo>
                <a:lnTo>
                  <a:pt x="275858" y="54041"/>
                </a:lnTo>
                <a:lnTo>
                  <a:pt x="236047" y="76554"/>
                </a:lnTo>
                <a:lnTo>
                  <a:pt x="198593" y="102478"/>
                </a:lnTo>
                <a:lnTo>
                  <a:pt x="163705" y="131600"/>
                </a:lnTo>
                <a:lnTo>
                  <a:pt x="131595" y="163712"/>
                </a:lnTo>
                <a:lnTo>
                  <a:pt x="102473" y="198601"/>
                </a:lnTo>
                <a:lnTo>
                  <a:pt x="76551" y="236056"/>
                </a:lnTo>
                <a:lnTo>
                  <a:pt x="54038" y="275868"/>
                </a:lnTo>
                <a:lnTo>
                  <a:pt x="35146" y="317826"/>
                </a:lnTo>
                <a:lnTo>
                  <a:pt x="20086" y="361718"/>
                </a:lnTo>
                <a:lnTo>
                  <a:pt x="9067" y="407334"/>
                </a:lnTo>
                <a:lnTo>
                  <a:pt x="2302" y="454463"/>
                </a:lnTo>
                <a:lnTo>
                  <a:pt x="0" y="502894"/>
                </a:lnTo>
                <a:lnTo>
                  <a:pt x="2302" y="551325"/>
                </a:lnTo>
                <a:lnTo>
                  <a:pt x="9067" y="598454"/>
                </a:lnTo>
                <a:lnTo>
                  <a:pt x="20086" y="644069"/>
                </a:lnTo>
                <a:lnTo>
                  <a:pt x="35146" y="687961"/>
                </a:lnTo>
                <a:lnTo>
                  <a:pt x="54038" y="729917"/>
                </a:lnTo>
                <a:lnTo>
                  <a:pt x="76551" y="769728"/>
                </a:lnTo>
                <a:lnTo>
                  <a:pt x="102473" y="807183"/>
                </a:lnTo>
                <a:lnTo>
                  <a:pt x="131595" y="842071"/>
                </a:lnTo>
                <a:lnTo>
                  <a:pt x="163705" y="874181"/>
                </a:lnTo>
                <a:lnTo>
                  <a:pt x="198593" y="903302"/>
                </a:lnTo>
                <a:lnTo>
                  <a:pt x="236047" y="929225"/>
                </a:lnTo>
                <a:lnTo>
                  <a:pt x="275858" y="951737"/>
                </a:lnTo>
                <a:lnTo>
                  <a:pt x="317815" y="970629"/>
                </a:lnTo>
                <a:lnTo>
                  <a:pt x="361706" y="985690"/>
                </a:lnTo>
                <a:lnTo>
                  <a:pt x="407321" y="996708"/>
                </a:lnTo>
                <a:lnTo>
                  <a:pt x="454450" y="1003474"/>
                </a:lnTo>
                <a:lnTo>
                  <a:pt x="502881" y="1005776"/>
                </a:lnTo>
                <a:lnTo>
                  <a:pt x="551313" y="1003474"/>
                </a:lnTo>
                <a:lnTo>
                  <a:pt x="598441" y="996708"/>
                </a:lnTo>
                <a:lnTo>
                  <a:pt x="644057" y="985690"/>
                </a:lnTo>
                <a:lnTo>
                  <a:pt x="687948" y="970629"/>
                </a:lnTo>
                <a:lnTo>
                  <a:pt x="729904" y="951737"/>
                </a:lnTo>
                <a:lnTo>
                  <a:pt x="769715" y="929225"/>
                </a:lnTo>
                <a:lnTo>
                  <a:pt x="807170" y="903302"/>
                </a:lnTo>
                <a:lnTo>
                  <a:pt x="842058" y="874181"/>
                </a:lnTo>
                <a:lnTo>
                  <a:pt x="874168" y="842071"/>
                </a:lnTo>
                <a:lnTo>
                  <a:pt x="903290" y="807183"/>
                </a:lnTo>
                <a:lnTo>
                  <a:pt x="929212" y="769728"/>
                </a:lnTo>
                <a:lnTo>
                  <a:pt x="951725" y="729917"/>
                </a:lnTo>
                <a:lnTo>
                  <a:pt x="970617" y="687961"/>
                </a:lnTo>
                <a:lnTo>
                  <a:pt x="985677" y="644069"/>
                </a:lnTo>
                <a:lnTo>
                  <a:pt x="996696" y="598454"/>
                </a:lnTo>
                <a:lnTo>
                  <a:pt x="1003461" y="551325"/>
                </a:lnTo>
                <a:lnTo>
                  <a:pt x="1005763" y="502894"/>
                </a:lnTo>
                <a:lnTo>
                  <a:pt x="1003461" y="454463"/>
                </a:lnTo>
                <a:lnTo>
                  <a:pt x="996696" y="407334"/>
                </a:lnTo>
                <a:lnTo>
                  <a:pt x="985677" y="361718"/>
                </a:lnTo>
                <a:lnTo>
                  <a:pt x="970617" y="317826"/>
                </a:lnTo>
                <a:lnTo>
                  <a:pt x="951725" y="275868"/>
                </a:lnTo>
                <a:lnTo>
                  <a:pt x="929212" y="236056"/>
                </a:lnTo>
                <a:lnTo>
                  <a:pt x="903290" y="198601"/>
                </a:lnTo>
                <a:lnTo>
                  <a:pt x="874168" y="163712"/>
                </a:lnTo>
                <a:lnTo>
                  <a:pt x="842058" y="131600"/>
                </a:lnTo>
                <a:lnTo>
                  <a:pt x="807170" y="102478"/>
                </a:lnTo>
                <a:lnTo>
                  <a:pt x="769715" y="76554"/>
                </a:lnTo>
                <a:lnTo>
                  <a:pt x="729904" y="54041"/>
                </a:lnTo>
                <a:lnTo>
                  <a:pt x="687948" y="35148"/>
                </a:lnTo>
                <a:lnTo>
                  <a:pt x="644057" y="20087"/>
                </a:lnTo>
                <a:lnTo>
                  <a:pt x="598441" y="9068"/>
                </a:lnTo>
                <a:lnTo>
                  <a:pt x="551313" y="2302"/>
                </a:lnTo>
                <a:lnTo>
                  <a:pt x="502881" y="0"/>
                </a:lnTo>
                <a:close/>
              </a:path>
            </a:pathLst>
          </a:custGeom>
          <a:solidFill>
            <a:srgbClr val="AED3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3">
            <a:extLst>
              <a:ext uri="{FF2B5EF4-FFF2-40B4-BE49-F238E27FC236}">
                <a16:creationId xmlns:a16="http://schemas.microsoft.com/office/drawing/2014/main" id="{35E77CA8-94E1-40D0-88D8-81A4595FDCDB}"/>
              </a:ext>
            </a:extLst>
          </p:cNvPr>
          <p:cNvSpPr/>
          <p:nvPr/>
        </p:nvSpPr>
        <p:spPr>
          <a:xfrm>
            <a:off x="1628255" y="1439375"/>
            <a:ext cx="4306570" cy="886460"/>
          </a:xfrm>
          <a:custGeom>
            <a:avLst/>
            <a:gdLst/>
            <a:ahLst/>
            <a:cxnLst/>
            <a:rect l="l" t="t" r="r" b="b"/>
            <a:pathLst>
              <a:path w="4306570" h="886460">
                <a:moveTo>
                  <a:pt x="4306201" y="0"/>
                </a:moveTo>
                <a:lnTo>
                  <a:pt x="415391" y="0"/>
                </a:lnTo>
                <a:lnTo>
                  <a:pt x="0" y="441591"/>
                </a:lnTo>
                <a:lnTo>
                  <a:pt x="415391" y="886167"/>
                </a:lnTo>
                <a:lnTo>
                  <a:pt x="4306201" y="886167"/>
                </a:lnTo>
                <a:lnTo>
                  <a:pt x="4306201" y="0"/>
                </a:lnTo>
                <a:close/>
              </a:path>
            </a:pathLst>
          </a:custGeom>
          <a:solidFill>
            <a:srgbClr val="08A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4">
            <a:extLst>
              <a:ext uri="{FF2B5EF4-FFF2-40B4-BE49-F238E27FC236}">
                <a16:creationId xmlns:a16="http://schemas.microsoft.com/office/drawing/2014/main" id="{7302249D-C897-4681-BC85-DFFC103BABC9}"/>
              </a:ext>
            </a:extLst>
          </p:cNvPr>
          <p:cNvSpPr/>
          <p:nvPr/>
        </p:nvSpPr>
        <p:spPr>
          <a:xfrm>
            <a:off x="1628256" y="1587195"/>
            <a:ext cx="403225" cy="587375"/>
          </a:xfrm>
          <a:custGeom>
            <a:avLst/>
            <a:gdLst/>
            <a:ahLst/>
            <a:cxnLst/>
            <a:rect l="l" t="t" r="r" b="b"/>
            <a:pathLst>
              <a:path w="403225" h="587375">
                <a:moveTo>
                  <a:pt x="276342" y="0"/>
                </a:moveTo>
                <a:lnTo>
                  <a:pt x="0" y="293772"/>
                </a:lnTo>
                <a:lnTo>
                  <a:pt x="274033" y="587051"/>
                </a:lnTo>
                <a:lnTo>
                  <a:pt x="284857" y="577347"/>
                </a:lnTo>
                <a:lnTo>
                  <a:pt x="314347" y="544452"/>
                </a:lnTo>
                <a:lnTo>
                  <a:pt x="340128" y="508453"/>
                </a:lnTo>
                <a:lnTo>
                  <a:pt x="361900" y="469654"/>
                </a:lnTo>
                <a:lnTo>
                  <a:pt x="379360" y="428356"/>
                </a:lnTo>
                <a:lnTo>
                  <a:pt x="392206" y="384862"/>
                </a:lnTo>
                <a:lnTo>
                  <a:pt x="400135" y="339475"/>
                </a:lnTo>
                <a:lnTo>
                  <a:pt x="402845" y="292496"/>
                </a:lnTo>
                <a:lnTo>
                  <a:pt x="400135" y="245514"/>
                </a:lnTo>
                <a:lnTo>
                  <a:pt x="392206" y="200124"/>
                </a:lnTo>
                <a:lnTo>
                  <a:pt x="379360" y="156629"/>
                </a:lnTo>
                <a:lnTo>
                  <a:pt x="361900" y="115330"/>
                </a:lnTo>
                <a:lnTo>
                  <a:pt x="340128" y="76529"/>
                </a:lnTo>
                <a:lnTo>
                  <a:pt x="314347" y="40530"/>
                </a:lnTo>
                <a:lnTo>
                  <a:pt x="284857" y="7633"/>
                </a:lnTo>
                <a:lnTo>
                  <a:pt x="276342" y="0"/>
                </a:lnTo>
                <a:close/>
              </a:path>
            </a:pathLst>
          </a:custGeom>
          <a:solidFill>
            <a:srgbClr val="AED3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5">
            <a:extLst>
              <a:ext uri="{FF2B5EF4-FFF2-40B4-BE49-F238E27FC236}">
                <a16:creationId xmlns:a16="http://schemas.microsoft.com/office/drawing/2014/main" id="{2D496868-5C47-470D-B653-19AF100A15B1}"/>
              </a:ext>
            </a:extLst>
          </p:cNvPr>
          <p:cNvSpPr/>
          <p:nvPr/>
        </p:nvSpPr>
        <p:spPr>
          <a:xfrm>
            <a:off x="1902290" y="1587195"/>
            <a:ext cx="128905" cy="587375"/>
          </a:xfrm>
          <a:custGeom>
            <a:avLst/>
            <a:gdLst/>
            <a:ahLst/>
            <a:cxnLst/>
            <a:rect l="l" t="t" r="r" b="b"/>
            <a:pathLst>
              <a:path w="128905" h="587375">
                <a:moveTo>
                  <a:pt x="0" y="587051"/>
                </a:moveTo>
                <a:lnTo>
                  <a:pt x="40313" y="544452"/>
                </a:lnTo>
                <a:lnTo>
                  <a:pt x="66095" y="508453"/>
                </a:lnTo>
                <a:lnTo>
                  <a:pt x="87867" y="469654"/>
                </a:lnTo>
                <a:lnTo>
                  <a:pt x="105326" y="428356"/>
                </a:lnTo>
                <a:lnTo>
                  <a:pt x="118172" y="384862"/>
                </a:lnTo>
                <a:lnTo>
                  <a:pt x="126101" y="339475"/>
                </a:lnTo>
                <a:lnTo>
                  <a:pt x="128811" y="292496"/>
                </a:lnTo>
                <a:lnTo>
                  <a:pt x="126101" y="245514"/>
                </a:lnTo>
                <a:lnTo>
                  <a:pt x="118172" y="200124"/>
                </a:lnTo>
                <a:lnTo>
                  <a:pt x="105326" y="156629"/>
                </a:lnTo>
                <a:lnTo>
                  <a:pt x="87867" y="115330"/>
                </a:lnTo>
                <a:lnTo>
                  <a:pt x="66095" y="76529"/>
                </a:lnTo>
                <a:lnTo>
                  <a:pt x="40313" y="40530"/>
                </a:lnTo>
                <a:lnTo>
                  <a:pt x="10823" y="7633"/>
                </a:lnTo>
                <a:lnTo>
                  <a:pt x="2308" y="0"/>
                </a:lnTo>
              </a:path>
            </a:pathLst>
          </a:custGeom>
          <a:ln w="1953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6">
            <a:extLst>
              <a:ext uri="{FF2B5EF4-FFF2-40B4-BE49-F238E27FC236}">
                <a16:creationId xmlns:a16="http://schemas.microsoft.com/office/drawing/2014/main" id="{96CBBDDF-BA88-42A1-A6C4-B1CE66FA5F78}"/>
              </a:ext>
            </a:extLst>
          </p:cNvPr>
          <p:cNvSpPr txBox="1"/>
          <p:nvPr/>
        </p:nvSpPr>
        <p:spPr>
          <a:xfrm>
            <a:off x="2759047" y="1745489"/>
            <a:ext cx="2456180" cy="2603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Climate change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mitigation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4" name="object 7">
            <a:extLst>
              <a:ext uri="{FF2B5EF4-FFF2-40B4-BE49-F238E27FC236}">
                <a16:creationId xmlns:a16="http://schemas.microsoft.com/office/drawing/2014/main" id="{985B08DC-289B-468C-99BF-B7F0B185B280}"/>
              </a:ext>
            </a:extLst>
          </p:cNvPr>
          <p:cNvSpPr/>
          <p:nvPr/>
        </p:nvSpPr>
        <p:spPr>
          <a:xfrm>
            <a:off x="6257176" y="1376167"/>
            <a:ext cx="1005840" cy="1005840"/>
          </a:xfrm>
          <a:custGeom>
            <a:avLst/>
            <a:gdLst/>
            <a:ahLst/>
            <a:cxnLst/>
            <a:rect l="l" t="t" r="r" b="b"/>
            <a:pathLst>
              <a:path w="1005840" h="1005839">
                <a:moveTo>
                  <a:pt x="502881" y="0"/>
                </a:moveTo>
                <a:lnTo>
                  <a:pt x="454450" y="2302"/>
                </a:lnTo>
                <a:lnTo>
                  <a:pt x="407321" y="9068"/>
                </a:lnTo>
                <a:lnTo>
                  <a:pt x="361706" y="20087"/>
                </a:lnTo>
                <a:lnTo>
                  <a:pt x="317815" y="35148"/>
                </a:lnTo>
                <a:lnTo>
                  <a:pt x="275858" y="54041"/>
                </a:lnTo>
                <a:lnTo>
                  <a:pt x="236047" y="76554"/>
                </a:lnTo>
                <a:lnTo>
                  <a:pt x="198593" y="102478"/>
                </a:lnTo>
                <a:lnTo>
                  <a:pt x="163705" y="131600"/>
                </a:lnTo>
                <a:lnTo>
                  <a:pt x="131595" y="163712"/>
                </a:lnTo>
                <a:lnTo>
                  <a:pt x="102473" y="198601"/>
                </a:lnTo>
                <a:lnTo>
                  <a:pt x="76551" y="236056"/>
                </a:lnTo>
                <a:lnTo>
                  <a:pt x="54038" y="275868"/>
                </a:lnTo>
                <a:lnTo>
                  <a:pt x="35146" y="317826"/>
                </a:lnTo>
                <a:lnTo>
                  <a:pt x="20086" y="361718"/>
                </a:lnTo>
                <a:lnTo>
                  <a:pt x="9067" y="407334"/>
                </a:lnTo>
                <a:lnTo>
                  <a:pt x="2302" y="454463"/>
                </a:lnTo>
                <a:lnTo>
                  <a:pt x="0" y="502894"/>
                </a:lnTo>
                <a:lnTo>
                  <a:pt x="2302" y="551325"/>
                </a:lnTo>
                <a:lnTo>
                  <a:pt x="9067" y="598454"/>
                </a:lnTo>
                <a:lnTo>
                  <a:pt x="20086" y="644069"/>
                </a:lnTo>
                <a:lnTo>
                  <a:pt x="35146" y="687961"/>
                </a:lnTo>
                <a:lnTo>
                  <a:pt x="54038" y="729917"/>
                </a:lnTo>
                <a:lnTo>
                  <a:pt x="76551" y="769728"/>
                </a:lnTo>
                <a:lnTo>
                  <a:pt x="102473" y="807183"/>
                </a:lnTo>
                <a:lnTo>
                  <a:pt x="131595" y="842071"/>
                </a:lnTo>
                <a:lnTo>
                  <a:pt x="163705" y="874181"/>
                </a:lnTo>
                <a:lnTo>
                  <a:pt x="198593" y="903302"/>
                </a:lnTo>
                <a:lnTo>
                  <a:pt x="236047" y="929225"/>
                </a:lnTo>
                <a:lnTo>
                  <a:pt x="275858" y="951737"/>
                </a:lnTo>
                <a:lnTo>
                  <a:pt x="317815" y="970629"/>
                </a:lnTo>
                <a:lnTo>
                  <a:pt x="361706" y="985690"/>
                </a:lnTo>
                <a:lnTo>
                  <a:pt x="407321" y="996708"/>
                </a:lnTo>
                <a:lnTo>
                  <a:pt x="454450" y="1003474"/>
                </a:lnTo>
                <a:lnTo>
                  <a:pt x="502881" y="1005776"/>
                </a:lnTo>
                <a:lnTo>
                  <a:pt x="551313" y="1003474"/>
                </a:lnTo>
                <a:lnTo>
                  <a:pt x="598441" y="996708"/>
                </a:lnTo>
                <a:lnTo>
                  <a:pt x="644057" y="985690"/>
                </a:lnTo>
                <a:lnTo>
                  <a:pt x="687948" y="970629"/>
                </a:lnTo>
                <a:lnTo>
                  <a:pt x="729904" y="951737"/>
                </a:lnTo>
                <a:lnTo>
                  <a:pt x="769715" y="929225"/>
                </a:lnTo>
                <a:lnTo>
                  <a:pt x="807170" y="903302"/>
                </a:lnTo>
                <a:lnTo>
                  <a:pt x="842058" y="874181"/>
                </a:lnTo>
                <a:lnTo>
                  <a:pt x="874168" y="842071"/>
                </a:lnTo>
                <a:lnTo>
                  <a:pt x="903290" y="807183"/>
                </a:lnTo>
                <a:lnTo>
                  <a:pt x="929212" y="769728"/>
                </a:lnTo>
                <a:lnTo>
                  <a:pt x="951725" y="729917"/>
                </a:lnTo>
                <a:lnTo>
                  <a:pt x="970617" y="687961"/>
                </a:lnTo>
                <a:lnTo>
                  <a:pt x="985677" y="644069"/>
                </a:lnTo>
                <a:lnTo>
                  <a:pt x="996696" y="598454"/>
                </a:lnTo>
                <a:lnTo>
                  <a:pt x="1003461" y="551325"/>
                </a:lnTo>
                <a:lnTo>
                  <a:pt x="1005763" y="502894"/>
                </a:lnTo>
                <a:lnTo>
                  <a:pt x="1003461" y="454463"/>
                </a:lnTo>
                <a:lnTo>
                  <a:pt x="996696" y="407334"/>
                </a:lnTo>
                <a:lnTo>
                  <a:pt x="985677" y="361718"/>
                </a:lnTo>
                <a:lnTo>
                  <a:pt x="970617" y="317826"/>
                </a:lnTo>
                <a:lnTo>
                  <a:pt x="951725" y="275868"/>
                </a:lnTo>
                <a:lnTo>
                  <a:pt x="929212" y="236056"/>
                </a:lnTo>
                <a:lnTo>
                  <a:pt x="903290" y="198601"/>
                </a:lnTo>
                <a:lnTo>
                  <a:pt x="874168" y="163712"/>
                </a:lnTo>
                <a:lnTo>
                  <a:pt x="842058" y="131600"/>
                </a:lnTo>
                <a:lnTo>
                  <a:pt x="807170" y="102478"/>
                </a:lnTo>
                <a:lnTo>
                  <a:pt x="769715" y="76554"/>
                </a:lnTo>
                <a:lnTo>
                  <a:pt x="729904" y="54041"/>
                </a:lnTo>
                <a:lnTo>
                  <a:pt x="687948" y="35148"/>
                </a:lnTo>
                <a:lnTo>
                  <a:pt x="644057" y="20087"/>
                </a:lnTo>
                <a:lnTo>
                  <a:pt x="598441" y="9068"/>
                </a:lnTo>
                <a:lnTo>
                  <a:pt x="551313" y="2302"/>
                </a:lnTo>
                <a:lnTo>
                  <a:pt x="502881" y="0"/>
                </a:lnTo>
                <a:close/>
              </a:path>
            </a:pathLst>
          </a:custGeom>
          <a:solidFill>
            <a:srgbClr val="AED3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8">
            <a:extLst>
              <a:ext uri="{FF2B5EF4-FFF2-40B4-BE49-F238E27FC236}">
                <a16:creationId xmlns:a16="http://schemas.microsoft.com/office/drawing/2014/main" id="{57899BFD-DAEE-4317-82B2-40C3583534F1}"/>
              </a:ext>
            </a:extLst>
          </p:cNvPr>
          <p:cNvSpPr/>
          <p:nvPr/>
        </p:nvSpPr>
        <p:spPr>
          <a:xfrm>
            <a:off x="6760054" y="1435974"/>
            <a:ext cx="4306570" cy="886460"/>
          </a:xfrm>
          <a:custGeom>
            <a:avLst/>
            <a:gdLst/>
            <a:ahLst/>
            <a:cxnLst/>
            <a:rect l="l" t="t" r="r" b="b"/>
            <a:pathLst>
              <a:path w="4306570" h="886460">
                <a:moveTo>
                  <a:pt x="4306201" y="0"/>
                </a:moveTo>
                <a:lnTo>
                  <a:pt x="415391" y="0"/>
                </a:lnTo>
                <a:lnTo>
                  <a:pt x="0" y="441591"/>
                </a:lnTo>
                <a:lnTo>
                  <a:pt x="415391" y="886167"/>
                </a:lnTo>
                <a:lnTo>
                  <a:pt x="4306201" y="886167"/>
                </a:lnTo>
                <a:lnTo>
                  <a:pt x="4306201" y="0"/>
                </a:lnTo>
                <a:close/>
              </a:path>
            </a:pathLst>
          </a:custGeom>
          <a:solidFill>
            <a:srgbClr val="08A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">
            <a:extLst>
              <a:ext uri="{FF2B5EF4-FFF2-40B4-BE49-F238E27FC236}">
                <a16:creationId xmlns:a16="http://schemas.microsoft.com/office/drawing/2014/main" id="{ED5BFA6D-85EB-46D1-81CD-17E7801F19E0}"/>
              </a:ext>
            </a:extLst>
          </p:cNvPr>
          <p:cNvSpPr/>
          <p:nvPr/>
        </p:nvSpPr>
        <p:spPr>
          <a:xfrm>
            <a:off x="6760059" y="1583791"/>
            <a:ext cx="403225" cy="587375"/>
          </a:xfrm>
          <a:custGeom>
            <a:avLst/>
            <a:gdLst/>
            <a:ahLst/>
            <a:cxnLst/>
            <a:rect l="l" t="t" r="r" b="b"/>
            <a:pathLst>
              <a:path w="403225" h="587375">
                <a:moveTo>
                  <a:pt x="276335" y="0"/>
                </a:moveTo>
                <a:lnTo>
                  <a:pt x="0" y="293773"/>
                </a:lnTo>
                <a:lnTo>
                  <a:pt x="274024" y="587059"/>
                </a:lnTo>
                <a:lnTo>
                  <a:pt x="284853" y="577351"/>
                </a:lnTo>
                <a:lnTo>
                  <a:pt x="314343" y="544455"/>
                </a:lnTo>
                <a:lnTo>
                  <a:pt x="340125" y="508457"/>
                </a:lnTo>
                <a:lnTo>
                  <a:pt x="361897" y="469657"/>
                </a:lnTo>
                <a:lnTo>
                  <a:pt x="379357" y="428360"/>
                </a:lnTo>
                <a:lnTo>
                  <a:pt x="392202" y="384866"/>
                </a:lnTo>
                <a:lnTo>
                  <a:pt x="400131" y="339478"/>
                </a:lnTo>
                <a:lnTo>
                  <a:pt x="402841" y="292499"/>
                </a:lnTo>
                <a:lnTo>
                  <a:pt x="400131" y="245518"/>
                </a:lnTo>
                <a:lnTo>
                  <a:pt x="392202" y="200128"/>
                </a:lnTo>
                <a:lnTo>
                  <a:pt x="379357" y="156632"/>
                </a:lnTo>
                <a:lnTo>
                  <a:pt x="361897" y="115333"/>
                </a:lnTo>
                <a:lnTo>
                  <a:pt x="340125" y="76533"/>
                </a:lnTo>
                <a:lnTo>
                  <a:pt x="314343" y="40533"/>
                </a:lnTo>
                <a:lnTo>
                  <a:pt x="284853" y="7637"/>
                </a:lnTo>
                <a:lnTo>
                  <a:pt x="276335" y="0"/>
                </a:lnTo>
                <a:close/>
              </a:path>
            </a:pathLst>
          </a:custGeom>
          <a:solidFill>
            <a:srgbClr val="AED3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10">
            <a:extLst>
              <a:ext uri="{FF2B5EF4-FFF2-40B4-BE49-F238E27FC236}">
                <a16:creationId xmlns:a16="http://schemas.microsoft.com/office/drawing/2014/main" id="{DF8ACB77-A80A-4CE3-B6D8-8E4A985EA295}"/>
              </a:ext>
            </a:extLst>
          </p:cNvPr>
          <p:cNvSpPr/>
          <p:nvPr/>
        </p:nvSpPr>
        <p:spPr>
          <a:xfrm>
            <a:off x="7034083" y="1583791"/>
            <a:ext cx="128905" cy="587375"/>
          </a:xfrm>
          <a:custGeom>
            <a:avLst/>
            <a:gdLst/>
            <a:ahLst/>
            <a:cxnLst/>
            <a:rect l="l" t="t" r="r" b="b"/>
            <a:pathLst>
              <a:path w="128904" h="587375">
                <a:moveTo>
                  <a:pt x="0" y="587059"/>
                </a:moveTo>
                <a:lnTo>
                  <a:pt x="40318" y="544455"/>
                </a:lnTo>
                <a:lnTo>
                  <a:pt x="66100" y="508457"/>
                </a:lnTo>
                <a:lnTo>
                  <a:pt x="87872" y="469657"/>
                </a:lnTo>
                <a:lnTo>
                  <a:pt x="105332" y="428360"/>
                </a:lnTo>
                <a:lnTo>
                  <a:pt x="118177" y="384866"/>
                </a:lnTo>
                <a:lnTo>
                  <a:pt x="126106" y="339478"/>
                </a:lnTo>
                <a:lnTo>
                  <a:pt x="128816" y="292499"/>
                </a:lnTo>
                <a:lnTo>
                  <a:pt x="126106" y="245518"/>
                </a:lnTo>
                <a:lnTo>
                  <a:pt x="118177" y="200128"/>
                </a:lnTo>
                <a:lnTo>
                  <a:pt x="105332" y="156632"/>
                </a:lnTo>
                <a:lnTo>
                  <a:pt x="87872" y="115333"/>
                </a:lnTo>
                <a:lnTo>
                  <a:pt x="66100" y="76533"/>
                </a:lnTo>
                <a:lnTo>
                  <a:pt x="40318" y="40533"/>
                </a:lnTo>
                <a:lnTo>
                  <a:pt x="10829" y="7637"/>
                </a:lnTo>
                <a:lnTo>
                  <a:pt x="2310" y="0"/>
                </a:lnTo>
              </a:path>
            </a:pathLst>
          </a:custGeom>
          <a:ln w="1953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11">
            <a:extLst>
              <a:ext uri="{FF2B5EF4-FFF2-40B4-BE49-F238E27FC236}">
                <a16:creationId xmlns:a16="http://schemas.microsoft.com/office/drawing/2014/main" id="{AA48AE61-6C28-48E9-A305-C07BC209F05F}"/>
              </a:ext>
            </a:extLst>
          </p:cNvPr>
          <p:cNvSpPr txBox="1"/>
          <p:nvPr/>
        </p:nvSpPr>
        <p:spPr>
          <a:xfrm>
            <a:off x="7863657" y="1742091"/>
            <a:ext cx="2510790" cy="2603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Climate change</a:t>
            </a: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adaptation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99" name="object 25">
            <a:extLst>
              <a:ext uri="{FF2B5EF4-FFF2-40B4-BE49-F238E27FC236}">
                <a16:creationId xmlns:a16="http://schemas.microsoft.com/office/drawing/2014/main" id="{4864D3BD-8D35-4FFE-BF67-EE82B7D8DAC0}"/>
              </a:ext>
            </a:extLst>
          </p:cNvPr>
          <p:cNvSpPr/>
          <p:nvPr/>
        </p:nvSpPr>
        <p:spPr>
          <a:xfrm>
            <a:off x="1595509" y="1827387"/>
            <a:ext cx="0" cy="280035"/>
          </a:xfrm>
          <a:custGeom>
            <a:avLst/>
            <a:gdLst/>
            <a:ahLst/>
            <a:cxnLst/>
            <a:rect l="l" t="t" r="r" b="b"/>
            <a:pathLst>
              <a:path h="280035">
                <a:moveTo>
                  <a:pt x="0" y="0"/>
                </a:moveTo>
                <a:lnTo>
                  <a:pt x="0" y="279577"/>
                </a:lnTo>
              </a:path>
            </a:pathLst>
          </a:custGeom>
          <a:ln w="724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26">
            <a:extLst>
              <a:ext uri="{FF2B5EF4-FFF2-40B4-BE49-F238E27FC236}">
                <a16:creationId xmlns:a16="http://schemas.microsoft.com/office/drawing/2014/main" id="{9BD4FF91-94EC-460B-AF5A-3E2A8E4ED249}"/>
              </a:ext>
            </a:extLst>
          </p:cNvPr>
          <p:cNvSpPr/>
          <p:nvPr/>
        </p:nvSpPr>
        <p:spPr>
          <a:xfrm>
            <a:off x="1559263" y="1827425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27">
            <a:extLst>
              <a:ext uri="{FF2B5EF4-FFF2-40B4-BE49-F238E27FC236}">
                <a16:creationId xmlns:a16="http://schemas.microsoft.com/office/drawing/2014/main" id="{4085DB3A-9536-4228-A86E-5E86A86469B8}"/>
              </a:ext>
            </a:extLst>
          </p:cNvPr>
          <p:cNvSpPr/>
          <p:nvPr/>
        </p:nvSpPr>
        <p:spPr>
          <a:xfrm>
            <a:off x="1631748" y="1827463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28">
            <a:extLst>
              <a:ext uri="{FF2B5EF4-FFF2-40B4-BE49-F238E27FC236}">
                <a16:creationId xmlns:a16="http://schemas.microsoft.com/office/drawing/2014/main" id="{15A9C79A-FDBE-44FA-AE19-982CE23832BA}"/>
              </a:ext>
            </a:extLst>
          </p:cNvPr>
          <p:cNvSpPr/>
          <p:nvPr/>
        </p:nvSpPr>
        <p:spPr>
          <a:xfrm>
            <a:off x="1705300" y="1879152"/>
            <a:ext cx="0" cy="227965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12"/>
                </a:lnTo>
              </a:path>
            </a:pathLst>
          </a:custGeom>
          <a:ln w="724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29">
            <a:extLst>
              <a:ext uri="{FF2B5EF4-FFF2-40B4-BE49-F238E27FC236}">
                <a16:creationId xmlns:a16="http://schemas.microsoft.com/office/drawing/2014/main" id="{A416D91A-6F84-4F61-94EF-F35B9ACF98F0}"/>
              </a:ext>
            </a:extLst>
          </p:cNvPr>
          <p:cNvSpPr/>
          <p:nvPr/>
        </p:nvSpPr>
        <p:spPr>
          <a:xfrm>
            <a:off x="1669055" y="1879495"/>
            <a:ext cx="0" cy="227329"/>
          </a:xfrm>
          <a:custGeom>
            <a:avLst/>
            <a:gdLst/>
            <a:ahLst/>
            <a:cxnLst/>
            <a:rect l="l" t="t" r="r" b="b"/>
            <a:pathLst>
              <a:path h="227330">
                <a:moveTo>
                  <a:pt x="0" y="0"/>
                </a:moveTo>
                <a:lnTo>
                  <a:pt x="0" y="22732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30">
            <a:extLst>
              <a:ext uri="{FF2B5EF4-FFF2-40B4-BE49-F238E27FC236}">
                <a16:creationId xmlns:a16="http://schemas.microsoft.com/office/drawing/2014/main" id="{FBC397B5-2960-4F3B-B43D-31AF5EA7AC2A}"/>
              </a:ext>
            </a:extLst>
          </p:cNvPr>
          <p:cNvSpPr/>
          <p:nvPr/>
        </p:nvSpPr>
        <p:spPr>
          <a:xfrm>
            <a:off x="1741540" y="1879241"/>
            <a:ext cx="0" cy="227965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62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31">
            <a:extLst>
              <a:ext uri="{FF2B5EF4-FFF2-40B4-BE49-F238E27FC236}">
                <a16:creationId xmlns:a16="http://schemas.microsoft.com/office/drawing/2014/main" id="{FBB12D41-9692-4BFD-820C-82E2C5745557}"/>
              </a:ext>
            </a:extLst>
          </p:cNvPr>
          <p:cNvSpPr/>
          <p:nvPr/>
        </p:nvSpPr>
        <p:spPr>
          <a:xfrm>
            <a:off x="1815092" y="1956812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4">
                <a:moveTo>
                  <a:pt x="0" y="0"/>
                </a:moveTo>
                <a:lnTo>
                  <a:pt x="0" y="150152"/>
                </a:lnTo>
              </a:path>
            </a:pathLst>
          </a:custGeom>
          <a:ln w="724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32">
            <a:extLst>
              <a:ext uri="{FF2B5EF4-FFF2-40B4-BE49-F238E27FC236}">
                <a16:creationId xmlns:a16="http://schemas.microsoft.com/office/drawing/2014/main" id="{A5441FF6-00A3-4AF0-912A-60C8ED5E89BC}"/>
              </a:ext>
            </a:extLst>
          </p:cNvPr>
          <p:cNvSpPr/>
          <p:nvPr/>
        </p:nvSpPr>
        <p:spPr>
          <a:xfrm>
            <a:off x="1778846" y="195696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5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33">
            <a:extLst>
              <a:ext uri="{FF2B5EF4-FFF2-40B4-BE49-F238E27FC236}">
                <a16:creationId xmlns:a16="http://schemas.microsoft.com/office/drawing/2014/main" id="{3EF58604-B952-44E8-9512-94C697270EEE}"/>
              </a:ext>
            </a:extLst>
          </p:cNvPr>
          <p:cNvSpPr/>
          <p:nvPr/>
        </p:nvSpPr>
        <p:spPr>
          <a:xfrm>
            <a:off x="1851331" y="1956901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4">
                <a:moveTo>
                  <a:pt x="0" y="0"/>
                </a:moveTo>
                <a:lnTo>
                  <a:pt x="0" y="14996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34">
            <a:extLst>
              <a:ext uri="{FF2B5EF4-FFF2-40B4-BE49-F238E27FC236}">
                <a16:creationId xmlns:a16="http://schemas.microsoft.com/office/drawing/2014/main" id="{04AA78FA-995C-42BF-8D59-905B2312ED42}"/>
              </a:ext>
            </a:extLst>
          </p:cNvPr>
          <p:cNvSpPr/>
          <p:nvPr/>
        </p:nvSpPr>
        <p:spPr>
          <a:xfrm>
            <a:off x="1232046" y="1657852"/>
            <a:ext cx="625475" cy="339725"/>
          </a:xfrm>
          <a:custGeom>
            <a:avLst/>
            <a:gdLst/>
            <a:ahLst/>
            <a:cxnLst/>
            <a:rect l="l" t="t" r="r" b="b"/>
            <a:pathLst>
              <a:path w="625475" h="339725">
                <a:moveTo>
                  <a:pt x="531317" y="180365"/>
                </a:moveTo>
                <a:lnTo>
                  <a:pt x="395211" y="180365"/>
                </a:lnTo>
                <a:lnTo>
                  <a:pt x="558787" y="339547"/>
                </a:lnTo>
                <a:lnTo>
                  <a:pt x="624992" y="271525"/>
                </a:lnTo>
                <a:lnTo>
                  <a:pt x="531317" y="180365"/>
                </a:lnTo>
                <a:close/>
              </a:path>
              <a:path w="625475" h="339725">
                <a:moveTo>
                  <a:pt x="66065" y="0"/>
                </a:moveTo>
                <a:lnTo>
                  <a:pt x="0" y="68160"/>
                </a:lnTo>
                <a:lnTo>
                  <a:pt x="257086" y="317347"/>
                </a:lnTo>
                <a:lnTo>
                  <a:pt x="391126" y="184416"/>
                </a:lnTo>
                <a:lnTo>
                  <a:pt x="256324" y="184416"/>
                </a:lnTo>
                <a:lnTo>
                  <a:pt x="66065" y="0"/>
                </a:lnTo>
                <a:close/>
              </a:path>
              <a:path w="625475" h="339725">
                <a:moveTo>
                  <a:pt x="394589" y="47307"/>
                </a:moveTo>
                <a:lnTo>
                  <a:pt x="256324" y="184416"/>
                </a:lnTo>
                <a:lnTo>
                  <a:pt x="391126" y="184416"/>
                </a:lnTo>
                <a:lnTo>
                  <a:pt x="395211" y="180365"/>
                </a:lnTo>
                <a:lnTo>
                  <a:pt x="531317" y="180365"/>
                </a:lnTo>
                <a:lnTo>
                  <a:pt x="394589" y="47307"/>
                </a:lnTo>
                <a:close/>
              </a:path>
            </a:pathLst>
          </a:custGeom>
          <a:solidFill>
            <a:srgbClr val="AED3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35">
            <a:extLst>
              <a:ext uri="{FF2B5EF4-FFF2-40B4-BE49-F238E27FC236}">
                <a16:creationId xmlns:a16="http://schemas.microsoft.com/office/drawing/2014/main" id="{195727CD-7361-47D8-AC25-1D75E65ED55D}"/>
              </a:ext>
            </a:extLst>
          </p:cNvPr>
          <p:cNvSpPr/>
          <p:nvPr/>
        </p:nvSpPr>
        <p:spPr>
          <a:xfrm>
            <a:off x="1742358" y="1880591"/>
            <a:ext cx="174625" cy="173355"/>
          </a:xfrm>
          <a:custGeom>
            <a:avLst/>
            <a:gdLst/>
            <a:ahLst/>
            <a:cxnLst/>
            <a:rect l="l" t="t" r="r" b="b"/>
            <a:pathLst>
              <a:path w="174625" h="173355">
                <a:moveTo>
                  <a:pt x="125437" y="0"/>
                </a:moveTo>
                <a:lnTo>
                  <a:pt x="0" y="128892"/>
                </a:lnTo>
                <a:lnTo>
                  <a:pt x="174332" y="173062"/>
                </a:lnTo>
                <a:lnTo>
                  <a:pt x="125437" y="0"/>
                </a:lnTo>
                <a:close/>
              </a:path>
            </a:pathLst>
          </a:custGeom>
          <a:solidFill>
            <a:srgbClr val="AED3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36">
            <a:extLst>
              <a:ext uri="{FF2B5EF4-FFF2-40B4-BE49-F238E27FC236}">
                <a16:creationId xmlns:a16="http://schemas.microsoft.com/office/drawing/2014/main" id="{C7701549-0BE8-4760-A979-B46A3004F5BA}"/>
              </a:ext>
            </a:extLst>
          </p:cNvPr>
          <p:cNvSpPr/>
          <p:nvPr/>
        </p:nvSpPr>
        <p:spPr>
          <a:xfrm>
            <a:off x="1253573" y="1672848"/>
            <a:ext cx="598170" cy="313055"/>
          </a:xfrm>
          <a:custGeom>
            <a:avLst/>
            <a:gdLst/>
            <a:ahLst/>
            <a:cxnLst/>
            <a:rect l="l" t="t" r="r" b="b"/>
            <a:pathLst>
              <a:path w="598169" h="313055">
                <a:moveTo>
                  <a:pt x="452772" y="134632"/>
                </a:moveTo>
                <a:lnTo>
                  <a:pt x="369658" y="134632"/>
                </a:lnTo>
                <a:lnTo>
                  <a:pt x="558761" y="312559"/>
                </a:lnTo>
                <a:lnTo>
                  <a:pt x="597789" y="271081"/>
                </a:lnTo>
                <a:lnTo>
                  <a:pt x="452772" y="134632"/>
                </a:lnTo>
                <a:close/>
              </a:path>
              <a:path w="598169" h="313055">
                <a:moveTo>
                  <a:pt x="38950" y="0"/>
                </a:moveTo>
                <a:lnTo>
                  <a:pt x="0" y="41554"/>
                </a:lnTo>
                <a:lnTo>
                  <a:pt x="236042" y="262762"/>
                </a:lnTo>
                <a:lnTo>
                  <a:pt x="317875" y="184289"/>
                </a:lnTo>
                <a:lnTo>
                  <a:pt x="235585" y="184289"/>
                </a:lnTo>
                <a:lnTo>
                  <a:pt x="38950" y="0"/>
                </a:lnTo>
                <a:close/>
              </a:path>
              <a:path w="598169" h="313055">
                <a:moveTo>
                  <a:pt x="369290" y="56083"/>
                </a:moveTo>
                <a:lnTo>
                  <a:pt x="235585" y="184289"/>
                </a:lnTo>
                <a:lnTo>
                  <a:pt x="317875" y="184289"/>
                </a:lnTo>
                <a:lnTo>
                  <a:pt x="369658" y="134632"/>
                </a:lnTo>
                <a:lnTo>
                  <a:pt x="452772" y="134632"/>
                </a:lnTo>
                <a:lnTo>
                  <a:pt x="369290" y="560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37">
            <a:extLst>
              <a:ext uri="{FF2B5EF4-FFF2-40B4-BE49-F238E27FC236}">
                <a16:creationId xmlns:a16="http://schemas.microsoft.com/office/drawing/2014/main" id="{A26C0305-E19C-4608-B8ED-0D63969E0943}"/>
              </a:ext>
            </a:extLst>
          </p:cNvPr>
          <p:cNvSpPr/>
          <p:nvPr/>
        </p:nvSpPr>
        <p:spPr>
          <a:xfrm>
            <a:off x="1770619" y="1901365"/>
            <a:ext cx="132715" cy="130810"/>
          </a:xfrm>
          <a:custGeom>
            <a:avLst/>
            <a:gdLst/>
            <a:ahLst/>
            <a:cxnLst/>
            <a:rect l="l" t="t" r="r" b="b"/>
            <a:pathLst>
              <a:path w="132715" h="130810">
                <a:moveTo>
                  <a:pt x="93408" y="0"/>
                </a:moveTo>
                <a:lnTo>
                  <a:pt x="0" y="99275"/>
                </a:lnTo>
                <a:lnTo>
                  <a:pt x="132664" y="130517"/>
                </a:lnTo>
                <a:lnTo>
                  <a:pt x="93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38">
            <a:extLst>
              <a:ext uri="{FF2B5EF4-FFF2-40B4-BE49-F238E27FC236}">
                <a16:creationId xmlns:a16="http://schemas.microsoft.com/office/drawing/2014/main" id="{8FD5C385-A6A0-4F0B-A4DB-BE388DE07D2C}"/>
              </a:ext>
            </a:extLst>
          </p:cNvPr>
          <p:cNvSpPr/>
          <p:nvPr/>
        </p:nvSpPr>
        <p:spPr>
          <a:xfrm>
            <a:off x="6402822" y="2075061"/>
            <a:ext cx="642620" cy="0"/>
          </a:xfrm>
          <a:custGeom>
            <a:avLst/>
            <a:gdLst/>
            <a:ahLst/>
            <a:cxnLst/>
            <a:rect l="l" t="t" r="r" b="b"/>
            <a:pathLst>
              <a:path w="642620">
                <a:moveTo>
                  <a:pt x="0" y="0"/>
                </a:moveTo>
                <a:lnTo>
                  <a:pt x="642264" y="0"/>
                </a:lnTo>
              </a:path>
            </a:pathLst>
          </a:custGeom>
          <a:ln w="26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39">
            <a:extLst>
              <a:ext uri="{FF2B5EF4-FFF2-40B4-BE49-F238E27FC236}">
                <a16:creationId xmlns:a16="http://schemas.microsoft.com/office/drawing/2014/main" id="{EFA06CAC-792D-4A1C-89F3-C7C3690C4A5E}"/>
              </a:ext>
            </a:extLst>
          </p:cNvPr>
          <p:cNvSpPr/>
          <p:nvPr/>
        </p:nvSpPr>
        <p:spPr>
          <a:xfrm>
            <a:off x="6452250" y="2037818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482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40">
            <a:extLst>
              <a:ext uri="{FF2B5EF4-FFF2-40B4-BE49-F238E27FC236}">
                <a16:creationId xmlns:a16="http://schemas.microsoft.com/office/drawing/2014/main" id="{7774FDD2-1A8A-4D34-91A0-F285E87BD307}"/>
              </a:ext>
            </a:extLst>
          </p:cNvPr>
          <p:cNvSpPr/>
          <p:nvPr/>
        </p:nvSpPr>
        <p:spPr>
          <a:xfrm>
            <a:off x="6452250" y="1975588"/>
            <a:ext cx="51435" cy="38100"/>
          </a:xfrm>
          <a:custGeom>
            <a:avLst/>
            <a:gdLst/>
            <a:ahLst/>
            <a:cxnLst/>
            <a:rect l="l" t="t" r="r" b="b"/>
            <a:pathLst>
              <a:path w="51435" h="38100">
                <a:moveTo>
                  <a:pt x="0" y="38100"/>
                </a:moveTo>
                <a:lnTo>
                  <a:pt x="51384" y="38100"/>
                </a:lnTo>
                <a:lnTo>
                  <a:pt x="5138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41">
            <a:extLst>
              <a:ext uri="{FF2B5EF4-FFF2-40B4-BE49-F238E27FC236}">
                <a16:creationId xmlns:a16="http://schemas.microsoft.com/office/drawing/2014/main" id="{CA18BD72-E153-4AA5-A291-D55F48A477D3}"/>
              </a:ext>
            </a:extLst>
          </p:cNvPr>
          <p:cNvSpPr/>
          <p:nvPr/>
        </p:nvSpPr>
        <p:spPr>
          <a:xfrm>
            <a:off x="6452250" y="1960983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292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42">
            <a:extLst>
              <a:ext uri="{FF2B5EF4-FFF2-40B4-BE49-F238E27FC236}">
                <a16:creationId xmlns:a16="http://schemas.microsoft.com/office/drawing/2014/main" id="{16687654-1027-4248-A278-09EA36EB1FCD}"/>
              </a:ext>
            </a:extLst>
          </p:cNvPr>
          <p:cNvSpPr/>
          <p:nvPr/>
        </p:nvSpPr>
        <p:spPr>
          <a:xfrm>
            <a:off x="6452250" y="1908278"/>
            <a:ext cx="51435" cy="38100"/>
          </a:xfrm>
          <a:custGeom>
            <a:avLst/>
            <a:gdLst/>
            <a:ahLst/>
            <a:cxnLst/>
            <a:rect l="l" t="t" r="r" b="b"/>
            <a:pathLst>
              <a:path w="51435" h="38100">
                <a:moveTo>
                  <a:pt x="0" y="38100"/>
                </a:moveTo>
                <a:lnTo>
                  <a:pt x="51384" y="38100"/>
                </a:lnTo>
                <a:lnTo>
                  <a:pt x="5138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43">
            <a:extLst>
              <a:ext uri="{FF2B5EF4-FFF2-40B4-BE49-F238E27FC236}">
                <a16:creationId xmlns:a16="http://schemas.microsoft.com/office/drawing/2014/main" id="{0C199A05-0EBB-48D2-984F-4ADF2B51170B}"/>
              </a:ext>
            </a:extLst>
          </p:cNvPr>
          <p:cNvSpPr/>
          <p:nvPr/>
        </p:nvSpPr>
        <p:spPr>
          <a:xfrm>
            <a:off x="6452250" y="1893673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44">
            <a:extLst>
              <a:ext uri="{FF2B5EF4-FFF2-40B4-BE49-F238E27FC236}">
                <a16:creationId xmlns:a16="http://schemas.microsoft.com/office/drawing/2014/main" id="{4F419FE7-E8FC-4329-BE22-4E09DA22410B}"/>
              </a:ext>
            </a:extLst>
          </p:cNvPr>
          <p:cNvSpPr/>
          <p:nvPr/>
        </p:nvSpPr>
        <p:spPr>
          <a:xfrm>
            <a:off x="6452250" y="1840968"/>
            <a:ext cx="51435" cy="38100"/>
          </a:xfrm>
          <a:custGeom>
            <a:avLst/>
            <a:gdLst/>
            <a:ahLst/>
            <a:cxnLst/>
            <a:rect l="l" t="t" r="r" b="b"/>
            <a:pathLst>
              <a:path w="51435" h="38100">
                <a:moveTo>
                  <a:pt x="0" y="38099"/>
                </a:moveTo>
                <a:lnTo>
                  <a:pt x="51384" y="38099"/>
                </a:lnTo>
                <a:lnTo>
                  <a:pt x="51384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45">
            <a:extLst>
              <a:ext uri="{FF2B5EF4-FFF2-40B4-BE49-F238E27FC236}">
                <a16:creationId xmlns:a16="http://schemas.microsoft.com/office/drawing/2014/main" id="{DCD18A0F-5857-4768-ABC8-6F7E1510542B}"/>
              </a:ext>
            </a:extLst>
          </p:cNvPr>
          <p:cNvSpPr/>
          <p:nvPr/>
        </p:nvSpPr>
        <p:spPr>
          <a:xfrm>
            <a:off x="6452250" y="1809853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622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46">
            <a:extLst>
              <a:ext uri="{FF2B5EF4-FFF2-40B4-BE49-F238E27FC236}">
                <a16:creationId xmlns:a16="http://schemas.microsoft.com/office/drawing/2014/main" id="{43F91CD7-3EED-4B40-A955-14C534FC2974}"/>
              </a:ext>
            </a:extLst>
          </p:cNvPr>
          <p:cNvSpPr/>
          <p:nvPr/>
        </p:nvSpPr>
        <p:spPr>
          <a:xfrm>
            <a:off x="6614683" y="1980668"/>
            <a:ext cx="83820" cy="81280"/>
          </a:xfrm>
          <a:custGeom>
            <a:avLst/>
            <a:gdLst/>
            <a:ahLst/>
            <a:cxnLst/>
            <a:rect l="l" t="t" r="r" b="b"/>
            <a:pathLst>
              <a:path w="83820" h="81280">
                <a:moveTo>
                  <a:pt x="0" y="81279"/>
                </a:moveTo>
                <a:lnTo>
                  <a:pt x="83235" y="81279"/>
                </a:lnTo>
                <a:lnTo>
                  <a:pt x="83235" y="0"/>
                </a:lnTo>
                <a:lnTo>
                  <a:pt x="0" y="0"/>
                </a:lnTo>
                <a:lnTo>
                  <a:pt x="0" y="81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47">
            <a:extLst>
              <a:ext uri="{FF2B5EF4-FFF2-40B4-BE49-F238E27FC236}">
                <a16:creationId xmlns:a16="http://schemas.microsoft.com/office/drawing/2014/main" id="{F8B489AB-CF15-4EC3-86B0-A26CBF07CF63}"/>
              </a:ext>
            </a:extLst>
          </p:cNvPr>
          <p:cNvSpPr/>
          <p:nvPr/>
        </p:nvSpPr>
        <p:spPr>
          <a:xfrm>
            <a:off x="6614683" y="1944473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541" y="0"/>
                </a:lnTo>
              </a:path>
            </a:pathLst>
          </a:custGeom>
          <a:ln w="723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48">
            <a:extLst>
              <a:ext uri="{FF2B5EF4-FFF2-40B4-BE49-F238E27FC236}">
                <a16:creationId xmlns:a16="http://schemas.microsoft.com/office/drawing/2014/main" id="{A1FDE805-90CD-4558-83D1-4067F8E893FC}"/>
              </a:ext>
            </a:extLst>
          </p:cNvPr>
          <p:cNvSpPr/>
          <p:nvPr/>
        </p:nvSpPr>
        <p:spPr>
          <a:xfrm>
            <a:off x="6614683" y="1870178"/>
            <a:ext cx="35560" cy="38100"/>
          </a:xfrm>
          <a:custGeom>
            <a:avLst/>
            <a:gdLst/>
            <a:ahLst/>
            <a:cxnLst/>
            <a:rect l="l" t="t" r="r" b="b"/>
            <a:pathLst>
              <a:path w="35560" h="38100">
                <a:moveTo>
                  <a:pt x="0" y="38100"/>
                </a:moveTo>
                <a:lnTo>
                  <a:pt x="35432" y="38100"/>
                </a:lnTo>
                <a:lnTo>
                  <a:pt x="35432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49">
            <a:extLst>
              <a:ext uri="{FF2B5EF4-FFF2-40B4-BE49-F238E27FC236}">
                <a16:creationId xmlns:a16="http://schemas.microsoft.com/office/drawing/2014/main" id="{CF28A4F5-A959-4FBA-A48A-84431DF0B923}"/>
              </a:ext>
            </a:extLst>
          </p:cNvPr>
          <p:cNvSpPr/>
          <p:nvPr/>
        </p:nvSpPr>
        <p:spPr>
          <a:xfrm>
            <a:off x="6614683" y="1845413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541" y="0"/>
                </a:lnTo>
              </a:path>
            </a:pathLst>
          </a:custGeom>
          <a:ln w="495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50">
            <a:extLst>
              <a:ext uri="{FF2B5EF4-FFF2-40B4-BE49-F238E27FC236}">
                <a16:creationId xmlns:a16="http://schemas.microsoft.com/office/drawing/2014/main" id="{FC5258F6-E229-4DF8-8E1A-347976CA0DC1}"/>
              </a:ext>
            </a:extLst>
          </p:cNvPr>
          <p:cNvSpPr/>
          <p:nvPr/>
        </p:nvSpPr>
        <p:spPr>
          <a:xfrm>
            <a:off x="6614683" y="1782548"/>
            <a:ext cx="35560" cy="38100"/>
          </a:xfrm>
          <a:custGeom>
            <a:avLst/>
            <a:gdLst/>
            <a:ahLst/>
            <a:cxnLst/>
            <a:rect l="l" t="t" r="r" b="b"/>
            <a:pathLst>
              <a:path w="35560" h="38100">
                <a:moveTo>
                  <a:pt x="0" y="38100"/>
                </a:moveTo>
                <a:lnTo>
                  <a:pt x="35432" y="38100"/>
                </a:lnTo>
                <a:lnTo>
                  <a:pt x="35432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51">
            <a:extLst>
              <a:ext uri="{FF2B5EF4-FFF2-40B4-BE49-F238E27FC236}">
                <a16:creationId xmlns:a16="http://schemas.microsoft.com/office/drawing/2014/main" id="{466A498E-25C2-4F21-9DDD-343A85BDD7C4}"/>
              </a:ext>
            </a:extLst>
          </p:cNvPr>
          <p:cNvSpPr/>
          <p:nvPr/>
        </p:nvSpPr>
        <p:spPr>
          <a:xfrm>
            <a:off x="6614683" y="1642848"/>
            <a:ext cx="219075" cy="139700"/>
          </a:xfrm>
          <a:custGeom>
            <a:avLst/>
            <a:gdLst/>
            <a:ahLst/>
            <a:cxnLst/>
            <a:rect l="l" t="t" r="r" b="b"/>
            <a:pathLst>
              <a:path w="219075" h="139700">
                <a:moveTo>
                  <a:pt x="0" y="139700"/>
                </a:moveTo>
                <a:lnTo>
                  <a:pt x="218541" y="139700"/>
                </a:lnTo>
                <a:lnTo>
                  <a:pt x="218541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52">
            <a:extLst>
              <a:ext uri="{FF2B5EF4-FFF2-40B4-BE49-F238E27FC236}">
                <a16:creationId xmlns:a16="http://schemas.microsoft.com/office/drawing/2014/main" id="{7D63C03D-FF22-46EB-9E7D-CA3C54A39DC7}"/>
              </a:ext>
            </a:extLst>
          </p:cNvPr>
          <p:cNvSpPr/>
          <p:nvPr/>
        </p:nvSpPr>
        <p:spPr>
          <a:xfrm>
            <a:off x="6749989" y="1980681"/>
            <a:ext cx="83820" cy="81280"/>
          </a:xfrm>
          <a:custGeom>
            <a:avLst/>
            <a:gdLst/>
            <a:ahLst/>
            <a:cxnLst/>
            <a:rect l="l" t="t" r="r" b="b"/>
            <a:pathLst>
              <a:path w="83820" h="81280">
                <a:moveTo>
                  <a:pt x="83235" y="0"/>
                </a:moveTo>
                <a:lnTo>
                  <a:pt x="0" y="0"/>
                </a:lnTo>
                <a:lnTo>
                  <a:pt x="0" y="81267"/>
                </a:lnTo>
                <a:lnTo>
                  <a:pt x="83235" y="81267"/>
                </a:lnTo>
                <a:lnTo>
                  <a:pt x="832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53">
            <a:extLst>
              <a:ext uri="{FF2B5EF4-FFF2-40B4-BE49-F238E27FC236}">
                <a16:creationId xmlns:a16="http://schemas.microsoft.com/office/drawing/2014/main" id="{D8583ADC-2807-4717-9E5B-EE7219BC8729}"/>
              </a:ext>
            </a:extLst>
          </p:cNvPr>
          <p:cNvSpPr/>
          <p:nvPr/>
        </p:nvSpPr>
        <p:spPr>
          <a:xfrm>
            <a:off x="6860060" y="2037818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482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54">
            <a:extLst>
              <a:ext uri="{FF2B5EF4-FFF2-40B4-BE49-F238E27FC236}">
                <a16:creationId xmlns:a16="http://schemas.microsoft.com/office/drawing/2014/main" id="{DFC6CE06-2A27-475E-9ED0-E3CFB1AF6205}"/>
              </a:ext>
            </a:extLst>
          </p:cNvPr>
          <p:cNvSpPr/>
          <p:nvPr/>
        </p:nvSpPr>
        <p:spPr>
          <a:xfrm>
            <a:off x="6860060" y="1975588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4" h="38100">
                <a:moveTo>
                  <a:pt x="0" y="38100"/>
                </a:moveTo>
                <a:lnTo>
                  <a:pt x="49657" y="38100"/>
                </a:lnTo>
                <a:lnTo>
                  <a:pt x="4965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55">
            <a:extLst>
              <a:ext uri="{FF2B5EF4-FFF2-40B4-BE49-F238E27FC236}">
                <a16:creationId xmlns:a16="http://schemas.microsoft.com/office/drawing/2014/main" id="{C558471B-5661-4128-84D9-E55E3E61A02D}"/>
              </a:ext>
            </a:extLst>
          </p:cNvPr>
          <p:cNvSpPr/>
          <p:nvPr/>
        </p:nvSpPr>
        <p:spPr>
          <a:xfrm>
            <a:off x="6860060" y="1960983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292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56">
            <a:extLst>
              <a:ext uri="{FF2B5EF4-FFF2-40B4-BE49-F238E27FC236}">
                <a16:creationId xmlns:a16="http://schemas.microsoft.com/office/drawing/2014/main" id="{1C504751-09DF-4ACE-92A8-88990CEA71CB}"/>
              </a:ext>
            </a:extLst>
          </p:cNvPr>
          <p:cNvSpPr/>
          <p:nvPr/>
        </p:nvSpPr>
        <p:spPr>
          <a:xfrm>
            <a:off x="6860060" y="1908278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4" h="38100">
                <a:moveTo>
                  <a:pt x="0" y="38100"/>
                </a:moveTo>
                <a:lnTo>
                  <a:pt x="49657" y="38100"/>
                </a:lnTo>
                <a:lnTo>
                  <a:pt x="4965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57">
            <a:extLst>
              <a:ext uri="{FF2B5EF4-FFF2-40B4-BE49-F238E27FC236}">
                <a16:creationId xmlns:a16="http://schemas.microsoft.com/office/drawing/2014/main" id="{FD4BD55E-95DD-45E8-A508-413E861727D2}"/>
              </a:ext>
            </a:extLst>
          </p:cNvPr>
          <p:cNvSpPr/>
          <p:nvPr/>
        </p:nvSpPr>
        <p:spPr>
          <a:xfrm>
            <a:off x="6860060" y="1893673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58">
            <a:extLst>
              <a:ext uri="{FF2B5EF4-FFF2-40B4-BE49-F238E27FC236}">
                <a16:creationId xmlns:a16="http://schemas.microsoft.com/office/drawing/2014/main" id="{D80E0683-9A30-4FDA-8492-47CFE90870F5}"/>
              </a:ext>
            </a:extLst>
          </p:cNvPr>
          <p:cNvSpPr/>
          <p:nvPr/>
        </p:nvSpPr>
        <p:spPr>
          <a:xfrm>
            <a:off x="6860060" y="1840968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4" h="38100">
                <a:moveTo>
                  <a:pt x="0" y="38099"/>
                </a:moveTo>
                <a:lnTo>
                  <a:pt x="49657" y="38099"/>
                </a:lnTo>
                <a:lnTo>
                  <a:pt x="4965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59">
            <a:extLst>
              <a:ext uri="{FF2B5EF4-FFF2-40B4-BE49-F238E27FC236}">
                <a16:creationId xmlns:a16="http://schemas.microsoft.com/office/drawing/2014/main" id="{4FAA0463-BC91-4F1B-84EA-61A64F9EB68C}"/>
              </a:ext>
            </a:extLst>
          </p:cNvPr>
          <p:cNvSpPr/>
          <p:nvPr/>
        </p:nvSpPr>
        <p:spPr>
          <a:xfrm>
            <a:off x="6860060" y="1809853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597" y="0"/>
                </a:lnTo>
              </a:path>
            </a:pathLst>
          </a:custGeom>
          <a:ln w="622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60">
            <a:extLst>
              <a:ext uri="{FF2B5EF4-FFF2-40B4-BE49-F238E27FC236}">
                <a16:creationId xmlns:a16="http://schemas.microsoft.com/office/drawing/2014/main" id="{18A8E300-242F-457B-97D4-A38ED96687F8}"/>
              </a:ext>
            </a:extLst>
          </p:cNvPr>
          <p:cNvSpPr/>
          <p:nvPr/>
        </p:nvSpPr>
        <p:spPr>
          <a:xfrm>
            <a:off x="6538191" y="1975817"/>
            <a:ext cx="50165" cy="38735"/>
          </a:xfrm>
          <a:custGeom>
            <a:avLst/>
            <a:gdLst/>
            <a:ahLst/>
            <a:cxnLst/>
            <a:rect l="l" t="t" r="r" b="b"/>
            <a:pathLst>
              <a:path w="50164" h="38735">
                <a:moveTo>
                  <a:pt x="49657" y="0"/>
                </a:moveTo>
                <a:lnTo>
                  <a:pt x="0" y="0"/>
                </a:lnTo>
                <a:lnTo>
                  <a:pt x="0" y="38163"/>
                </a:lnTo>
                <a:lnTo>
                  <a:pt x="49657" y="38163"/>
                </a:lnTo>
                <a:lnTo>
                  <a:pt x="49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61">
            <a:extLst>
              <a:ext uri="{FF2B5EF4-FFF2-40B4-BE49-F238E27FC236}">
                <a16:creationId xmlns:a16="http://schemas.microsoft.com/office/drawing/2014/main" id="{9939C3BF-8719-477F-B1F6-783470652157}"/>
              </a:ext>
            </a:extLst>
          </p:cNvPr>
          <p:cNvSpPr/>
          <p:nvPr/>
        </p:nvSpPr>
        <p:spPr>
          <a:xfrm>
            <a:off x="6944274" y="1975817"/>
            <a:ext cx="51435" cy="38735"/>
          </a:xfrm>
          <a:custGeom>
            <a:avLst/>
            <a:gdLst/>
            <a:ahLst/>
            <a:cxnLst/>
            <a:rect l="l" t="t" r="r" b="b"/>
            <a:pathLst>
              <a:path w="51435" h="38735">
                <a:moveTo>
                  <a:pt x="51384" y="0"/>
                </a:moveTo>
                <a:lnTo>
                  <a:pt x="0" y="0"/>
                </a:lnTo>
                <a:lnTo>
                  <a:pt x="0" y="38163"/>
                </a:lnTo>
                <a:lnTo>
                  <a:pt x="51384" y="38163"/>
                </a:lnTo>
                <a:lnTo>
                  <a:pt x="51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62">
            <a:extLst>
              <a:ext uri="{FF2B5EF4-FFF2-40B4-BE49-F238E27FC236}">
                <a16:creationId xmlns:a16="http://schemas.microsoft.com/office/drawing/2014/main" id="{23FC6DEB-907E-411D-9981-F62E211657E7}"/>
              </a:ext>
            </a:extLst>
          </p:cNvPr>
          <p:cNvSpPr/>
          <p:nvPr/>
        </p:nvSpPr>
        <p:spPr>
          <a:xfrm>
            <a:off x="6538191" y="1908100"/>
            <a:ext cx="50165" cy="38735"/>
          </a:xfrm>
          <a:custGeom>
            <a:avLst/>
            <a:gdLst/>
            <a:ahLst/>
            <a:cxnLst/>
            <a:rect l="l" t="t" r="r" b="b"/>
            <a:pathLst>
              <a:path w="50164" h="38735">
                <a:moveTo>
                  <a:pt x="49657" y="0"/>
                </a:moveTo>
                <a:lnTo>
                  <a:pt x="0" y="0"/>
                </a:lnTo>
                <a:lnTo>
                  <a:pt x="0" y="38163"/>
                </a:lnTo>
                <a:lnTo>
                  <a:pt x="49657" y="38163"/>
                </a:lnTo>
                <a:lnTo>
                  <a:pt x="49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63">
            <a:extLst>
              <a:ext uri="{FF2B5EF4-FFF2-40B4-BE49-F238E27FC236}">
                <a16:creationId xmlns:a16="http://schemas.microsoft.com/office/drawing/2014/main" id="{B78775AE-150B-4EBD-8DC3-A1CD21AB103F}"/>
              </a:ext>
            </a:extLst>
          </p:cNvPr>
          <p:cNvSpPr/>
          <p:nvPr/>
        </p:nvSpPr>
        <p:spPr>
          <a:xfrm>
            <a:off x="6944274" y="1908100"/>
            <a:ext cx="51435" cy="38735"/>
          </a:xfrm>
          <a:custGeom>
            <a:avLst/>
            <a:gdLst/>
            <a:ahLst/>
            <a:cxnLst/>
            <a:rect l="l" t="t" r="r" b="b"/>
            <a:pathLst>
              <a:path w="51435" h="38735">
                <a:moveTo>
                  <a:pt x="51384" y="0"/>
                </a:moveTo>
                <a:lnTo>
                  <a:pt x="0" y="0"/>
                </a:lnTo>
                <a:lnTo>
                  <a:pt x="0" y="38163"/>
                </a:lnTo>
                <a:lnTo>
                  <a:pt x="51384" y="38163"/>
                </a:lnTo>
                <a:lnTo>
                  <a:pt x="51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64">
            <a:extLst>
              <a:ext uri="{FF2B5EF4-FFF2-40B4-BE49-F238E27FC236}">
                <a16:creationId xmlns:a16="http://schemas.microsoft.com/office/drawing/2014/main" id="{967865D6-23B7-4182-B65D-D9336D0C66D8}"/>
              </a:ext>
            </a:extLst>
          </p:cNvPr>
          <p:cNvSpPr/>
          <p:nvPr/>
        </p:nvSpPr>
        <p:spPr>
          <a:xfrm>
            <a:off x="6684152" y="1870508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22783" y="0"/>
                </a:moveTo>
                <a:lnTo>
                  <a:pt x="0" y="0"/>
                </a:lnTo>
                <a:lnTo>
                  <a:pt x="0" y="37592"/>
                </a:lnTo>
                <a:lnTo>
                  <a:pt x="22783" y="37592"/>
                </a:lnTo>
                <a:lnTo>
                  <a:pt x="227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65">
            <a:extLst>
              <a:ext uri="{FF2B5EF4-FFF2-40B4-BE49-F238E27FC236}">
                <a16:creationId xmlns:a16="http://schemas.microsoft.com/office/drawing/2014/main" id="{96CDF4C8-7C39-44EC-B7A4-8449AA713C12}"/>
              </a:ext>
            </a:extLst>
          </p:cNvPr>
          <p:cNvSpPr/>
          <p:nvPr/>
        </p:nvSpPr>
        <p:spPr>
          <a:xfrm>
            <a:off x="6740972" y="1870508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22783" y="0"/>
                </a:moveTo>
                <a:lnTo>
                  <a:pt x="0" y="0"/>
                </a:lnTo>
                <a:lnTo>
                  <a:pt x="0" y="37592"/>
                </a:lnTo>
                <a:lnTo>
                  <a:pt x="22783" y="37592"/>
                </a:lnTo>
                <a:lnTo>
                  <a:pt x="227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66">
            <a:extLst>
              <a:ext uri="{FF2B5EF4-FFF2-40B4-BE49-F238E27FC236}">
                <a16:creationId xmlns:a16="http://schemas.microsoft.com/office/drawing/2014/main" id="{1A27671E-7345-44D9-B6F5-1A6712E058A0}"/>
              </a:ext>
            </a:extLst>
          </p:cNvPr>
          <p:cNvSpPr/>
          <p:nvPr/>
        </p:nvSpPr>
        <p:spPr>
          <a:xfrm>
            <a:off x="6797792" y="1870508"/>
            <a:ext cx="35560" cy="38100"/>
          </a:xfrm>
          <a:custGeom>
            <a:avLst/>
            <a:gdLst/>
            <a:ahLst/>
            <a:cxnLst/>
            <a:rect l="l" t="t" r="r" b="b"/>
            <a:pathLst>
              <a:path w="35560" h="38100">
                <a:moveTo>
                  <a:pt x="35432" y="0"/>
                </a:moveTo>
                <a:lnTo>
                  <a:pt x="0" y="0"/>
                </a:lnTo>
                <a:lnTo>
                  <a:pt x="0" y="37592"/>
                </a:lnTo>
                <a:lnTo>
                  <a:pt x="35432" y="37592"/>
                </a:lnTo>
                <a:lnTo>
                  <a:pt x="354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67">
            <a:extLst>
              <a:ext uri="{FF2B5EF4-FFF2-40B4-BE49-F238E27FC236}">
                <a16:creationId xmlns:a16="http://schemas.microsoft.com/office/drawing/2014/main" id="{2C1CE752-D4C4-4116-B5CD-83D18DA2CE1C}"/>
              </a:ext>
            </a:extLst>
          </p:cNvPr>
          <p:cNvSpPr/>
          <p:nvPr/>
        </p:nvSpPr>
        <p:spPr>
          <a:xfrm>
            <a:off x="6538191" y="1840384"/>
            <a:ext cx="50165" cy="38735"/>
          </a:xfrm>
          <a:custGeom>
            <a:avLst/>
            <a:gdLst/>
            <a:ahLst/>
            <a:cxnLst/>
            <a:rect l="l" t="t" r="r" b="b"/>
            <a:pathLst>
              <a:path w="50164" h="38735">
                <a:moveTo>
                  <a:pt x="49657" y="0"/>
                </a:moveTo>
                <a:lnTo>
                  <a:pt x="0" y="0"/>
                </a:lnTo>
                <a:lnTo>
                  <a:pt x="0" y="38163"/>
                </a:lnTo>
                <a:lnTo>
                  <a:pt x="49657" y="38163"/>
                </a:lnTo>
                <a:lnTo>
                  <a:pt x="49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68">
            <a:extLst>
              <a:ext uri="{FF2B5EF4-FFF2-40B4-BE49-F238E27FC236}">
                <a16:creationId xmlns:a16="http://schemas.microsoft.com/office/drawing/2014/main" id="{1F1A7B87-8B43-43C6-8EB6-DE609566B7E3}"/>
              </a:ext>
            </a:extLst>
          </p:cNvPr>
          <p:cNvSpPr/>
          <p:nvPr/>
        </p:nvSpPr>
        <p:spPr>
          <a:xfrm>
            <a:off x="6944274" y="1840384"/>
            <a:ext cx="51435" cy="38735"/>
          </a:xfrm>
          <a:custGeom>
            <a:avLst/>
            <a:gdLst/>
            <a:ahLst/>
            <a:cxnLst/>
            <a:rect l="l" t="t" r="r" b="b"/>
            <a:pathLst>
              <a:path w="51435" h="38735">
                <a:moveTo>
                  <a:pt x="51384" y="0"/>
                </a:moveTo>
                <a:lnTo>
                  <a:pt x="0" y="0"/>
                </a:lnTo>
                <a:lnTo>
                  <a:pt x="0" y="38163"/>
                </a:lnTo>
                <a:lnTo>
                  <a:pt x="51384" y="38163"/>
                </a:lnTo>
                <a:lnTo>
                  <a:pt x="51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69">
            <a:extLst>
              <a:ext uri="{FF2B5EF4-FFF2-40B4-BE49-F238E27FC236}">
                <a16:creationId xmlns:a16="http://schemas.microsoft.com/office/drawing/2014/main" id="{E4E58321-9434-41FF-9F9E-DB35D3DC6F5A}"/>
              </a:ext>
            </a:extLst>
          </p:cNvPr>
          <p:cNvSpPr/>
          <p:nvPr/>
        </p:nvSpPr>
        <p:spPr>
          <a:xfrm>
            <a:off x="6684152" y="1782929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22783" y="0"/>
                </a:moveTo>
                <a:lnTo>
                  <a:pt x="0" y="0"/>
                </a:lnTo>
                <a:lnTo>
                  <a:pt x="0" y="37592"/>
                </a:lnTo>
                <a:lnTo>
                  <a:pt x="22783" y="37592"/>
                </a:lnTo>
                <a:lnTo>
                  <a:pt x="227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70">
            <a:extLst>
              <a:ext uri="{FF2B5EF4-FFF2-40B4-BE49-F238E27FC236}">
                <a16:creationId xmlns:a16="http://schemas.microsoft.com/office/drawing/2014/main" id="{FD55E43E-8B75-4309-84D6-01F3834F4C8D}"/>
              </a:ext>
            </a:extLst>
          </p:cNvPr>
          <p:cNvSpPr/>
          <p:nvPr/>
        </p:nvSpPr>
        <p:spPr>
          <a:xfrm>
            <a:off x="6740972" y="1782929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22783" y="0"/>
                </a:moveTo>
                <a:lnTo>
                  <a:pt x="0" y="0"/>
                </a:lnTo>
                <a:lnTo>
                  <a:pt x="0" y="37592"/>
                </a:lnTo>
                <a:lnTo>
                  <a:pt x="22783" y="37592"/>
                </a:lnTo>
                <a:lnTo>
                  <a:pt x="227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71">
            <a:extLst>
              <a:ext uri="{FF2B5EF4-FFF2-40B4-BE49-F238E27FC236}">
                <a16:creationId xmlns:a16="http://schemas.microsoft.com/office/drawing/2014/main" id="{2274DC0C-1E2A-48E1-AEB9-09B205BCE09A}"/>
              </a:ext>
            </a:extLst>
          </p:cNvPr>
          <p:cNvSpPr/>
          <p:nvPr/>
        </p:nvSpPr>
        <p:spPr>
          <a:xfrm>
            <a:off x="6797792" y="1782929"/>
            <a:ext cx="35560" cy="38100"/>
          </a:xfrm>
          <a:custGeom>
            <a:avLst/>
            <a:gdLst/>
            <a:ahLst/>
            <a:cxnLst/>
            <a:rect l="l" t="t" r="r" b="b"/>
            <a:pathLst>
              <a:path w="35560" h="38100">
                <a:moveTo>
                  <a:pt x="35432" y="0"/>
                </a:moveTo>
                <a:lnTo>
                  <a:pt x="0" y="0"/>
                </a:lnTo>
                <a:lnTo>
                  <a:pt x="0" y="37592"/>
                </a:lnTo>
                <a:lnTo>
                  <a:pt x="35432" y="37592"/>
                </a:lnTo>
                <a:lnTo>
                  <a:pt x="354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72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F54C-4D23-42E3-8655-6B8112FD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560" y="440553"/>
            <a:ext cx="10972800" cy="778098"/>
          </a:xfrm>
        </p:spPr>
        <p:txBody>
          <a:bodyPr/>
          <a:lstStyle/>
          <a:p>
            <a:r>
              <a:rPr lang="en-GB" dirty="0" smtClean="0"/>
              <a:t>Taxonomy Regulation – enabling activities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35452" y="1484784"/>
            <a:ext cx="9577064" cy="4815384"/>
          </a:xfrm>
        </p:spPr>
        <p:txBody>
          <a:bodyPr/>
          <a:lstStyle/>
          <a:p>
            <a:pPr marL="0" indent="0">
              <a:buNone/>
            </a:pPr>
            <a:r>
              <a:rPr lang="en-GB" sz="1600" b="1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Art.16</a:t>
            </a:r>
            <a:r>
              <a:rPr lang="en-GB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: “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An economic activity shall be considered to contribute substantially 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to </a:t>
            </a:r>
            <a:r>
              <a:rPr lang="en-US" sz="1600" b="1" i="0" dirty="0" smtClean="0">
                <a:solidFill>
                  <a:srgbClr val="00B05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one or more of the environmental objectives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 set out in Article 9  </a:t>
            </a:r>
          </a:p>
          <a:p>
            <a:pPr marL="0" indent="0">
              <a:buNone/>
            </a:pPr>
            <a:r>
              <a:rPr lang="en-US" sz="160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by </a:t>
            </a:r>
            <a:r>
              <a:rPr lang="en-US" sz="1600" b="1" i="0" dirty="0">
                <a:ea typeface="MS PGothic" panose="020B0600070205080204" pitchFamily="34" charset="-128"/>
                <a:cs typeface="Times New Roman" panose="02020603050405020304" pitchFamily="18" charset="0"/>
              </a:rPr>
              <a:t>directly enabling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other activities to make a substantial contribution 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to one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or more of those objectives, 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and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where that activity:</a:t>
            </a:r>
          </a:p>
          <a:p>
            <a:pPr marL="0" indent="0">
              <a:buNone/>
            </a:pP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	(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a) does not lead to a </a:t>
            </a:r>
            <a:r>
              <a:rPr lang="en-US" sz="1600" b="1" i="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lock-in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 in assets that undermine 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long-term</a:t>
            </a:r>
          </a:p>
          <a:p>
            <a:pPr marL="0" indent="0">
              <a:buNone/>
            </a:pP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environmental goals, considering the economic lifetime of those assets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;</a:t>
            </a:r>
            <a:endParaRPr lang="en-US" sz="1600" i="0" dirty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	(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b) has a substantial </a:t>
            </a:r>
            <a:r>
              <a:rPr lang="en-US" sz="1600" b="1" i="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positive environmental impact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 on the basis of 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lifecycle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considerations.</a:t>
            </a:r>
          </a:p>
          <a:p>
            <a:pPr marL="0" indent="0">
              <a:buNone/>
            </a:pPr>
            <a:r>
              <a:rPr lang="en-IE" sz="2000" i="1" dirty="0" smtClean="0"/>
              <a:t>Examples: </a:t>
            </a:r>
            <a:r>
              <a:rPr lang="en-GB" sz="1600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Manufacture</a:t>
            </a:r>
            <a:r>
              <a:rPr lang="en-GB" sz="1600" i="1" dirty="0">
                <a:ea typeface="MS PGothic" panose="020B0600070205080204" pitchFamily="34" charset="-128"/>
                <a:cs typeface="Times New Roman" panose="02020603050405020304" pitchFamily="18" charset="0"/>
              </a:rPr>
              <a:t>, sale and installation of highly efficient </a:t>
            </a:r>
            <a:r>
              <a:rPr lang="en-GB" sz="1600" b="1" i="1" dirty="0">
                <a:ea typeface="MS PGothic" panose="020B0600070205080204" pitchFamily="34" charset="-128"/>
                <a:cs typeface="Times New Roman" panose="02020603050405020304" pitchFamily="18" charset="0"/>
              </a:rPr>
              <a:t>boilers</a:t>
            </a:r>
            <a:r>
              <a:rPr lang="en-GB" sz="1600" i="1" dirty="0">
                <a:ea typeface="MS PGothic" panose="020B0600070205080204" pitchFamily="34" charset="-128"/>
                <a:cs typeface="Times New Roman" panose="02020603050405020304" pitchFamily="18" charset="0"/>
              </a:rPr>
              <a:t> and micro-renewables.</a:t>
            </a:r>
            <a:endParaRPr lang="en-IE" sz="1600" i="1" dirty="0"/>
          </a:p>
          <a:p>
            <a:pPr marL="0" indent="0">
              <a:buNone/>
            </a:pPr>
            <a:endParaRPr lang="en-IE" sz="1600" i="0" dirty="0" smtClean="0"/>
          </a:p>
          <a:p>
            <a:pPr marL="0" indent="0">
              <a:buNone/>
            </a:pPr>
            <a:endParaRPr lang="en-IE" sz="1600" i="0" dirty="0" smtClean="0"/>
          </a:p>
          <a:p>
            <a:pPr marL="0" indent="0">
              <a:buNone/>
            </a:pPr>
            <a:endParaRPr lang="en-IE" sz="1600" i="0" dirty="0"/>
          </a:p>
          <a:p>
            <a:pPr marL="0" indent="0">
              <a:buNone/>
            </a:pPr>
            <a:endParaRPr lang="en-GB" sz="1600" i="0" dirty="0"/>
          </a:p>
        </p:txBody>
      </p:sp>
      <p:sp>
        <p:nvSpPr>
          <p:cNvPr id="13" name="Right Brace 12"/>
          <p:cNvSpPr/>
          <p:nvPr/>
        </p:nvSpPr>
        <p:spPr>
          <a:xfrm>
            <a:off x="8940681" y="3892476"/>
            <a:ext cx="189414" cy="158001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9518904" y="1772816"/>
            <a:ext cx="1526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rgbClr val="00B050"/>
                </a:solidFill>
              </a:rPr>
              <a:t>Objectives</a:t>
            </a:r>
            <a:r>
              <a:rPr lang="en-IE" sz="1100" dirty="0" smtClean="0">
                <a:solidFill>
                  <a:srgbClr val="00B050"/>
                </a:solidFill>
              </a:rPr>
              <a:t> </a:t>
            </a:r>
            <a:r>
              <a:rPr lang="en-IE" sz="1400" dirty="0" smtClean="0">
                <a:solidFill>
                  <a:srgbClr val="00B050"/>
                </a:solidFill>
              </a:rPr>
              <a:t>1-6</a:t>
            </a:r>
            <a:endParaRPr lang="en-GB" sz="1600" dirty="0" err="1" smtClean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68111" y="4513206"/>
            <a:ext cx="1428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rgbClr val="FFC000"/>
                </a:solidFill>
              </a:rPr>
              <a:t>Safeguards</a:t>
            </a:r>
            <a:endParaRPr lang="en-GB" sz="1200" dirty="0" err="1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F54C-4D23-42E3-8655-6B8112FD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056" y="367172"/>
            <a:ext cx="10972800" cy="778098"/>
          </a:xfrm>
        </p:spPr>
        <p:txBody>
          <a:bodyPr/>
          <a:lstStyle/>
          <a:p>
            <a:r>
              <a:rPr lang="en-GB" dirty="0" smtClean="0"/>
              <a:t>Taxonomy Regulation - transition</a:t>
            </a:r>
            <a:r>
              <a:rPr lang="en-GB" dirty="0" smtClean="0">
                <a:solidFill>
                  <a:srgbClr val="0D4DA1"/>
                </a:solidFill>
              </a:rPr>
              <a:t>al</a:t>
            </a:r>
            <a:r>
              <a:rPr lang="en-GB" dirty="0" smtClean="0"/>
              <a:t> activities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6052" y="1354452"/>
            <a:ext cx="10009020" cy="5503548"/>
          </a:xfrm>
        </p:spPr>
        <p:txBody>
          <a:bodyPr/>
          <a:lstStyle/>
          <a:p>
            <a:pPr marL="0" indent="0">
              <a:buNone/>
            </a:pPr>
            <a:r>
              <a:rPr lang="en-GB" sz="1600" b="1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Art.10.2</a:t>
            </a:r>
            <a:r>
              <a:rPr lang="en-GB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: “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An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economic activity 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for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which there is 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	no </a:t>
            </a:r>
            <a:r>
              <a:rPr lang="en-US" sz="160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technologically and economically feasible </a:t>
            </a:r>
            <a:r>
              <a:rPr lang="en-US" sz="1600" dirty="0" smtClean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low </a:t>
            </a:r>
            <a:r>
              <a:rPr lang="en-US" sz="160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carbon </a:t>
            </a:r>
            <a:r>
              <a:rPr lang="en-US" sz="1600" dirty="0" smtClean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alternative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shall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be considered to contribute substantially 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to </a:t>
            </a:r>
            <a:r>
              <a:rPr lang="en-US" sz="1600" b="1" i="0" dirty="0">
                <a:solidFill>
                  <a:srgbClr val="00B05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climate change mitigation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 […] 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where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that activity:</a:t>
            </a:r>
          </a:p>
          <a:p>
            <a:pPr marL="0" indent="0">
              <a:buNone/>
            </a:pP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	(</a:t>
            </a:r>
            <a:r>
              <a:rPr lang="en-US" sz="1600" i="0" dirty="0" err="1">
                <a:ea typeface="MS PGothic" panose="020B0600070205080204" pitchFamily="34" charset="-128"/>
                <a:cs typeface="Times New Roman" panose="02020603050405020304" pitchFamily="18" charset="0"/>
              </a:rPr>
              <a:t>i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) has greenhouse gas emission levels that correspond to the </a:t>
            </a:r>
            <a:r>
              <a:rPr lang="en-US" sz="1600" b="1" i="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best </a:t>
            </a:r>
            <a:endParaRPr lang="en-US" sz="1600" b="1" i="0" dirty="0" smtClean="0">
              <a:solidFill>
                <a:srgbClr val="FFC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b="1" i="0" dirty="0" smtClean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	    performance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in the sector or industry;</a:t>
            </a:r>
          </a:p>
          <a:p>
            <a:pPr marL="0" indent="0">
              <a:buNone/>
            </a:pP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	(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ii) does </a:t>
            </a:r>
            <a:r>
              <a:rPr lang="en-US" sz="1600" b="1" i="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not hamper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the development and deployment of low-carbon </a:t>
            </a:r>
            <a:endParaRPr lang="en-US" sz="1600" i="0" dirty="0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    alternatives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; 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and</a:t>
            </a:r>
          </a:p>
          <a:p>
            <a:pPr marL="0" indent="0">
              <a:buNone/>
            </a:pP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(iii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) does not lead to a </a:t>
            </a:r>
            <a:r>
              <a:rPr lang="en-US" sz="1600" b="1" i="0" dirty="0">
                <a:solidFill>
                  <a:srgbClr val="FFC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lock-in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 in carbon-intensive assets considering 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the</a:t>
            </a:r>
          </a:p>
          <a:p>
            <a:pPr marL="0" indent="0">
              <a:buNone/>
            </a:pP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1600" i="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	    </a:t>
            </a:r>
            <a:r>
              <a:rPr lang="en-US" sz="1600" i="0" dirty="0">
                <a:ea typeface="MS PGothic" panose="020B0600070205080204" pitchFamily="34" charset="-128"/>
                <a:cs typeface="Times New Roman" panose="02020603050405020304" pitchFamily="18" charset="0"/>
              </a:rPr>
              <a:t>economic lifetime of those assets.</a:t>
            </a:r>
          </a:p>
          <a:p>
            <a:pPr marL="0" indent="0">
              <a:buNone/>
            </a:pPr>
            <a:r>
              <a:rPr lang="en-IE" sz="2000" i="1" dirty="0" smtClean="0"/>
              <a:t>Examples: </a:t>
            </a:r>
            <a:r>
              <a:rPr lang="en-GB" sz="1600" b="1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Cars</a:t>
            </a:r>
            <a:r>
              <a:rPr lang="en-GB" sz="1600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ea typeface="MS PGothic" panose="020B0600070205080204" pitchFamily="34" charset="-128"/>
                <a:cs typeface="Times New Roman" panose="02020603050405020304" pitchFamily="18" charset="0"/>
              </a:rPr>
              <a:t>emitting &lt;50g </a:t>
            </a:r>
            <a:r>
              <a:rPr lang="en-GB" sz="1600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CO</a:t>
            </a:r>
            <a:r>
              <a:rPr lang="en-GB" sz="1600" i="1" baseline="-2500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GB" sz="1600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/km; manufacturing of </a:t>
            </a:r>
            <a:r>
              <a:rPr lang="en-GB" sz="1600" b="1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cement</a:t>
            </a:r>
            <a:r>
              <a:rPr lang="en-GB" sz="1600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 (emissions lower than 0.498 tCO2e per tonne of cement). Thresholds </a:t>
            </a:r>
            <a:r>
              <a:rPr lang="en-GB" sz="1600" i="1" dirty="0">
                <a:ea typeface="MS PGothic" panose="020B0600070205080204" pitchFamily="34" charset="-128"/>
                <a:cs typeface="Times New Roman" panose="02020603050405020304" pitchFamily="18" charset="0"/>
              </a:rPr>
              <a:t>will </a:t>
            </a:r>
            <a:r>
              <a:rPr lang="en-GB" sz="1600" i="1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be tightened </a:t>
            </a:r>
            <a:r>
              <a:rPr lang="en-GB" sz="1600" i="1" dirty="0">
                <a:ea typeface="MS PGothic" panose="020B0600070205080204" pitchFamily="34" charset="-128"/>
                <a:cs typeface="Times New Roman" panose="02020603050405020304" pitchFamily="18" charset="0"/>
              </a:rPr>
              <a:t>over time.</a:t>
            </a:r>
            <a:endParaRPr lang="en-GB" sz="1600" i="1" dirty="0"/>
          </a:p>
          <a:p>
            <a:pPr marL="0" indent="0">
              <a:buNone/>
            </a:pPr>
            <a:endParaRPr lang="en-IE" sz="1600" i="0" dirty="0"/>
          </a:p>
          <a:p>
            <a:pPr marL="0" indent="0">
              <a:buNone/>
            </a:pPr>
            <a:endParaRPr lang="en-GB" sz="1600" i="0" dirty="0"/>
          </a:p>
        </p:txBody>
      </p:sp>
      <p:sp>
        <p:nvSpPr>
          <p:cNvPr id="14" name="TextBox 13"/>
          <p:cNvSpPr txBox="1"/>
          <p:nvPr/>
        </p:nvSpPr>
        <p:spPr>
          <a:xfrm>
            <a:off x="9287423" y="2375063"/>
            <a:ext cx="1575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rgbClr val="00B050"/>
                </a:solidFill>
              </a:rPr>
              <a:t>Objective 1 only</a:t>
            </a:r>
            <a:endParaRPr lang="en-GB" sz="1400" dirty="0" err="1" smtClean="0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321303" y="2019704"/>
            <a:ext cx="2183085" cy="2664296"/>
            <a:chOff x="9336360" y="1844824"/>
            <a:chExt cx="2183085" cy="2664296"/>
          </a:xfrm>
        </p:grpSpPr>
        <p:sp>
          <p:nvSpPr>
            <p:cNvPr id="24" name="TextBox 23"/>
            <p:cNvSpPr txBox="1"/>
            <p:nvPr/>
          </p:nvSpPr>
          <p:spPr>
            <a:xfrm>
              <a:off x="10390748" y="3892476"/>
              <a:ext cx="1128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rgbClr val="FFC000"/>
                  </a:solidFill>
                </a:rPr>
                <a:t>Safeguards</a:t>
              </a:r>
              <a:endParaRPr lang="en-GB" sz="1200" dirty="0" err="1" smtClean="0">
                <a:solidFill>
                  <a:srgbClr val="FFC000"/>
                </a:solidFill>
              </a:endParaRPr>
            </a:p>
          </p:txBody>
        </p:sp>
        <p:cxnSp>
          <p:nvCxnSpPr>
            <p:cNvPr id="7" name="Straight Connector 6"/>
            <p:cNvCxnSpPr>
              <a:endCxn id="24" idx="1"/>
            </p:cNvCxnSpPr>
            <p:nvPr/>
          </p:nvCxnSpPr>
          <p:spPr>
            <a:xfrm>
              <a:off x="9624392" y="1844824"/>
              <a:ext cx="730680" cy="217845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24" idx="1"/>
            </p:cNvCxnSpPr>
            <p:nvPr/>
          </p:nvCxnSpPr>
          <p:spPr>
            <a:xfrm flipH="1" flipV="1">
              <a:off x="9336360" y="3501008"/>
              <a:ext cx="1018712" cy="52227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4" idx="1"/>
            </p:cNvCxnSpPr>
            <p:nvPr/>
          </p:nvCxnSpPr>
          <p:spPr>
            <a:xfrm flipH="1">
              <a:off x="9696400" y="4023281"/>
              <a:ext cx="658672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4" idx="1"/>
            </p:cNvCxnSpPr>
            <p:nvPr/>
          </p:nvCxnSpPr>
          <p:spPr>
            <a:xfrm flipH="1">
              <a:off x="9845716" y="4023281"/>
              <a:ext cx="509356" cy="48583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0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6664694" y="4577077"/>
            <a:ext cx="923659" cy="71869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931806" y="4583656"/>
            <a:ext cx="884092" cy="66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4871864" y="2365561"/>
            <a:ext cx="1800200" cy="3322296"/>
            <a:chOff x="2334024" y="2325524"/>
            <a:chExt cx="1800200" cy="3322296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3218639" y="2756639"/>
              <a:ext cx="15485" cy="250453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34024" y="2325524"/>
              <a:ext cx="1800200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100" b="0" i="1" dirty="0">
                  <a:solidFill>
                    <a:srgbClr val="0F5494"/>
                  </a:solidFill>
                </a:rPr>
                <a:t>High performance</a:t>
              </a:r>
              <a:endParaRPr lang="en-GB" sz="1100" b="0" i="1" dirty="0">
                <a:solidFill>
                  <a:srgbClr val="0F5494"/>
                </a:solidFill>
              </a:endParaRPr>
            </a:p>
            <a:p>
              <a:pPr algn="ctr"/>
              <a:r>
                <a:rPr lang="en-GB" sz="1050" b="0" i="1" dirty="0">
                  <a:solidFill>
                    <a:srgbClr val="0F5494"/>
                  </a:solidFill>
                </a:rPr>
                <a:t>(zero GHG emissions)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35917" y="5224627"/>
              <a:ext cx="1798307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1" dirty="0">
                  <a:solidFill>
                    <a:srgbClr val="0F5494"/>
                  </a:solidFill>
                </a:rPr>
                <a:t>Poor performance </a:t>
              </a:r>
              <a:r>
                <a:rPr lang="en-GB" sz="1050" b="0" i="1" dirty="0">
                  <a:solidFill>
                    <a:srgbClr val="0F5494"/>
                  </a:solidFill>
                </a:rPr>
                <a:t>(high GHG emissions)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3937562" y="2826682"/>
            <a:ext cx="878335" cy="503018"/>
          </a:xfrm>
          <a:prstGeom prst="roundRect">
            <a:avLst/>
          </a:prstGeom>
          <a:solidFill>
            <a:srgbClr val="92D05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32" name="Rounded Rectangle 31"/>
          <p:cNvSpPr/>
          <p:nvPr/>
        </p:nvSpPr>
        <p:spPr>
          <a:xfrm>
            <a:off x="3951801" y="3350720"/>
            <a:ext cx="864096" cy="1214101"/>
          </a:xfrm>
          <a:prstGeom prst="roundRect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647728" y="3329700"/>
            <a:ext cx="1528548" cy="1384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033650" y="2992817"/>
            <a:ext cx="161407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0" dirty="0">
                <a:solidFill>
                  <a:srgbClr val="00B050"/>
                </a:solidFill>
              </a:rPr>
              <a:t>Substantial </a:t>
            </a:r>
            <a:br>
              <a:rPr lang="en-IE" sz="1200" b="0" dirty="0">
                <a:solidFill>
                  <a:srgbClr val="00B050"/>
                </a:solidFill>
              </a:rPr>
            </a:br>
            <a:r>
              <a:rPr lang="en-IE" sz="1200" b="0" dirty="0">
                <a:solidFill>
                  <a:srgbClr val="00B050"/>
                </a:solidFill>
              </a:rPr>
              <a:t>contribution </a:t>
            </a:r>
            <a:br>
              <a:rPr lang="en-IE" sz="1200" b="0" dirty="0">
                <a:solidFill>
                  <a:srgbClr val="00B050"/>
                </a:solidFill>
              </a:rPr>
            </a:br>
            <a:r>
              <a:rPr lang="en-IE" sz="1200" b="0" dirty="0">
                <a:solidFill>
                  <a:srgbClr val="00B050"/>
                </a:solidFill>
              </a:rPr>
              <a:t>threshold</a:t>
            </a:r>
            <a:endParaRPr lang="en-GB" sz="1200" b="0" dirty="0">
              <a:solidFill>
                <a:srgbClr val="00B05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181685" y="2953164"/>
            <a:ext cx="360040" cy="262645"/>
          </a:xfrm>
          <a:prstGeom prst="ellipse">
            <a:avLst/>
          </a:prstGeom>
          <a:noFill/>
          <a:ln w="28575">
            <a:solidFill>
              <a:srgbClr val="0F54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cxnSp>
        <p:nvCxnSpPr>
          <p:cNvPr id="33" name="Straight Arrow Connector 32"/>
          <p:cNvCxnSpPr>
            <a:stCxn id="52" idx="3"/>
          </p:cNvCxnSpPr>
          <p:nvPr/>
        </p:nvCxnSpPr>
        <p:spPr bwMode="auto">
          <a:xfrm>
            <a:off x="3887824" y="2634989"/>
            <a:ext cx="477617" cy="461665"/>
          </a:xfrm>
          <a:prstGeom prst="straightConnector1">
            <a:avLst/>
          </a:prstGeom>
          <a:noFill/>
          <a:ln w="12700" cap="flat" cmpd="sng" algn="ctr">
            <a:solidFill>
              <a:srgbClr val="0F5494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7701014" y="2810197"/>
            <a:ext cx="16101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50" b="0" dirty="0">
                <a:solidFill>
                  <a:srgbClr val="0F5494"/>
                </a:solidFill>
              </a:rPr>
              <a:t>Best in class cement manufacturing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6672065" y="2850015"/>
            <a:ext cx="878335" cy="867526"/>
          </a:xfrm>
          <a:prstGeom prst="roundRect">
            <a:avLst/>
          </a:prstGeom>
          <a:solidFill>
            <a:srgbClr val="92D05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49" name="Rounded Rectangle 48"/>
          <p:cNvSpPr/>
          <p:nvPr/>
        </p:nvSpPr>
        <p:spPr>
          <a:xfrm>
            <a:off x="6686304" y="3731364"/>
            <a:ext cx="864095" cy="781771"/>
          </a:xfrm>
          <a:prstGeom prst="roundRect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6384032" y="3719429"/>
            <a:ext cx="1528548" cy="1384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919999" y="3472435"/>
            <a:ext cx="1008112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0" dirty="0">
                <a:solidFill>
                  <a:srgbClr val="00B050"/>
                </a:solidFill>
              </a:rPr>
              <a:t>Substantial </a:t>
            </a:r>
            <a:br>
              <a:rPr lang="en-IE" sz="1200" b="0" dirty="0">
                <a:solidFill>
                  <a:srgbClr val="00B050"/>
                </a:solidFill>
              </a:rPr>
            </a:br>
            <a:r>
              <a:rPr lang="en-IE" sz="1200" b="0" dirty="0">
                <a:solidFill>
                  <a:srgbClr val="00B050"/>
                </a:solidFill>
              </a:rPr>
              <a:t>contribution </a:t>
            </a:r>
            <a:br>
              <a:rPr lang="en-IE" sz="1200" b="0" dirty="0">
                <a:solidFill>
                  <a:srgbClr val="00B050"/>
                </a:solidFill>
              </a:rPr>
            </a:br>
            <a:r>
              <a:rPr lang="en-IE" sz="1200" b="0" dirty="0">
                <a:solidFill>
                  <a:srgbClr val="00B050"/>
                </a:solidFill>
              </a:rPr>
              <a:t>threshold</a:t>
            </a:r>
            <a:endParaRPr lang="en-GB" sz="1200" b="0" dirty="0">
              <a:solidFill>
                <a:srgbClr val="00B05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23834" y="3416400"/>
            <a:ext cx="360040" cy="262645"/>
          </a:xfrm>
          <a:prstGeom prst="ellipse">
            <a:avLst/>
          </a:prstGeom>
          <a:noFill/>
          <a:ln w="28575">
            <a:solidFill>
              <a:srgbClr val="0F54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7101155" y="3025883"/>
            <a:ext cx="599859" cy="521839"/>
          </a:xfrm>
          <a:prstGeom prst="straightConnector1">
            <a:avLst/>
          </a:prstGeom>
          <a:noFill/>
          <a:ln w="12700" cap="flat" cmpd="sng" algn="ctr">
            <a:solidFill>
              <a:srgbClr val="0F5494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Oval 54"/>
          <p:cNvSpPr/>
          <p:nvPr/>
        </p:nvSpPr>
        <p:spPr>
          <a:xfrm>
            <a:off x="4209537" y="4894548"/>
            <a:ext cx="360040" cy="262645"/>
          </a:xfrm>
          <a:prstGeom prst="ellipse">
            <a:avLst/>
          </a:prstGeom>
          <a:noFill/>
          <a:ln w="28575">
            <a:solidFill>
              <a:srgbClr val="0F54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56" name="TextBox 55"/>
          <p:cNvSpPr txBox="1"/>
          <p:nvPr/>
        </p:nvSpPr>
        <p:spPr>
          <a:xfrm>
            <a:off x="7750466" y="4943825"/>
            <a:ext cx="15606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50" b="0" dirty="0">
                <a:solidFill>
                  <a:srgbClr val="0F5494"/>
                </a:solidFill>
              </a:rPr>
              <a:t>Cement manufacturing  with high GHG emissions</a:t>
            </a:r>
          </a:p>
        </p:txBody>
      </p:sp>
      <p:cxnSp>
        <p:nvCxnSpPr>
          <p:cNvPr id="57" name="Straight Arrow Connector 56"/>
          <p:cNvCxnSpPr>
            <a:stCxn id="56" idx="1"/>
          </p:cNvCxnSpPr>
          <p:nvPr/>
        </p:nvCxnSpPr>
        <p:spPr bwMode="auto">
          <a:xfrm flipH="1" flipV="1">
            <a:off x="7069048" y="4860477"/>
            <a:ext cx="681419" cy="371889"/>
          </a:xfrm>
          <a:prstGeom prst="straightConnector1">
            <a:avLst/>
          </a:prstGeom>
          <a:noFill/>
          <a:ln w="12700" cap="flat" cmpd="sng" algn="ctr">
            <a:solidFill>
              <a:srgbClr val="0F5494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Oval 60"/>
          <p:cNvSpPr/>
          <p:nvPr/>
        </p:nvSpPr>
        <p:spPr>
          <a:xfrm>
            <a:off x="6959885" y="4741428"/>
            <a:ext cx="360040" cy="262645"/>
          </a:xfrm>
          <a:prstGeom prst="ellipse">
            <a:avLst/>
          </a:prstGeom>
          <a:noFill/>
          <a:ln w="28575">
            <a:solidFill>
              <a:srgbClr val="0F54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9" name="TextBox 28"/>
          <p:cNvSpPr txBox="1"/>
          <p:nvPr/>
        </p:nvSpPr>
        <p:spPr>
          <a:xfrm>
            <a:off x="6384032" y="1630828"/>
            <a:ext cx="2927096" cy="673472"/>
          </a:xfrm>
          <a:prstGeom prst="rect">
            <a:avLst/>
          </a:prstGeom>
          <a:noFill/>
          <a:ln w="15875">
            <a:solidFill>
              <a:srgbClr val="0F5494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IE" sz="1200" dirty="0" smtClean="0">
                <a:solidFill>
                  <a:srgbClr val="0F5494"/>
                </a:solidFill>
              </a:rPr>
              <a:t>Transitio</a:t>
            </a:r>
            <a:r>
              <a:rPr lang="en-IE" sz="1200" dirty="0" smtClean="0">
                <a:solidFill>
                  <a:srgbClr val="0D4DA1"/>
                </a:solidFill>
              </a:rPr>
              <a:t>nal </a:t>
            </a:r>
            <a:r>
              <a:rPr lang="en-IE" sz="1200" dirty="0">
                <a:solidFill>
                  <a:srgbClr val="0F5494"/>
                </a:solidFill>
              </a:rPr>
              <a:t>activity</a:t>
            </a:r>
          </a:p>
          <a:p>
            <a:pPr algn="ctr"/>
            <a:r>
              <a:rPr lang="en-IE" sz="1200" b="0" dirty="0">
                <a:solidFill>
                  <a:srgbClr val="0F5494"/>
                </a:solidFill>
              </a:rPr>
              <a:t>e.g. cement manufacturing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59061" y="1630829"/>
            <a:ext cx="2813218" cy="646331"/>
          </a:xfrm>
          <a:prstGeom prst="rect">
            <a:avLst/>
          </a:prstGeom>
          <a:noFill/>
          <a:ln w="15875">
            <a:solidFill>
              <a:srgbClr val="0F5494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IE" sz="1200" dirty="0">
                <a:solidFill>
                  <a:srgbClr val="0F5494"/>
                </a:solidFill>
              </a:rPr>
              <a:t>Low-carbon activity</a:t>
            </a:r>
          </a:p>
          <a:p>
            <a:pPr algn="ctr"/>
            <a:r>
              <a:rPr lang="en-IE" sz="1200" b="0" dirty="0">
                <a:solidFill>
                  <a:srgbClr val="0F5494"/>
                </a:solidFill>
              </a:rPr>
              <a:t>e.g. electricity production from wind power</a:t>
            </a:r>
            <a:endParaRPr lang="en-GB" sz="1200" b="0" dirty="0">
              <a:solidFill>
                <a:srgbClr val="0F5494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73303" y="2427239"/>
            <a:ext cx="16145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50" b="0" dirty="0">
                <a:solidFill>
                  <a:srgbClr val="0F5494"/>
                </a:solidFill>
              </a:rPr>
              <a:t>Electricity production from wind power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359060" y="5256375"/>
            <a:ext cx="16926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50" b="0" dirty="0">
                <a:solidFill>
                  <a:srgbClr val="0F5494"/>
                </a:solidFill>
              </a:rPr>
              <a:t>Electricity production from coal combustion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4021490" y="5020237"/>
            <a:ext cx="362561" cy="454638"/>
          </a:xfrm>
          <a:prstGeom prst="straightConnector1">
            <a:avLst/>
          </a:prstGeom>
          <a:noFill/>
          <a:ln w="12700" cap="flat" cmpd="sng" algn="ctr">
            <a:solidFill>
              <a:srgbClr val="0F5494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8481F54C-4D23-42E3-8655-6B8112FD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660" y="514406"/>
            <a:ext cx="11593288" cy="651639"/>
          </a:xfrm>
        </p:spPr>
        <p:txBody>
          <a:bodyPr/>
          <a:lstStyle/>
          <a:p>
            <a:r>
              <a:rPr lang="en-IE" dirty="0" smtClean="0"/>
              <a:t>Illustration low-carbon vs transitional activities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621775" y="4577077"/>
            <a:ext cx="152455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95448" y="4564821"/>
            <a:ext cx="152455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94366" y="4459964"/>
            <a:ext cx="1614078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rgbClr val="FF0000"/>
                </a:solidFill>
              </a:rPr>
              <a:t>DNSH</a:t>
            </a:r>
            <a:r>
              <a:rPr lang="en-IE" sz="1200" b="0" dirty="0" smtClean="0">
                <a:solidFill>
                  <a:srgbClr val="FF0000"/>
                </a:solidFill>
              </a:rPr>
              <a:t> </a:t>
            </a:r>
            <a:r>
              <a:rPr lang="en-IE" sz="1200" b="0" dirty="0">
                <a:solidFill>
                  <a:srgbClr val="FF0000"/>
                </a:solidFill>
              </a:rPr>
              <a:t/>
            </a:r>
            <a:br>
              <a:rPr lang="en-IE" sz="1200" b="0" dirty="0">
                <a:solidFill>
                  <a:srgbClr val="FF0000"/>
                </a:solidFill>
              </a:rPr>
            </a:br>
            <a:r>
              <a:rPr lang="en-IE" sz="1200" b="0" dirty="0">
                <a:solidFill>
                  <a:srgbClr val="FF0000"/>
                </a:solidFill>
              </a:rPr>
              <a:t>threshold</a:t>
            </a:r>
            <a:endParaRPr lang="en-GB" sz="1200" b="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12580" y="4482160"/>
            <a:ext cx="1614078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rgbClr val="FF0000"/>
                </a:solidFill>
              </a:rPr>
              <a:t>DNSH</a:t>
            </a:r>
            <a:r>
              <a:rPr lang="en-IE" sz="1200" b="0" dirty="0" smtClean="0">
                <a:solidFill>
                  <a:srgbClr val="FF0000"/>
                </a:solidFill>
              </a:rPr>
              <a:t> </a:t>
            </a:r>
            <a:r>
              <a:rPr lang="en-IE" sz="1200" b="0" dirty="0">
                <a:solidFill>
                  <a:srgbClr val="FF0000"/>
                </a:solidFill>
              </a:rPr>
              <a:t/>
            </a:r>
            <a:br>
              <a:rPr lang="en-IE" sz="1200" b="0" dirty="0">
                <a:solidFill>
                  <a:srgbClr val="FF0000"/>
                </a:solidFill>
              </a:rPr>
            </a:br>
            <a:r>
              <a:rPr lang="en-IE" sz="1200" b="0" dirty="0">
                <a:solidFill>
                  <a:srgbClr val="FF0000"/>
                </a:solidFill>
              </a:rPr>
              <a:t>threshold</a:t>
            </a:r>
            <a:endParaRPr lang="en-GB" sz="1200" b="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2964" y="3701187"/>
            <a:ext cx="163654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rgbClr val="0070C0"/>
                </a:solidFill>
              </a:rPr>
              <a:t>Neutral</a:t>
            </a:r>
          </a:p>
          <a:p>
            <a:pPr algn="ctr"/>
            <a:endParaRPr lang="en-IE" sz="1200" b="1" dirty="0" smtClean="0">
              <a:solidFill>
                <a:srgbClr val="0070C0"/>
              </a:solidFill>
            </a:endParaRPr>
          </a:p>
          <a:p>
            <a:pPr algn="ctr"/>
            <a:r>
              <a:rPr lang="en-IE" sz="1200" b="1" dirty="0" smtClean="0">
                <a:solidFill>
                  <a:srgbClr val="0070C0"/>
                </a:solidFill>
              </a:rPr>
              <a:t>space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00077" y="3835693"/>
            <a:ext cx="163654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rgbClr val="0070C0"/>
                </a:solidFill>
              </a:rPr>
              <a:t>Neutral</a:t>
            </a:r>
          </a:p>
          <a:p>
            <a:pPr algn="ctr"/>
            <a:endParaRPr lang="en-IE" sz="1200" b="1" dirty="0" smtClean="0">
              <a:solidFill>
                <a:srgbClr val="0070C0"/>
              </a:solidFill>
            </a:endParaRPr>
          </a:p>
          <a:p>
            <a:pPr algn="ctr"/>
            <a:r>
              <a:rPr lang="en-IE" sz="1200" b="1" dirty="0" smtClean="0">
                <a:solidFill>
                  <a:srgbClr val="0070C0"/>
                </a:solidFill>
              </a:rPr>
              <a:t>space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6647</TotalTime>
  <Words>1821</Words>
  <Application>Microsoft Office PowerPoint</Application>
  <PresentationFormat>Widescreen</PresentationFormat>
  <Paragraphs>305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MS PGothic</vt:lpstr>
      <vt:lpstr>Arial</vt:lpstr>
      <vt:lpstr>Arial Narrow</vt:lpstr>
      <vt:lpstr>Calibri</vt:lpstr>
      <vt:lpstr>Calibri Light</vt:lpstr>
      <vt:lpstr>Cordia New</vt:lpstr>
      <vt:lpstr>Times New Roman</vt:lpstr>
      <vt:lpstr>Verdana</vt:lpstr>
      <vt:lpstr>Wingdings</vt:lpstr>
      <vt:lpstr>Office Theme</vt:lpstr>
      <vt:lpstr>EU sustainable finance  Taxonomy</vt:lpstr>
      <vt:lpstr>EU Taxonomy Overview</vt:lpstr>
      <vt:lpstr> Taxonomy Regulation – 6 environmental objectives</vt:lpstr>
      <vt:lpstr>Taxonomy Regulation – criteria</vt:lpstr>
      <vt:lpstr>Taxonomy criteria</vt:lpstr>
      <vt:lpstr>Taxonomy Regulation – 2 objectives covered by the first Delegated Act</vt:lpstr>
      <vt:lpstr>Taxonomy Regulation – enabling activities</vt:lpstr>
      <vt:lpstr>Taxonomy Regulation - transitional activities</vt:lpstr>
      <vt:lpstr>Illustration low-carbon vs transitional activities </vt:lpstr>
      <vt:lpstr>The TEG final report on taxonomy – March 2020</vt:lpstr>
      <vt:lpstr>What activities has the TEG proposed for inclusion?</vt:lpstr>
      <vt:lpstr>Taxonomy design - selection of sectors and setting substantial contribution threshold (climate mitigation)</vt:lpstr>
      <vt:lpstr>Taxonomy and SMEs – relevance</vt:lpstr>
      <vt:lpstr>Practical use of Taxonomy</vt:lpstr>
      <vt:lpstr>Taxonomy Regulation disclosure obligations</vt:lpstr>
      <vt:lpstr>Disclosures obligations by companies and financial market participants</vt:lpstr>
      <vt:lpstr>Further possible uses of Taxonomy</vt:lpstr>
      <vt:lpstr>Use of the taxonomy by companies–  steps to calculate Taxonomy alignment</vt:lpstr>
      <vt:lpstr>Use of the taxonomy by investors –  five steps to calculate Taxonomy exposure (based on TEG recommendations)</vt:lpstr>
      <vt:lpstr>Measuring Use of the taxonomy by investors : Equity</vt:lpstr>
      <vt:lpstr>Transition tool - how does it help companies to transition?</vt:lpstr>
      <vt:lpstr>Thank you for your attention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GABOR Barbara (FISMA)</dc:creator>
  <cp:lastModifiedBy>GABOR Barbara (FISMA)</cp:lastModifiedBy>
  <cp:revision>21</cp:revision>
  <dcterms:created xsi:type="dcterms:W3CDTF">2020-07-01T12:29:49Z</dcterms:created>
  <dcterms:modified xsi:type="dcterms:W3CDTF">2020-07-06T13:41:46Z</dcterms:modified>
</cp:coreProperties>
</file>